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90"/>
  </p:notesMasterIdLst>
  <p:handoutMasterIdLst>
    <p:handoutMasterId r:id="rId91"/>
  </p:handoutMasterIdLst>
  <p:sldIdLst>
    <p:sldId id="257" r:id="rId2"/>
    <p:sldId id="282" r:id="rId3"/>
    <p:sldId id="290" r:id="rId4"/>
    <p:sldId id="292" r:id="rId5"/>
    <p:sldId id="574" r:id="rId6"/>
    <p:sldId id="575" r:id="rId7"/>
    <p:sldId id="577" r:id="rId8"/>
    <p:sldId id="578" r:id="rId9"/>
    <p:sldId id="579" r:id="rId10"/>
    <p:sldId id="665" r:id="rId11"/>
    <p:sldId id="580" r:id="rId12"/>
    <p:sldId id="583" r:id="rId13"/>
    <p:sldId id="582" r:id="rId14"/>
    <p:sldId id="584" r:id="rId15"/>
    <p:sldId id="632" r:id="rId16"/>
    <p:sldId id="636" r:id="rId17"/>
    <p:sldId id="633" r:id="rId18"/>
    <p:sldId id="634" r:id="rId19"/>
    <p:sldId id="638" r:id="rId20"/>
    <p:sldId id="631" r:id="rId21"/>
    <p:sldId id="585" r:id="rId22"/>
    <p:sldId id="586" r:id="rId23"/>
    <p:sldId id="639" r:id="rId24"/>
    <p:sldId id="587" r:id="rId25"/>
    <p:sldId id="588" r:id="rId26"/>
    <p:sldId id="589" r:id="rId27"/>
    <p:sldId id="641" r:id="rId28"/>
    <p:sldId id="666" r:id="rId29"/>
    <p:sldId id="643" r:id="rId30"/>
    <p:sldId id="640" r:id="rId31"/>
    <p:sldId id="592" r:id="rId32"/>
    <p:sldId id="645" r:id="rId33"/>
    <p:sldId id="644" r:id="rId34"/>
    <p:sldId id="594" r:id="rId35"/>
    <p:sldId id="626" r:id="rId36"/>
    <p:sldId id="595" r:id="rId37"/>
    <p:sldId id="596" r:id="rId38"/>
    <p:sldId id="590" r:id="rId39"/>
    <p:sldId id="591" r:id="rId40"/>
    <p:sldId id="646" r:id="rId41"/>
    <p:sldId id="647" r:id="rId42"/>
    <p:sldId id="648" r:id="rId43"/>
    <p:sldId id="649" r:id="rId44"/>
    <p:sldId id="601" r:id="rId45"/>
    <p:sldId id="597" r:id="rId46"/>
    <p:sldId id="651" r:id="rId47"/>
    <p:sldId id="623" r:id="rId48"/>
    <p:sldId id="650" r:id="rId49"/>
    <p:sldId id="652" r:id="rId50"/>
    <p:sldId id="625" r:id="rId51"/>
    <p:sldId id="624" r:id="rId52"/>
    <p:sldId id="654" r:id="rId53"/>
    <p:sldId id="653" r:id="rId54"/>
    <p:sldId id="656" r:id="rId55"/>
    <p:sldId id="657" r:id="rId56"/>
    <p:sldId id="655" r:id="rId57"/>
    <p:sldId id="658" r:id="rId58"/>
    <p:sldId id="602" r:id="rId59"/>
    <p:sldId id="659" r:id="rId60"/>
    <p:sldId id="660" r:id="rId61"/>
    <p:sldId id="661" r:id="rId62"/>
    <p:sldId id="603" r:id="rId63"/>
    <p:sldId id="604" r:id="rId64"/>
    <p:sldId id="605" r:id="rId65"/>
    <p:sldId id="627" r:id="rId66"/>
    <p:sldId id="628" r:id="rId67"/>
    <p:sldId id="606" r:id="rId68"/>
    <p:sldId id="607" r:id="rId69"/>
    <p:sldId id="608" r:id="rId70"/>
    <p:sldId id="609" r:id="rId71"/>
    <p:sldId id="662" r:id="rId72"/>
    <p:sldId id="664" r:id="rId73"/>
    <p:sldId id="663" r:id="rId74"/>
    <p:sldId id="610" r:id="rId75"/>
    <p:sldId id="629" r:id="rId76"/>
    <p:sldId id="630" r:id="rId77"/>
    <p:sldId id="296" r:id="rId78"/>
    <p:sldId id="612" r:id="rId79"/>
    <p:sldId id="616" r:id="rId80"/>
    <p:sldId id="617" r:id="rId81"/>
    <p:sldId id="618" r:id="rId82"/>
    <p:sldId id="619" r:id="rId83"/>
    <p:sldId id="620" r:id="rId84"/>
    <p:sldId id="622" r:id="rId85"/>
    <p:sldId id="621" r:id="rId86"/>
    <p:sldId id="291" r:id="rId87"/>
    <p:sldId id="271" r:id="rId88"/>
    <p:sldId id="276" r:id="rId89"/>
  </p:sldIdLst>
  <p:sldSz cx="12192000" cy="6858000"/>
  <p:notesSz cx="6797675" cy="9926638"/>
  <p:custDataLst>
    <p:tags r:id="rId92"/>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chu(褚琳)" initials="l" lastIdx="0" clrIdx="0">
    <p:extLst>
      <p:ext uri="{19B8F6BF-5375-455C-9EA6-DF929625EA0E}">
        <p15:presenceInfo xmlns:p15="http://schemas.microsoft.com/office/powerpoint/2012/main" userId="S-1-5-21-1333135361-625243220-14044502-610178" providerId="AD"/>
      </p:ext>
    </p:extLst>
  </p:cmAuthor>
  <p:cmAuthor id="2" name="guanpingli(李观平)" initials="g" lastIdx="0" clrIdx="1">
    <p:extLst>
      <p:ext uri="{19B8F6BF-5375-455C-9EA6-DF929625EA0E}">
        <p15:presenceInfo xmlns:p15="http://schemas.microsoft.com/office/powerpoint/2012/main" userId="S-1-5-21-1333135361-625243220-14044502-521750" providerId="AD"/>
      </p:ext>
    </p:extLst>
  </p:cmAuthor>
  <p:cmAuthor id="3" name="Gordon lin" initials="Gl" lastIdx="0" clrIdx="2">
    <p:extLst>
      <p:ext uri="{19B8F6BF-5375-455C-9EA6-DF929625EA0E}">
        <p15:presenceInfo xmlns:p15="http://schemas.microsoft.com/office/powerpoint/2012/main" userId="5f299f8ce11fa3fc" providerId="Windows Live"/>
      </p:ext>
    </p:extLst>
  </p:cmAuthor>
  <p:cmAuthor id="4" name="李晓龙[Aaron]" initials="李晓龙[Aaron]" lastIdx="0" clrIdx="3">
    <p:extLst>
      <p:ext uri="{19B8F6BF-5375-455C-9EA6-DF929625EA0E}">
        <p15:presenceInfo xmlns:p15="http://schemas.microsoft.com/office/powerpoint/2012/main" userId="李晓龙[Aaron]" providerId="None"/>
      </p:ext>
    </p:extLst>
  </p:cmAuthor>
  <p:cmAuthor id="5" name="韩 潇" initials="韩" lastIdx="0" clrIdx="4">
    <p:extLst>
      <p:ext uri="{19B8F6BF-5375-455C-9EA6-DF929625EA0E}">
        <p15:presenceInfo xmlns:p15="http://schemas.microsoft.com/office/powerpoint/2012/main" userId="9cb84b4b41dfd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9" autoAdjust="0"/>
    <p:restoredTop sz="95204" autoAdjust="0"/>
  </p:normalViewPr>
  <p:slideViewPr>
    <p:cSldViewPr>
      <p:cViewPr varScale="1">
        <p:scale>
          <a:sx n="91" d="100"/>
          <a:sy n="91" d="100"/>
        </p:scale>
        <p:origin x="1248" y="120"/>
      </p:cViewPr>
      <p:guideLst>
        <p:guide orient="horz" pos="2160"/>
        <p:guide pos="3840"/>
      </p:guideLst>
    </p:cSldViewPr>
  </p:slideViewPr>
  <p:outlineViewPr>
    <p:cViewPr>
      <p:scale>
        <a:sx n="33" d="100"/>
        <a:sy n="33" d="100"/>
      </p:scale>
      <p:origin x="0" y="-8268"/>
    </p:cViewPr>
  </p:outlineViewPr>
  <p:notesTextViewPr>
    <p:cViewPr>
      <p:scale>
        <a:sx n="1" d="1"/>
        <a:sy n="1" d="1"/>
      </p:scale>
      <p:origin x="0" y="0"/>
    </p:cViewPr>
  </p:notesTextViewPr>
  <p:sorterViewPr>
    <p:cViewPr>
      <p:scale>
        <a:sx n="100" d="100"/>
        <a:sy n="100" d="100"/>
      </p:scale>
      <p:origin x="0" y="-822"/>
    </p:cViewPr>
  </p:sorterViewPr>
  <p:notesViewPr>
    <p:cSldViewPr showGuides="1">
      <p:cViewPr varScale="1">
        <p:scale>
          <a:sx n="80" d="100"/>
          <a:sy n="80" d="100"/>
        </p:scale>
        <p:origin x="40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3C3FD-888C-8D49-88FE-77BE1ABA2188}"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zh-CN" altLang="en-US"/>
        </a:p>
      </dgm:t>
    </dgm:pt>
    <dgm:pt modelId="{573E5EBF-E9A3-854D-B2D0-A246EEC5D072}" type="parTrans" cxnId="{708A0DC3-66D9-44EB-8679-79B14EDAA712}">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D7725FD3-4E90-FD46-96EB-F97F1FC4EF55}">
      <dgm:prSet phldrT="[文本]" custT="1"/>
      <dgm:spPr/>
      <dgm:t>
        <a:bodyPr/>
        <a:lstStyle/>
        <a:p>
          <a:r>
            <a:rPr lang="en-US" sz="1800" b="0" i="0" strike="noStrike" cap="none" spc="0" baseline="0">
              <a:solidFill>
                <a:srgbClr val="000000"/>
              </a:solidFill>
              <a:effectLst/>
              <a:latin typeface="Times New Roman"/>
              <a:ea typeface="Times New Roman"/>
              <a:cs typeface="Times New Roman"/>
            </a:rPr>
            <a:t>1. Data disaster recovery</a:t>
          </a:r>
        </a:p>
        <a:p>
          <a:r>
            <a:rPr lang="en-US" sz="1800" b="0" i="0" strike="noStrike" cap="none" spc="0" baseline="0">
              <a:solidFill>
                <a:srgbClr val="000000"/>
              </a:solidFill>
              <a:effectLst/>
              <a:latin typeface="Times New Roman"/>
              <a:ea typeface="Times New Roman"/>
              <a:cs typeface="Times New Roman"/>
            </a:rPr>
            <a:t>2. Environment disaster recovery</a:t>
          </a:r>
        </a:p>
        <a:p>
          <a:r>
            <a:rPr lang="en-US" sz="1800" b="0" i="0" strike="noStrike" cap="none" spc="0" baseline="0">
              <a:solidFill>
                <a:srgbClr val="000000"/>
              </a:solidFill>
              <a:effectLst/>
              <a:latin typeface="Times New Roman"/>
              <a:ea typeface="Times New Roman"/>
              <a:cs typeface="Times New Roman"/>
            </a:rPr>
            <a:t>3. Security protection</a:t>
          </a:r>
        </a:p>
      </dgm:t>
    </dgm:pt>
    <dgm:pt modelId="{961CEE41-A6DA-B548-8F6B-730D7D981002}" type="sibTrans" cxnId="{708A0DC3-66D9-44EB-8679-79B14EDAA712}">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937941D9-FC1D-E747-BE67-CF8D37B9130B}" type="parTrans" cxnId="{7B5CADF0-0FCC-4C86-BCB0-7C3628487375}">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83D66AFB-5D72-1A41-8BCD-3F59CC9FAFFC}">
      <dgm:prSet phldrT="[文本]" custT="1"/>
      <dgm:spPr/>
      <dgm:t>
        <a:bodyPr/>
        <a:lstStyle/>
        <a:p>
          <a:r>
            <a:rPr lang="en-US" sz="1800" b="0" i="0" strike="noStrike" cap="none" spc="0" baseline="0">
              <a:solidFill>
                <a:srgbClr val="000000"/>
              </a:solidFill>
              <a:effectLst/>
              <a:latin typeface="Times New Roman"/>
              <a:ea typeface="Times New Roman"/>
              <a:cs typeface="Times New Roman"/>
            </a:rPr>
            <a:t>1. Data/Environment disaster recovery</a:t>
          </a:r>
        </a:p>
        <a:p>
          <a:r>
            <a:rPr lang="en-US" sz="1800" b="0" i="0" strike="noStrike" cap="none" spc="0" baseline="0">
              <a:solidFill>
                <a:srgbClr val="000000"/>
              </a:solidFill>
              <a:effectLst/>
              <a:latin typeface="Times New Roman"/>
              <a:ea typeface="Times New Roman"/>
              <a:cs typeface="Times New Roman"/>
            </a:rPr>
            <a:t>2. Security protection</a:t>
          </a:r>
        </a:p>
        <a:p>
          <a:r>
            <a:rPr lang="en-US" sz="1800" b="0" i="0" strike="noStrike" cap="none" spc="0" baseline="0">
              <a:solidFill>
                <a:srgbClr val="000000"/>
              </a:solidFill>
              <a:effectLst/>
              <a:latin typeface="Times New Roman"/>
              <a:ea typeface="Times New Roman"/>
              <a:cs typeface="Times New Roman"/>
            </a:rPr>
            <a:t>3. Multiple clusters in the same data center</a:t>
          </a:r>
        </a:p>
        <a:p>
          <a:r>
            <a:rPr lang="en-US" sz="1800" b="0" i="0" strike="noStrike" cap="none" spc="0" baseline="0">
              <a:solidFill>
                <a:srgbClr val="000000"/>
              </a:solidFill>
              <a:effectLst/>
              <a:latin typeface="Times New Roman"/>
              <a:ea typeface="Times New Roman"/>
              <a:cs typeface="Times New Roman"/>
            </a:rPr>
            <a:t>4. Multiple data centers in the same region</a:t>
          </a:r>
        </a:p>
      </dgm:t>
    </dgm:pt>
    <dgm:pt modelId="{23EB8BCE-90EC-D246-A972-B5E367E3C587}" type="sibTrans" cxnId="{7B5CADF0-0FCC-4C86-BCB0-7C3628487375}">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A2CB1BBD-4391-C944-ADF3-4404C81AC40F}" type="parTrans" cxnId="{06E34C7F-9431-4BC1-9921-6B575DF4A067}">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F60577F0-4293-FB41-BAF7-357DC753A927}">
      <dgm:prSet phldrT="[文本]" custT="1"/>
      <dgm:spPr/>
      <dgm:t>
        <a:bodyPr/>
        <a:lstStyle/>
        <a:p>
          <a:r>
            <a:rPr lang="en-US" sz="1800" b="0" i="0" strike="noStrike" cap="none" spc="0" baseline="0">
              <a:solidFill>
                <a:srgbClr val="000000"/>
              </a:solidFill>
              <a:effectLst/>
              <a:latin typeface="Times New Roman"/>
              <a:ea typeface="Times New Roman"/>
              <a:cs typeface="Times New Roman"/>
            </a:rPr>
            <a:t>1. Data/Environment disaster recovery</a:t>
          </a:r>
        </a:p>
        <a:p>
          <a:r>
            <a:rPr lang="en-US" sz="1800" b="0" i="0" strike="noStrike" cap="none" spc="0" baseline="0">
              <a:solidFill>
                <a:srgbClr val="000000"/>
              </a:solidFill>
              <a:effectLst/>
              <a:latin typeface="Times New Roman"/>
              <a:ea typeface="Times New Roman"/>
              <a:cs typeface="Times New Roman"/>
            </a:rPr>
            <a:t>2. Security protection</a:t>
          </a:r>
        </a:p>
        <a:p>
          <a:r>
            <a:rPr lang="en-US" sz="1800" b="0" i="0" strike="noStrike" cap="none" spc="0" baseline="0">
              <a:solidFill>
                <a:srgbClr val="000000"/>
              </a:solidFill>
              <a:effectLst/>
              <a:latin typeface="Times New Roman"/>
              <a:ea typeface="Times New Roman"/>
              <a:cs typeface="Times New Roman"/>
            </a:rPr>
            <a:t>3. Multiple clusters in the same data center</a:t>
          </a:r>
        </a:p>
        <a:p>
          <a:r>
            <a:rPr lang="en-US" sz="1800" b="0" i="0" strike="noStrike" cap="none" spc="0" baseline="0">
              <a:solidFill>
                <a:srgbClr val="000000"/>
              </a:solidFill>
              <a:effectLst/>
              <a:latin typeface="Times New Roman"/>
              <a:ea typeface="Times New Roman"/>
              <a:cs typeface="Times New Roman"/>
            </a:rPr>
            <a:t>4. Multiple data centers in the same region</a:t>
          </a:r>
        </a:p>
        <a:p>
          <a:r>
            <a:rPr lang="en-US" sz="1800" b="0" i="0" strike="noStrike" cap="none" spc="0" baseline="0">
              <a:solidFill>
                <a:srgbClr val="000000"/>
              </a:solidFill>
              <a:effectLst/>
              <a:latin typeface="Times New Roman"/>
              <a:ea typeface="Times New Roman"/>
              <a:cs typeface="Times New Roman"/>
            </a:rPr>
            <a:t>5. Multiple data centers in different regions</a:t>
          </a:r>
        </a:p>
      </dgm:t>
    </dgm:pt>
    <dgm:pt modelId="{093E4343-E72A-8C48-A18B-94CECCC7A1CC}" type="sibTrans" cxnId="{06E34C7F-9431-4BC1-9921-6B575DF4A067}">
      <dgm:prSet/>
      <dgm:spPr/>
      <dgm:t>
        <a:bodyPr/>
        <a:lstStyle/>
        <a:p>
          <a:endParaRPr lang="zh-CN" altLang="en-US">
            <a:solidFill>
              <a:schemeClr val="bg1"/>
            </a:solidFill>
            <a:latin typeface="TTTGB Medium" charset="-122"/>
            <a:ea typeface="TTTGB Medium" charset="-122"/>
            <a:cs typeface="TTTGB Medium" panose="020C06030202040F0204" charset="-122"/>
          </a:endParaRPr>
        </a:p>
      </dgm:t>
    </dgm:pt>
    <dgm:pt modelId="{93C22CE8-7651-FA43-B7E5-8342CA9968E6}" type="pres">
      <dgm:prSet presAssocID="{6EF3C3FD-888C-8D49-88FE-77BE1ABA2188}" presName="rootnode" presStyleCnt="0">
        <dgm:presLayoutVars>
          <dgm:chMax/>
          <dgm:chPref/>
          <dgm:dir/>
          <dgm:animLvl val="lvl"/>
        </dgm:presLayoutVars>
      </dgm:prSet>
      <dgm:spPr/>
    </dgm:pt>
    <dgm:pt modelId="{88A335AC-9D38-C846-B6E3-AE8DAEA95C90}" type="pres">
      <dgm:prSet presAssocID="{D7725FD3-4E90-FD46-96EB-F97F1FC4EF55}" presName="composite" presStyleCnt="0"/>
      <dgm:spPr/>
    </dgm:pt>
    <dgm:pt modelId="{02EB7711-A2F1-634E-9A4F-131E224A131D}" type="pres">
      <dgm:prSet presAssocID="{D7725FD3-4E90-FD46-96EB-F97F1FC4EF55}" presName="LShape" presStyleLbl="alignNode1" presStyleIdx="0" presStyleCnt="5"/>
      <dgm:spPr/>
    </dgm:pt>
    <dgm:pt modelId="{D608AB85-D541-8048-B95C-6C26C30DC507}" type="pres">
      <dgm:prSet presAssocID="{D7725FD3-4E90-FD46-96EB-F97F1FC4EF55}" presName="ParentText" presStyleLbl="revTx" presStyleIdx="0" presStyleCnt="3">
        <dgm:presLayoutVars>
          <dgm:chMax val="0"/>
          <dgm:chPref val="0"/>
          <dgm:bulletEnabled val="1"/>
        </dgm:presLayoutVars>
      </dgm:prSet>
      <dgm:spPr/>
    </dgm:pt>
    <dgm:pt modelId="{C38DC51A-D5A6-F048-9D34-3302DA0114E3}" type="pres">
      <dgm:prSet presAssocID="{D7725FD3-4E90-FD46-96EB-F97F1FC4EF55}" presName="Triangle" presStyleLbl="alignNode1" presStyleIdx="1" presStyleCnt="5"/>
      <dgm:spPr/>
    </dgm:pt>
    <dgm:pt modelId="{C4508C9E-3584-A646-95B2-2B7BEE89146A}" type="pres">
      <dgm:prSet presAssocID="{961CEE41-A6DA-B548-8F6B-730D7D981002}" presName="sibTrans" presStyleCnt="0"/>
      <dgm:spPr/>
    </dgm:pt>
    <dgm:pt modelId="{F13CE133-CEBE-754A-98E6-31D3E46F6B42}" type="pres">
      <dgm:prSet presAssocID="{961CEE41-A6DA-B548-8F6B-730D7D981002}" presName="space" presStyleCnt="0"/>
      <dgm:spPr/>
    </dgm:pt>
    <dgm:pt modelId="{7C65D08B-9703-9C4A-86FF-3AC26CA45901}" type="pres">
      <dgm:prSet presAssocID="{83D66AFB-5D72-1A41-8BCD-3F59CC9FAFFC}" presName="composite" presStyleCnt="0"/>
      <dgm:spPr/>
    </dgm:pt>
    <dgm:pt modelId="{29093504-64EA-A54E-B1ED-FB15D28E9CBE}" type="pres">
      <dgm:prSet presAssocID="{83D66AFB-5D72-1A41-8BCD-3F59CC9FAFFC}" presName="LShape" presStyleLbl="alignNode1" presStyleIdx="2" presStyleCnt="5"/>
      <dgm:spPr/>
    </dgm:pt>
    <dgm:pt modelId="{91CD925E-83C7-EC46-B05F-790150E542D0}" type="pres">
      <dgm:prSet presAssocID="{83D66AFB-5D72-1A41-8BCD-3F59CC9FAFFC}" presName="ParentText" presStyleLbl="revTx" presStyleIdx="1" presStyleCnt="3">
        <dgm:presLayoutVars>
          <dgm:chMax val="0"/>
          <dgm:chPref val="0"/>
          <dgm:bulletEnabled val="1"/>
        </dgm:presLayoutVars>
      </dgm:prSet>
      <dgm:spPr/>
    </dgm:pt>
    <dgm:pt modelId="{8386F97F-F17A-8946-89A9-31B8AA219612}" type="pres">
      <dgm:prSet presAssocID="{83D66AFB-5D72-1A41-8BCD-3F59CC9FAFFC}" presName="Triangle" presStyleLbl="alignNode1" presStyleIdx="3" presStyleCnt="5"/>
      <dgm:spPr/>
    </dgm:pt>
    <dgm:pt modelId="{9EAB2CFD-5D8B-0D47-9B3B-28D9DD17F321}" type="pres">
      <dgm:prSet presAssocID="{23EB8BCE-90EC-D246-A972-B5E367E3C587}" presName="sibTrans" presStyleCnt="0"/>
      <dgm:spPr/>
    </dgm:pt>
    <dgm:pt modelId="{5BC18681-5BAA-4F4A-BD25-C62AD09E0AEF}" type="pres">
      <dgm:prSet presAssocID="{23EB8BCE-90EC-D246-A972-B5E367E3C587}" presName="space" presStyleCnt="0"/>
      <dgm:spPr/>
    </dgm:pt>
    <dgm:pt modelId="{7589F692-995C-3D44-81A1-5FF1369B44DC}" type="pres">
      <dgm:prSet presAssocID="{F60577F0-4293-FB41-BAF7-357DC753A927}" presName="composite" presStyleCnt="0"/>
      <dgm:spPr/>
    </dgm:pt>
    <dgm:pt modelId="{E8CBF607-8997-9944-941F-9DBB421EAB5E}" type="pres">
      <dgm:prSet presAssocID="{F60577F0-4293-FB41-BAF7-357DC753A927}" presName="LShape" presStyleLbl="alignNode1" presStyleIdx="4" presStyleCnt="5"/>
      <dgm:spPr/>
    </dgm:pt>
    <dgm:pt modelId="{8181949E-405E-3448-A23E-F863DFB309BF}" type="pres">
      <dgm:prSet presAssocID="{F60577F0-4293-FB41-BAF7-357DC753A927}" presName="ParentText" presStyleLbl="revTx" presStyleIdx="2" presStyleCnt="3">
        <dgm:presLayoutVars>
          <dgm:chMax val="0"/>
          <dgm:chPref val="0"/>
          <dgm:bulletEnabled val="1"/>
        </dgm:presLayoutVars>
      </dgm:prSet>
      <dgm:spPr/>
    </dgm:pt>
  </dgm:ptLst>
  <dgm:cxnLst>
    <dgm:cxn modelId="{C1BB6B04-A567-4194-9D75-C70AFF8A7A01}" type="presOf" srcId="{D7725FD3-4E90-FD46-96EB-F97F1FC4EF55}" destId="{D608AB85-D541-8048-B95C-6C26C30DC507}" srcOrd="0" destOrd="0" presId="urn:microsoft.com/office/officeart/2009/3/layout/StepUpProcess"/>
    <dgm:cxn modelId="{5CC8A935-C51D-4208-A3CE-FB1319BD8A97}" type="presOf" srcId="{6EF3C3FD-888C-8D49-88FE-77BE1ABA2188}" destId="{93C22CE8-7651-FA43-B7E5-8342CA9968E6}" srcOrd="0" destOrd="0" presId="urn:microsoft.com/office/officeart/2009/3/layout/StepUpProcess"/>
    <dgm:cxn modelId="{06E34C7F-9431-4BC1-9921-6B575DF4A067}" srcId="{6EF3C3FD-888C-8D49-88FE-77BE1ABA2188}" destId="{F60577F0-4293-FB41-BAF7-357DC753A927}" srcOrd="2" destOrd="0" parTransId="{A2CB1BBD-4391-C944-ADF3-4404C81AC40F}" sibTransId="{093E4343-E72A-8C48-A18B-94CECCC7A1CC}"/>
    <dgm:cxn modelId="{C377E489-8F8F-40AC-9561-8C133CAE46BE}" type="presOf" srcId="{83D66AFB-5D72-1A41-8BCD-3F59CC9FAFFC}" destId="{91CD925E-83C7-EC46-B05F-790150E542D0}" srcOrd="0" destOrd="0" presId="urn:microsoft.com/office/officeart/2009/3/layout/StepUpProcess"/>
    <dgm:cxn modelId="{3AEE20AA-3480-485F-B9B7-A64A89B55C2E}" type="presOf" srcId="{F60577F0-4293-FB41-BAF7-357DC753A927}" destId="{8181949E-405E-3448-A23E-F863DFB309BF}" srcOrd="0" destOrd="0" presId="urn:microsoft.com/office/officeart/2009/3/layout/StepUpProcess"/>
    <dgm:cxn modelId="{708A0DC3-66D9-44EB-8679-79B14EDAA712}" srcId="{6EF3C3FD-888C-8D49-88FE-77BE1ABA2188}" destId="{D7725FD3-4E90-FD46-96EB-F97F1FC4EF55}" srcOrd="0" destOrd="0" parTransId="{573E5EBF-E9A3-854D-B2D0-A246EEC5D072}" sibTransId="{961CEE41-A6DA-B548-8F6B-730D7D981002}"/>
    <dgm:cxn modelId="{7B5CADF0-0FCC-4C86-BCB0-7C3628487375}" srcId="{6EF3C3FD-888C-8D49-88FE-77BE1ABA2188}" destId="{83D66AFB-5D72-1A41-8BCD-3F59CC9FAFFC}" srcOrd="1" destOrd="0" parTransId="{937941D9-FC1D-E747-BE67-CF8D37B9130B}" sibTransId="{23EB8BCE-90EC-D246-A972-B5E367E3C587}"/>
    <dgm:cxn modelId="{84147C3C-6786-4E09-A302-2F1C78EEA31F}" type="presParOf" srcId="{93C22CE8-7651-FA43-B7E5-8342CA9968E6}" destId="{88A335AC-9D38-C846-B6E3-AE8DAEA95C90}" srcOrd="0" destOrd="0" presId="urn:microsoft.com/office/officeart/2009/3/layout/StepUpProcess"/>
    <dgm:cxn modelId="{DFDC1D88-D1D9-4C57-B2E2-F793260C2CE7}" type="presParOf" srcId="{88A335AC-9D38-C846-B6E3-AE8DAEA95C90}" destId="{02EB7711-A2F1-634E-9A4F-131E224A131D}" srcOrd="0" destOrd="0" presId="urn:microsoft.com/office/officeart/2009/3/layout/StepUpProcess"/>
    <dgm:cxn modelId="{5597670C-98D5-4D5B-8E6D-95B170ACC48A}" type="presParOf" srcId="{88A335AC-9D38-C846-B6E3-AE8DAEA95C90}" destId="{D608AB85-D541-8048-B95C-6C26C30DC507}" srcOrd="1" destOrd="0" presId="urn:microsoft.com/office/officeart/2009/3/layout/StepUpProcess"/>
    <dgm:cxn modelId="{D222A8F8-4074-4036-AB60-7A3760215F97}" type="presParOf" srcId="{88A335AC-9D38-C846-B6E3-AE8DAEA95C90}" destId="{C38DC51A-D5A6-F048-9D34-3302DA0114E3}" srcOrd="2" destOrd="0" presId="urn:microsoft.com/office/officeart/2009/3/layout/StepUpProcess"/>
    <dgm:cxn modelId="{34B1D3B2-83C6-47E6-BF14-4DAB93007993}" type="presParOf" srcId="{93C22CE8-7651-FA43-B7E5-8342CA9968E6}" destId="{C4508C9E-3584-A646-95B2-2B7BEE89146A}" srcOrd="1" destOrd="0" presId="urn:microsoft.com/office/officeart/2009/3/layout/StepUpProcess"/>
    <dgm:cxn modelId="{CED54A92-6F49-40E8-BB28-D03F101CD71A}" type="presParOf" srcId="{C4508C9E-3584-A646-95B2-2B7BEE89146A}" destId="{F13CE133-CEBE-754A-98E6-31D3E46F6B42}" srcOrd="0" destOrd="0" presId="urn:microsoft.com/office/officeart/2009/3/layout/StepUpProcess"/>
    <dgm:cxn modelId="{4FB1F10A-789D-4FC9-8DA0-7641498B4C8F}" type="presParOf" srcId="{93C22CE8-7651-FA43-B7E5-8342CA9968E6}" destId="{7C65D08B-9703-9C4A-86FF-3AC26CA45901}" srcOrd="2" destOrd="0" presId="urn:microsoft.com/office/officeart/2009/3/layout/StepUpProcess"/>
    <dgm:cxn modelId="{7AF56290-2FFF-44F6-8411-83CAB31E7B44}" type="presParOf" srcId="{7C65D08B-9703-9C4A-86FF-3AC26CA45901}" destId="{29093504-64EA-A54E-B1ED-FB15D28E9CBE}" srcOrd="0" destOrd="0" presId="urn:microsoft.com/office/officeart/2009/3/layout/StepUpProcess"/>
    <dgm:cxn modelId="{34F4FC7C-92FF-4FB6-AF51-FE1B4D4C2BD1}" type="presParOf" srcId="{7C65D08B-9703-9C4A-86FF-3AC26CA45901}" destId="{91CD925E-83C7-EC46-B05F-790150E542D0}" srcOrd="1" destOrd="0" presId="urn:microsoft.com/office/officeart/2009/3/layout/StepUpProcess"/>
    <dgm:cxn modelId="{53D2887F-51DF-4D1C-8FA4-FE96A9D7BBBE}" type="presParOf" srcId="{7C65D08B-9703-9C4A-86FF-3AC26CA45901}" destId="{8386F97F-F17A-8946-89A9-31B8AA219612}" srcOrd="2" destOrd="0" presId="urn:microsoft.com/office/officeart/2009/3/layout/StepUpProcess"/>
    <dgm:cxn modelId="{129C2D72-0613-480B-ADFF-66BD134317E6}" type="presParOf" srcId="{93C22CE8-7651-FA43-B7E5-8342CA9968E6}" destId="{9EAB2CFD-5D8B-0D47-9B3B-28D9DD17F321}" srcOrd="3" destOrd="0" presId="urn:microsoft.com/office/officeart/2009/3/layout/StepUpProcess"/>
    <dgm:cxn modelId="{C52F5699-5FBE-4544-B716-E9E45C70184B}" type="presParOf" srcId="{9EAB2CFD-5D8B-0D47-9B3B-28D9DD17F321}" destId="{5BC18681-5BAA-4F4A-BD25-C62AD09E0AEF}" srcOrd="0" destOrd="0" presId="urn:microsoft.com/office/officeart/2009/3/layout/StepUpProcess"/>
    <dgm:cxn modelId="{3BB6CA96-E009-4180-8875-79D11C8B214A}" type="presParOf" srcId="{93C22CE8-7651-FA43-B7E5-8342CA9968E6}" destId="{7589F692-995C-3D44-81A1-5FF1369B44DC}" srcOrd="4" destOrd="0" presId="urn:microsoft.com/office/officeart/2009/3/layout/StepUpProcess"/>
    <dgm:cxn modelId="{4D9DBBE5-1819-4D0A-93C1-7FC5CB4C3E64}" type="presParOf" srcId="{7589F692-995C-3D44-81A1-5FF1369B44DC}" destId="{E8CBF607-8997-9944-941F-9DBB421EAB5E}" srcOrd="0" destOrd="0" presId="urn:microsoft.com/office/officeart/2009/3/layout/StepUpProcess"/>
    <dgm:cxn modelId="{0FC71656-CA6D-45C5-8466-A4ABA1A6F7DF}" type="presParOf" srcId="{7589F692-995C-3D44-81A1-5FF1369B44DC}" destId="{8181949E-405E-3448-A23E-F863DFB309B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F4C212C-228A-4521-9B23-F18719DD7C0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D047C68-5C0C-4368-AF44-ADC0F477E79B}" type="parTrans" cxnId="{BFEE33B6-C296-4963-9B2D-DCEC3A17D0C3}">
      <dgm:prSet/>
      <dgm:spPr/>
      <dgm:t>
        <a:bodyPr/>
        <a:lstStyle/>
        <a:p>
          <a:endParaRPr lang="zh-CN" altLang="en-US">
            <a:latin typeface="腾讯体 W7" panose="020C08030202040F0204" pitchFamily="34" charset="-122"/>
            <a:ea typeface="腾讯体 W7" panose="020C08030202040F0204" pitchFamily="34" charset="-122"/>
          </a:endParaRPr>
        </a:p>
      </dgm:t>
    </dgm:pt>
    <dgm:pt modelId="{610F69F8-CAD2-4261-8638-48BD6C61546E}">
      <dgm:prSet phldrT="[文本]" custT="1"/>
      <dgm:spPr/>
      <dgm:t>
        <a:bodyPr/>
        <a:lstStyle/>
        <a:p>
          <a:r>
            <a:rPr lang="en-US" sz="2800" b="0" i="0" strike="noStrike" cap="none" spc="0" baseline="0" dirty="0">
              <a:solidFill>
                <a:srgbClr val="000000"/>
              </a:solidFill>
              <a:effectLst/>
              <a:latin typeface="Times New Roman"/>
              <a:ea typeface="Times New Roman"/>
              <a:cs typeface="Times New Roman"/>
            </a:rPr>
            <a:t>Exceptional DNS resolution</a:t>
          </a:r>
        </a:p>
      </dgm:t>
    </dgm:pt>
    <dgm:pt modelId="{B18E16B3-A2F8-458D-93ED-D525CCC0A8FB}" type="sibTrans" cxnId="{BFEE33B6-C296-4963-9B2D-DCEC3A17D0C3}">
      <dgm:prSet/>
      <dgm:spPr/>
      <dgm:t>
        <a:bodyPr/>
        <a:lstStyle/>
        <a:p>
          <a:endParaRPr lang="zh-CN" altLang="en-US">
            <a:latin typeface="腾讯体 W7" panose="020C08030202040F0204" pitchFamily="34" charset="-122"/>
            <a:ea typeface="腾讯体 W7" panose="020C08030202040F0204" pitchFamily="34" charset="-122"/>
          </a:endParaRPr>
        </a:p>
      </dgm:t>
    </dgm:pt>
    <dgm:pt modelId="{87EDC8FA-0993-4CCB-9F84-B6CD7B90F063}" type="parTrans" cxnId="{099C90CF-FD36-4957-8C41-6B206811575C}">
      <dgm:prSet/>
      <dgm:spPr/>
      <dgm:t>
        <a:bodyPr/>
        <a:lstStyle/>
        <a:p>
          <a:endParaRPr lang="zh-CN" altLang="en-US">
            <a:latin typeface="腾讯体 W7" panose="020C08030202040F0204" pitchFamily="34" charset="-122"/>
            <a:ea typeface="腾讯体 W7" panose="020C08030202040F0204" pitchFamily="34" charset="-122"/>
          </a:endParaRPr>
        </a:p>
      </dgm:t>
    </dgm:pt>
    <dgm:pt modelId="{F2DF9484-494E-48C7-A0F8-A2B69FF1C0A5}">
      <dgm:prSet phldrT="[文本]" custT="1"/>
      <dgm:spPr/>
      <dgm:t>
        <a:bodyPr/>
        <a:lstStyle/>
        <a:p>
          <a:r>
            <a:rPr lang="en-US" sz="2800" b="0" i="0" strike="noStrike" cap="none" spc="0" baseline="0" dirty="0">
              <a:solidFill>
                <a:srgbClr val="000000"/>
              </a:solidFill>
              <a:effectLst/>
              <a:latin typeface="Times New Roman"/>
              <a:ea typeface="Times New Roman"/>
              <a:cs typeface="Times New Roman"/>
            </a:rPr>
            <a:t>Slow access</a:t>
          </a:r>
        </a:p>
      </dgm:t>
    </dgm:pt>
    <dgm:pt modelId="{B96C83A3-88A7-464F-A75F-6597F78F10A3}" type="sibTrans" cxnId="{099C90CF-FD36-4957-8C41-6B206811575C}">
      <dgm:prSet/>
      <dgm:spPr/>
      <dgm:t>
        <a:bodyPr/>
        <a:lstStyle/>
        <a:p>
          <a:endParaRPr lang="zh-CN" altLang="en-US">
            <a:latin typeface="腾讯体 W7" panose="020C08030202040F0204" pitchFamily="34" charset="-122"/>
            <a:ea typeface="腾讯体 W7" panose="020C08030202040F0204" pitchFamily="34" charset="-122"/>
          </a:endParaRPr>
        </a:p>
      </dgm:t>
    </dgm:pt>
    <dgm:pt modelId="{9CC1B1DB-6DA0-4A31-8363-C97EA0291511}" type="pres">
      <dgm:prSet presAssocID="{2F4C212C-228A-4521-9B23-F18719DD7C0B}" presName="compositeShape" presStyleCnt="0">
        <dgm:presLayoutVars>
          <dgm:chMax val="7"/>
          <dgm:dir/>
          <dgm:resizeHandles val="exact"/>
        </dgm:presLayoutVars>
      </dgm:prSet>
      <dgm:spPr/>
    </dgm:pt>
    <dgm:pt modelId="{8912C791-8072-41F7-AD75-F1D6B9F78728}" type="pres">
      <dgm:prSet presAssocID="{610F69F8-CAD2-4261-8638-48BD6C61546E}" presName="circ1" presStyleLbl="vennNode1" presStyleIdx="0" presStyleCnt="2"/>
      <dgm:spPr/>
    </dgm:pt>
    <dgm:pt modelId="{52A2038E-3911-4679-BE5A-FF76CBF04B03}" type="pres">
      <dgm:prSet presAssocID="{610F69F8-CAD2-4261-8638-48BD6C61546E}" presName="circ1Tx" presStyleLbl="revTx" presStyleIdx="0" presStyleCnt="0">
        <dgm:presLayoutVars>
          <dgm:chMax val="0"/>
          <dgm:chPref val="0"/>
          <dgm:bulletEnabled val="1"/>
        </dgm:presLayoutVars>
      </dgm:prSet>
      <dgm:spPr/>
    </dgm:pt>
    <dgm:pt modelId="{457BBB65-EF95-48A5-90AF-6B527B5496AC}" type="pres">
      <dgm:prSet presAssocID="{F2DF9484-494E-48C7-A0F8-A2B69FF1C0A5}" presName="circ2" presStyleLbl="vennNode1" presStyleIdx="1" presStyleCnt="2"/>
      <dgm:spPr/>
    </dgm:pt>
    <dgm:pt modelId="{341012AF-B976-4BBA-831F-001E4F512405}" type="pres">
      <dgm:prSet presAssocID="{F2DF9484-494E-48C7-A0F8-A2B69FF1C0A5}" presName="circ2Tx" presStyleLbl="revTx" presStyleIdx="0" presStyleCnt="0">
        <dgm:presLayoutVars>
          <dgm:chMax val="0"/>
          <dgm:chPref val="0"/>
          <dgm:bulletEnabled val="1"/>
        </dgm:presLayoutVars>
      </dgm:prSet>
      <dgm:spPr/>
    </dgm:pt>
  </dgm:ptLst>
  <dgm:cxnLst>
    <dgm:cxn modelId="{850BFE19-F843-40B8-9F1E-9DB451F719CD}" type="presOf" srcId="{F2DF9484-494E-48C7-A0F8-A2B69FF1C0A5}" destId="{457BBB65-EF95-48A5-90AF-6B527B5496AC}" srcOrd="0" destOrd="0" presId="urn:microsoft.com/office/officeart/2005/8/layout/venn1"/>
    <dgm:cxn modelId="{3D643D22-72FF-43C0-A4DB-E9F9214085C2}" type="presOf" srcId="{2F4C212C-228A-4521-9B23-F18719DD7C0B}" destId="{9CC1B1DB-6DA0-4A31-8363-C97EA0291511}" srcOrd="0" destOrd="0" presId="urn:microsoft.com/office/officeart/2005/8/layout/venn1"/>
    <dgm:cxn modelId="{97044C29-90CB-456F-8964-3789D1BF2799}" type="presOf" srcId="{610F69F8-CAD2-4261-8638-48BD6C61546E}" destId="{8912C791-8072-41F7-AD75-F1D6B9F78728}" srcOrd="0" destOrd="0" presId="urn:microsoft.com/office/officeart/2005/8/layout/venn1"/>
    <dgm:cxn modelId="{78A3FB38-7D22-47D2-B1B6-2FF22907AB08}" type="presOf" srcId="{F2DF9484-494E-48C7-A0F8-A2B69FF1C0A5}" destId="{341012AF-B976-4BBA-831F-001E4F512405}" srcOrd="1" destOrd="0" presId="urn:microsoft.com/office/officeart/2005/8/layout/venn1"/>
    <dgm:cxn modelId="{B3D78845-C7DD-4D31-9550-F4057A51B532}" type="presOf" srcId="{610F69F8-CAD2-4261-8638-48BD6C61546E}" destId="{52A2038E-3911-4679-BE5A-FF76CBF04B03}" srcOrd="1" destOrd="0" presId="urn:microsoft.com/office/officeart/2005/8/layout/venn1"/>
    <dgm:cxn modelId="{BFEE33B6-C296-4963-9B2D-DCEC3A17D0C3}" srcId="{2F4C212C-228A-4521-9B23-F18719DD7C0B}" destId="{610F69F8-CAD2-4261-8638-48BD6C61546E}" srcOrd="0" destOrd="0" parTransId="{8D047C68-5C0C-4368-AF44-ADC0F477E79B}" sibTransId="{B18E16B3-A2F8-458D-93ED-D525CCC0A8FB}"/>
    <dgm:cxn modelId="{099C90CF-FD36-4957-8C41-6B206811575C}" srcId="{2F4C212C-228A-4521-9B23-F18719DD7C0B}" destId="{F2DF9484-494E-48C7-A0F8-A2B69FF1C0A5}" srcOrd="1" destOrd="0" parTransId="{87EDC8FA-0993-4CCB-9F84-B6CD7B90F063}" sibTransId="{B96C83A3-88A7-464F-A75F-6597F78F10A3}"/>
    <dgm:cxn modelId="{73A1BCD6-AAC9-4FF6-8A04-4C5DAE392377}" type="presParOf" srcId="{9CC1B1DB-6DA0-4A31-8363-C97EA0291511}" destId="{8912C791-8072-41F7-AD75-F1D6B9F78728}" srcOrd="0" destOrd="0" presId="urn:microsoft.com/office/officeart/2005/8/layout/venn1"/>
    <dgm:cxn modelId="{0AF244B5-EA64-4041-AD54-5E3CEDF4CE8E}" type="presParOf" srcId="{9CC1B1DB-6DA0-4A31-8363-C97EA0291511}" destId="{52A2038E-3911-4679-BE5A-FF76CBF04B03}" srcOrd="1" destOrd="0" presId="urn:microsoft.com/office/officeart/2005/8/layout/venn1"/>
    <dgm:cxn modelId="{1B518175-D3C5-4BF2-8CA4-136928127C61}" type="presParOf" srcId="{9CC1B1DB-6DA0-4A31-8363-C97EA0291511}" destId="{457BBB65-EF95-48A5-90AF-6B527B5496AC}" srcOrd="2" destOrd="0" presId="urn:microsoft.com/office/officeart/2005/8/layout/venn1"/>
    <dgm:cxn modelId="{E9D4D83E-93F6-471E-991E-E15A8FD51DF5}" type="presParOf" srcId="{9CC1B1DB-6DA0-4A31-8363-C97EA0291511}" destId="{341012AF-B976-4BBA-831F-001E4F51240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F4C212C-228A-4521-9B23-F18719DD7C0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D047C68-5C0C-4368-AF44-ADC0F477E79B}" type="parTrans" cxnId="{4FFD9EF5-DD55-420C-9EE9-1DB15B50BB98}">
      <dgm:prSet/>
      <dgm:spPr/>
      <dgm:t>
        <a:bodyPr/>
        <a:lstStyle/>
        <a:p>
          <a:endParaRPr lang="zh-CN" altLang="en-US">
            <a:latin typeface="腾讯体 W7" panose="020C08030202040F0204" pitchFamily="34" charset="-122"/>
            <a:ea typeface="腾讯体 W7" panose="020C08030202040F0204" pitchFamily="34" charset="-122"/>
          </a:endParaRPr>
        </a:p>
      </dgm:t>
    </dgm:pt>
    <dgm:pt modelId="{610F69F8-CAD2-4261-8638-48BD6C61546E}">
      <dgm:prSet phldrT="[文本]" custT="1"/>
      <dgm:spPr/>
      <dgm:t>
        <a:bodyPr/>
        <a:lstStyle/>
        <a:p>
          <a:r>
            <a:rPr lang="en-US" sz="2800" b="0" i="0" strike="noStrike" cap="none" spc="0" baseline="0" dirty="0">
              <a:solidFill>
                <a:srgbClr val="000000"/>
              </a:solidFill>
              <a:effectLst/>
              <a:latin typeface="Times New Roman"/>
              <a:ea typeface="Times New Roman"/>
              <a:cs typeface="Times New Roman"/>
            </a:rPr>
            <a:t>Load balancing redundancy</a:t>
          </a:r>
        </a:p>
      </dgm:t>
    </dgm:pt>
    <dgm:pt modelId="{B18E16B3-A2F8-458D-93ED-D525CCC0A8FB}" type="sibTrans" cxnId="{4FFD9EF5-DD55-420C-9EE9-1DB15B50BB98}">
      <dgm:prSet/>
      <dgm:spPr/>
      <dgm:t>
        <a:bodyPr/>
        <a:lstStyle/>
        <a:p>
          <a:endParaRPr lang="zh-CN" altLang="en-US">
            <a:latin typeface="腾讯体 W7" panose="020C08030202040F0204" pitchFamily="34" charset="-122"/>
            <a:ea typeface="腾讯体 W7" panose="020C08030202040F0204" pitchFamily="34" charset="-122"/>
          </a:endParaRPr>
        </a:p>
      </dgm:t>
    </dgm:pt>
    <dgm:pt modelId="{87EDC8FA-0993-4CCB-9F84-B6CD7B90F063}" type="parTrans" cxnId="{A36DF6D6-1CC6-484F-B239-6EE090559B97}">
      <dgm:prSet/>
      <dgm:spPr/>
      <dgm:t>
        <a:bodyPr/>
        <a:lstStyle/>
        <a:p>
          <a:endParaRPr lang="zh-CN" altLang="en-US">
            <a:latin typeface="腾讯体 W7" panose="020C08030202040F0204" pitchFamily="34" charset="-122"/>
            <a:ea typeface="腾讯体 W7" panose="020C08030202040F0204" pitchFamily="34" charset="-122"/>
          </a:endParaRPr>
        </a:p>
      </dgm:t>
    </dgm:pt>
    <dgm:pt modelId="{F2DF9484-494E-48C7-A0F8-A2B69FF1C0A5}">
      <dgm:prSet phldrT="[文本]" custT="1"/>
      <dgm:spPr/>
      <dgm:t>
        <a:bodyPr/>
        <a:lstStyle/>
        <a:p>
          <a:r>
            <a:rPr lang="en-US" sz="2800" b="0" i="0" strike="noStrike" cap="none" spc="0" baseline="0" dirty="0">
              <a:solidFill>
                <a:srgbClr val="000000"/>
              </a:solidFill>
              <a:effectLst/>
              <a:latin typeface="Times New Roman"/>
              <a:ea typeface="Times New Roman"/>
              <a:cs typeface="Times New Roman"/>
            </a:rPr>
            <a:t>Load balancing security issues</a:t>
          </a:r>
        </a:p>
      </dgm:t>
    </dgm:pt>
    <dgm:pt modelId="{B96C83A3-88A7-464F-A75F-6597F78F10A3}" type="sibTrans" cxnId="{A36DF6D6-1CC6-484F-B239-6EE090559B97}">
      <dgm:prSet/>
      <dgm:spPr/>
      <dgm:t>
        <a:bodyPr/>
        <a:lstStyle/>
        <a:p>
          <a:endParaRPr lang="zh-CN" altLang="en-US">
            <a:latin typeface="腾讯体 W7" panose="020C08030202040F0204" pitchFamily="34" charset="-122"/>
            <a:ea typeface="腾讯体 W7" panose="020C08030202040F0204" pitchFamily="34" charset="-122"/>
          </a:endParaRPr>
        </a:p>
      </dgm:t>
    </dgm:pt>
    <dgm:pt modelId="{9CC1B1DB-6DA0-4A31-8363-C97EA0291511}" type="pres">
      <dgm:prSet presAssocID="{2F4C212C-228A-4521-9B23-F18719DD7C0B}" presName="compositeShape" presStyleCnt="0">
        <dgm:presLayoutVars>
          <dgm:chMax val="7"/>
          <dgm:dir/>
          <dgm:resizeHandles val="exact"/>
        </dgm:presLayoutVars>
      </dgm:prSet>
      <dgm:spPr/>
    </dgm:pt>
    <dgm:pt modelId="{8912C791-8072-41F7-AD75-F1D6B9F78728}" type="pres">
      <dgm:prSet presAssocID="{610F69F8-CAD2-4261-8638-48BD6C61546E}" presName="circ1" presStyleLbl="vennNode1" presStyleIdx="0" presStyleCnt="2"/>
      <dgm:spPr/>
    </dgm:pt>
    <dgm:pt modelId="{52A2038E-3911-4679-BE5A-FF76CBF04B03}" type="pres">
      <dgm:prSet presAssocID="{610F69F8-CAD2-4261-8638-48BD6C61546E}" presName="circ1Tx" presStyleLbl="revTx" presStyleIdx="0" presStyleCnt="0">
        <dgm:presLayoutVars>
          <dgm:chMax val="0"/>
          <dgm:chPref val="0"/>
          <dgm:bulletEnabled val="1"/>
        </dgm:presLayoutVars>
      </dgm:prSet>
      <dgm:spPr/>
    </dgm:pt>
    <dgm:pt modelId="{457BBB65-EF95-48A5-90AF-6B527B5496AC}" type="pres">
      <dgm:prSet presAssocID="{F2DF9484-494E-48C7-A0F8-A2B69FF1C0A5}" presName="circ2" presStyleLbl="vennNode1" presStyleIdx="1" presStyleCnt="2"/>
      <dgm:spPr/>
    </dgm:pt>
    <dgm:pt modelId="{341012AF-B976-4BBA-831F-001E4F512405}" type="pres">
      <dgm:prSet presAssocID="{F2DF9484-494E-48C7-A0F8-A2B69FF1C0A5}" presName="circ2Tx" presStyleLbl="revTx" presStyleIdx="0" presStyleCnt="0">
        <dgm:presLayoutVars>
          <dgm:chMax val="0"/>
          <dgm:chPref val="0"/>
          <dgm:bulletEnabled val="1"/>
        </dgm:presLayoutVars>
      </dgm:prSet>
      <dgm:spPr/>
    </dgm:pt>
  </dgm:ptLst>
  <dgm:cxnLst>
    <dgm:cxn modelId="{939B930F-9D27-452C-82D3-6AE8CE2BDFDC}" type="presOf" srcId="{610F69F8-CAD2-4261-8638-48BD6C61546E}" destId="{8912C791-8072-41F7-AD75-F1D6B9F78728}" srcOrd="0" destOrd="0" presId="urn:microsoft.com/office/officeart/2005/8/layout/venn1"/>
    <dgm:cxn modelId="{B24C3A36-3E4B-4507-9C16-9B41AA79D833}" type="presOf" srcId="{610F69F8-CAD2-4261-8638-48BD6C61546E}" destId="{52A2038E-3911-4679-BE5A-FF76CBF04B03}" srcOrd="1" destOrd="0" presId="urn:microsoft.com/office/officeart/2005/8/layout/venn1"/>
    <dgm:cxn modelId="{A36DF6D6-1CC6-484F-B239-6EE090559B97}" srcId="{2F4C212C-228A-4521-9B23-F18719DD7C0B}" destId="{F2DF9484-494E-48C7-A0F8-A2B69FF1C0A5}" srcOrd="1" destOrd="0" parTransId="{87EDC8FA-0993-4CCB-9F84-B6CD7B90F063}" sibTransId="{B96C83A3-88A7-464F-A75F-6597F78F10A3}"/>
    <dgm:cxn modelId="{37DE4AE8-E27A-4F1B-88D2-95F33C2696C2}" type="presOf" srcId="{F2DF9484-494E-48C7-A0F8-A2B69FF1C0A5}" destId="{341012AF-B976-4BBA-831F-001E4F512405}" srcOrd="1" destOrd="0" presId="urn:microsoft.com/office/officeart/2005/8/layout/venn1"/>
    <dgm:cxn modelId="{C4A7F7E8-0A93-4784-BCBF-E9EF15EEAAA2}" type="presOf" srcId="{2F4C212C-228A-4521-9B23-F18719DD7C0B}" destId="{9CC1B1DB-6DA0-4A31-8363-C97EA0291511}" srcOrd="0" destOrd="0" presId="urn:microsoft.com/office/officeart/2005/8/layout/venn1"/>
    <dgm:cxn modelId="{33B2C9F2-6B65-4223-87FE-41999449F954}" type="presOf" srcId="{F2DF9484-494E-48C7-A0F8-A2B69FF1C0A5}" destId="{457BBB65-EF95-48A5-90AF-6B527B5496AC}" srcOrd="0" destOrd="0" presId="urn:microsoft.com/office/officeart/2005/8/layout/venn1"/>
    <dgm:cxn modelId="{4FFD9EF5-DD55-420C-9EE9-1DB15B50BB98}" srcId="{2F4C212C-228A-4521-9B23-F18719DD7C0B}" destId="{610F69F8-CAD2-4261-8638-48BD6C61546E}" srcOrd="0" destOrd="0" parTransId="{8D047C68-5C0C-4368-AF44-ADC0F477E79B}" sibTransId="{B18E16B3-A2F8-458D-93ED-D525CCC0A8FB}"/>
    <dgm:cxn modelId="{F36488FE-F39B-452D-8DEC-76EF07B1FEBD}" type="presParOf" srcId="{9CC1B1DB-6DA0-4A31-8363-C97EA0291511}" destId="{8912C791-8072-41F7-AD75-F1D6B9F78728}" srcOrd="0" destOrd="0" presId="urn:microsoft.com/office/officeart/2005/8/layout/venn1"/>
    <dgm:cxn modelId="{7A5F5E03-7253-4E3C-A273-35591E67A94F}" type="presParOf" srcId="{9CC1B1DB-6DA0-4A31-8363-C97EA0291511}" destId="{52A2038E-3911-4679-BE5A-FF76CBF04B03}" srcOrd="1" destOrd="0" presId="urn:microsoft.com/office/officeart/2005/8/layout/venn1"/>
    <dgm:cxn modelId="{82802FFA-E410-4C6B-B042-604BDAE8E15F}" type="presParOf" srcId="{9CC1B1DB-6DA0-4A31-8363-C97EA0291511}" destId="{457BBB65-EF95-48A5-90AF-6B527B5496AC}" srcOrd="2" destOrd="0" presId="urn:microsoft.com/office/officeart/2005/8/layout/venn1"/>
    <dgm:cxn modelId="{BE06790C-F043-4717-B64A-0A2E37EDF684}" type="presParOf" srcId="{9CC1B1DB-6DA0-4A31-8363-C97EA0291511}" destId="{341012AF-B976-4BBA-831F-001E4F51240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DF83CE96-4AC5-4D21-B6E1-D4955E580F6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zh-CN" altLang="en-US"/>
        </a:p>
      </dgm:t>
    </dgm:pt>
    <dgm:pt modelId="{78A3150E-2C37-48D0-A45C-4526006D5346}" type="parTrans" cxnId="{27291C53-B4AA-483E-BEB6-AF49588C5C5A}">
      <dgm:prSet/>
      <dgm:spPr/>
      <dgm:t>
        <a:bodyPr/>
        <a:lstStyle/>
        <a:p>
          <a:endParaRPr lang="zh-CN" altLang="en-US"/>
        </a:p>
      </dgm:t>
    </dgm:pt>
    <dgm:pt modelId="{2FDF6AE2-5898-4D0E-9782-B3540210F598}">
      <dgm:prSet phldrT="[文本]" custT="1"/>
      <dgm:spPr/>
      <dgm:t>
        <a:bodyPr/>
        <a:lstStyle/>
        <a:p>
          <a:r>
            <a:rPr lang="en-US" sz="2400" b="0" i="0" strike="noStrike" cap="none" spc="0" baseline="0" dirty="0">
              <a:solidFill>
                <a:srgbClr val="FFFFFF"/>
              </a:solidFill>
              <a:effectLst/>
              <a:latin typeface="Times New Roman"/>
              <a:ea typeface="Times New Roman"/>
              <a:cs typeface="Times New Roman"/>
            </a:rPr>
            <a:t>Application security</a:t>
          </a:r>
        </a:p>
      </dgm:t>
    </dgm:pt>
    <dgm:pt modelId="{BF3ED004-53B0-4C55-A0E9-96E24DDFD501}" type="parTrans" cxnId="{991DD660-1241-49AD-8F5B-86D72A3E4C99}">
      <dgm:prSet/>
      <dgm:spPr/>
      <dgm:t>
        <a:bodyPr/>
        <a:lstStyle/>
        <a:p>
          <a:endParaRPr lang="zh-CN" altLang="en-US"/>
        </a:p>
      </dgm:t>
    </dgm:pt>
    <dgm:pt modelId="{9CB9CF78-6C6E-45B0-8DE1-EF75DE5DD4A7}">
      <dgm:prSet phldrT="[文本]" custT="1"/>
      <dgm:spPr/>
      <dgm:t>
        <a:bodyPr/>
        <a:lstStyle/>
        <a:p>
          <a:r>
            <a:rPr lang="en-US" sz="1800" b="0" i="0" strike="noStrike" cap="none" spc="0" baseline="0" dirty="0">
              <a:solidFill>
                <a:srgbClr val="000000"/>
              </a:solidFill>
              <a:effectLst/>
              <a:latin typeface="Times New Roman"/>
              <a:ea typeface="Times New Roman"/>
              <a:cs typeface="Times New Roman"/>
            </a:rPr>
            <a:t>Web Application Firewall</a:t>
          </a:r>
        </a:p>
      </dgm:t>
    </dgm:pt>
    <dgm:pt modelId="{76BBC06B-7259-4767-B28B-0925C2052997}" type="sibTrans" cxnId="{991DD660-1241-49AD-8F5B-86D72A3E4C99}">
      <dgm:prSet/>
      <dgm:spPr/>
      <dgm:t>
        <a:bodyPr/>
        <a:lstStyle/>
        <a:p>
          <a:endParaRPr lang="zh-CN" altLang="en-US"/>
        </a:p>
      </dgm:t>
    </dgm:pt>
    <dgm:pt modelId="{8E7786B4-9F06-40B4-B8E8-226BFB301357}" type="parTrans" cxnId="{BAA104E7-7FBD-47CB-BC3C-8F0E8CE74637}">
      <dgm:prSet/>
      <dgm:spPr/>
      <dgm:t>
        <a:bodyPr/>
        <a:lstStyle/>
        <a:p>
          <a:endParaRPr lang="zh-CN" altLang="en-US"/>
        </a:p>
      </dgm:t>
    </dgm:pt>
    <dgm:pt modelId="{52CB192E-130B-4F26-8450-8A62BB25C9A0}">
      <dgm:prSet phldrT="[文本]" custT="1"/>
      <dgm:spPr/>
      <dgm:t>
        <a:bodyPr/>
        <a:lstStyle/>
        <a:p>
          <a:r>
            <a:rPr lang="en-US" sz="1800" b="0" i="0" strike="noStrike" cap="none" spc="0" baseline="0" dirty="0">
              <a:solidFill>
                <a:srgbClr val="FFFFFF"/>
              </a:solidFill>
              <a:effectLst/>
              <a:latin typeface="Times New Roman"/>
              <a:ea typeface="Times New Roman"/>
              <a:cs typeface="Times New Roman"/>
            </a:rPr>
            <a:t>Vulnerability Scanning</a:t>
          </a:r>
        </a:p>
      </dgm:t>
    </dgm:pt>
    <dgm:pt modelId="{EF1DFC4B-169D-492C-8E00-693AEFC59416}" type="sibTrans" cxnId="{BAA104E7-7FBD-47CB-BC3C-8F0E8CE74637}">
      <dgm:prSet/>
      <dgm:spPr/>
      <dgm:t>
        <a:bodyPr/>
        <a:lstStyle/>
        <a:p>
          <a:endParaRPr lang="zh-CN" altLang="en-US"/>
        </a:p>
      </dgm:t>
    </dgm:pt>
    <dgm:pt modelId="{D0651FF3-6F81-4AEF-B0FB-80029E18C2C8}" type="parTrans" cxnId="{7835F28E-90EC-4D20-9B73-67958FF14F64}">
      <dgm:prSet/>
      <dgm:spPr/>
      <dgm:t>
        <a:bodyPr/>
        <a:lstStyle/>
        <a:p>
          <a:endParaRPr lang="zh-CN" altLang="en-US"/>
        </a:p>
      </dgm:t>
    </dgm:pt>
    <dgm:pt modelId="{2CCD5C67-A8AE-4B13-8F65-B85C0FC49E4E}">
      <dgm:prSet phldrT="[文本]" custT="1"/>
      <dgm:spPr/>
      <dgm:t>
        <a:bodyPr/>
        <a:lstStyle/>
        <a:p>
          <a:r>
            <a:rPr lang="en-US" sz="1800" b="0" i="0" strike="noStrike" cap="none" spc="0" baseline="0">
              <a:solidFill>
                <a:srgbClr val="FFFFFF"/>
              </a:solidFill>
              <a:effectLst/>
              <a:latin typeface="Times New Roman"/>
              <a:ea typeface="Times New Roman"/>
              <a:cs typeface="Times New Roman"/>
            </a:rPr>
            <a:t>Mobile Security</a:t>
          </a:r>
        </a:p>
      </dgm:t>
    </dgm:pt>
    <dgm:pt modelId="{EC8F449F-F35E-4BCC-AE23-4C04053ABEEB}" type="sibTrans" cxnId="{7835F28E-90EC-4D20-9B73-67958FF14F64}">
      <dgm:prSet/>
      <dgm:spPr/>
      <dgm:t>
        <a:bodyPr/>
        <a:lstStyle/>
        <a:p>
          <a:endParaRPr lang="zh-CN" altLang="en-US"/>
        </a:p>
      </dgm:t>
    </dgm:pt>
    <dgm:pt modelId="{B1AE23FD-59E2-4AC1-A0E9-51D90C102ACC}" type="parTrans" cxnId="{FDC07879-755A-4B56-AD36-3016FE9467D3}">
      <dgm:prSet/>
      <dgm:spPr/>
      <dgm:t>
        <a:bodyPr/>
        <a:lstStyle/>
        <a:p>
          <a:endParaRPr lang="zh-CN" altLang="en-US"/>
        </a:p>
      </dgm:t>
    </dgm:pt>
    <dgm:pt modelId="{ECB62750-2984-4A39-ADD5-91807EEE6D53}">
      <dgm:prSet phldrT="[文本]" custT="1"/>
      <dgm:spPr/>
      <dgm:t>
        <a:bodyPr/>
        <a:lstStyle/>
        <a:p>
          <a:r>
            <a:rPr lang="en-US" sz="1800" b="0" i="0" strike="noStrike" cap="none" spc="0" baseline="0" dirty="0">
              <a:solidFill>
                <a:srgbClr val="FFFFFF"/>
              </a:solidFill>
              <a:effectLst/>
              <a:latin typeface="Times New Roman"/>
              <a:ea typeface="Times New Roman"/>
              <a:cs typeface="Times New Roman"/>
            </a:rPr>
            <a:t>Smart Application Gateway</a:t>
          </a:r>
        </a:p>
      </dgm:t>
    </dgm:pt>
    <dgm:pt modelId="{188098DF-EEE8-4253-BFD4-5460DF681E49}" type="sibTrans" cxnId="{FDC07879-755A-4B56-AD36-3016FE9467D3}">
      <dgm:prSet/>
      <dgm:spPr/>
      <dgm:t>
        <a:bodyPr/>
        <a:lstStyle/>
        <a:p>
          <a:endParaRPr lang="zh-CN" altLang="en-US"/>
        </a:p>
      </dgm:t>
    </dgm:pt>
    <dgm:pt modelId="{692DC71F-1A01-4BAE-824C-1C62A798F604}" type="sibTrans" cxnId="{27291C53-B4AA-483E-BEB6-AF49588C5C5A}">
      <dgm:prSet/>
      <dgm:spPr/>
      <dgm:t>
        <a:bodyPr/>
        <a:lstStyle/>
        <a:p>
          <a:endParaRPr lang="zh-CN" altLang="en-US"/>
        </a:p>
      </dgm:t>
    </dgm:pt>
    <dgm:pt modelId="{97611193-58B4-4762-B9D0-205E6730B6BB}" type="pres">
      <dgm:prSet presAssocID="{DF83CE96-4AC5-4D21-B6E1-D4955E580F6D}" presName="Name0" presStyleCnt="0">
        <dgm:presLayoutVars>
          <dgm:chMax val="1"/>
          <dgm:dir/>
          <dgm:animLvl val="ctr"/>
          <dgm:resizeHandles val="exact"/>
        </dgm:presLayoutVars>
      </dgm:prSet>
      <dgm:spPr/>
    </dgm:pt>
    <dgm:pt modelId="{6B6BFE4F-9F46-4649-A08E-BCDBB7F8971E}" type="pres">
      <dgm:prSet presAssocID="{2FDF6AE2-5898-4D0E-9782-B3540210F598}" presName="centerShape" presStyleLbl="node0" presStyleIdx="0" presStyleCnt="1" custScaleX="112577"/>
      <dgm:spPr/>
    </dgm:pt>
    <dgm:pt modelId="{ECEA8377-F5E8-4109-98FE-C4DFC3D4735A}" type="pres">
      <dgm:prSet presAssocID="{9CB9CF78-6C6E-45B0-8DE1-EF75DE5DD4A7}" presName="node" presStyleLbl="node1" presStyleIdx="0" presStyleCnt="4" custScaleX="128660">
        <dgm:presLayoutVars>
          <dgm:bulletEnabled val="1"/>
        </dgm:presLayoutVars>
      </dgm:prSet>
      <dgm:spPr/>
    </dgm:pt>
    <dgm:pt modelId="{37346674-52C4-4222-8336-E278CAC76EDF}" type="pres">
      <dgm:prSet presAssocID="{9CB9CF78-6C6E-45B0-8DE1-EF75DE5DD4A7}" presName="dummy" presStyleCnt="0"/>
      <dgm:spPr/>
    </dgm:pt>
    <dgm:pt modelId="{3F8AD0FC-434E-405A-965E-C180E4E76B6B}" type="pres">
      <dgm:prSet presAssocID="{76BBC06B-7259-4767-B28B-0925C2052997}" presName="sibTrans" presStyleLbl="sibTrans2D1" presStyleIdx="0" presStyleCnt="4"/>
      <dgm:spPr/>
    </dgm:pt>
    <dgm:pt modelId="{0E38B878-8CDD-4095-BA91-5AA47467E2BD}" type="pres">
      <dgm:prSet presAssocID="{52CB192E-130B-4F26-8450-8A62BB25C9A0}" presName="node" presStyleLbl="node1" presStyleIdx="1" presStyleCnt="4" custScaleX="136547">
        <dgm:presLayoutVars>
          <dgm:bulletEnabled val="1"/>
        </dgm:presLayoutVars>
      </dgm:prSet>
      <dgm:spPr/>
    </dgm:pt>
    <dgm:pt modelId="{56D1B1C4-7A46-48F0-AC54-624F0ABDB914}" type="pres">
      <dgm:prSet presAssocID="{52CB192E-130B-4F26-8450-8A62BB25C9A0}" presName="dummy" presStyleCnt="0"/>
      <dgm:spPr/>
    </dgm:pt>
    <dgm:pt modelId="{E85E131B-E299-4EAE-86FE-93455F1FAB25}" type="pres">
      <dgm:prSet presAssocID="{EF1DFC4B-169D-492C-8E00-693AEFC59416}" presName="sibTrans" presStyleLbl="sibTrans2D1" presStyleIdx="1" presStyleCnt="4"/>
      <dgm:spPr/>
    </dgm:pt>
    <dgm:pt modelId="{E9F2BD9A-0391-4C95-8159-1D2A80EDE374}" type="pres">
      <dgm:prSet presAssocID="{2CCD5C67-A8AE-4B13-8F65-B85C0FC49E4E}" presName="node" presStyleLbl="node1" presStyleIdx="2" presStyleCnt="4">
        <dgm:presLayoutVars>
          <dgm:bulletEnabled val="1"/>
        </dgm:presLayoutVars>
      </dgm:prSet>
      <dgm:spPr/>
    </dgm:pt>
    <dgm:pt modelId="{4F20A751-40C8-4AB0-9BFB-130808297B2B}" type="pres">
      <dgm:prSet presAssocID="{2CCD5C67-A8AE-4B13-8F65-B85C0FC49E4E}" presName="dummy" presStyleCnt="0"/>
      <dgm:spPr/>
    </dgm:pt>
    <dgm:pt modelId="{FE8ABD04-B4C1-4806-AA51-0A69873852E9}" type="pres">
      <dgm:prSet presAssocID="{EC8F449F-F35E-4BCC-AE23-4C04053ABEEB}" presName="sibTrans" presStyleLbl="sibTrans2D1" presStyleIdx="2" presStyleCnt="4"/>
      <dgm:spPr/>
    </dgm:pt>
    <dgm:pt modelId="{A5C0559D-4EC9-4069-B81B-B5C255B96264}" type="pres">
      <dgm:prSet presAssocID="{ECB62750-2984-4A39-ADD5-91807EEE6D53}" presName="node" presStyleLbl="node1" presStyleIdx="3" presStyleCnt="4" custScaleX="128995">
        <dgm:presLayoutVars>
          <dgm:bulletEnabled val="1"/>
        </dgm:presLayoutVars>
      </dgm:prSet>
      <dgm:spPr/>
    </dgm:pt>
    <dgm:pt modelId="{A62956AB-CE05-483C-9A8D-80005291D145}" type="pres">
      <dgm:prSet presAssocID="{ECB62750-2984-4A39-ADD5-91807EEE6D53}" presName="dummy" presStyleCnt="0"/>
      <dgm:spPr/>
    </dgm:pt>
    <dgm:pt modelId="{F4468971-8A94-454B-9193-9C6F28BB6129}" type="pres">
      <dgm:prSet presAssocID="{188098DF-EEE8-4253-BFD4-5460DF681E49}" presName="sibTrans" presStyleLbl="sibTrans2D1" presStyleIdx="3" presStyleCnt="4"/>
      <dgm:spPr/>
    </dgm:pt>
  </dgm:ptLst>
  <dgm:cxnLst>
    <dgm:cxn modelId="{AB06CF2F-E2F3-43F2-84FF-44A2BEB3EE54}" type="presOf" srcId="{EC8F449F-F35E-4BCC-AE23-4C04053ABEEB}" destId="{FE8ABD04-B4C1-4806-AA51-0A69873852E9}" srcOrd="0" destOrd="0" presId="urn:microsoft.com/office/officeart/2005/8/layout/radial6"/>
    <dgm:cxn modelId="{27291C53-B4AA-483E-BEB6-AF49588C5C5A}" srcId="{DF83CE96-4AC5-4D21-B6E1-D4955E580F6D}" destId="{2FDF6AE2-5898-4D0E-9782-B3540210F598}" srcOrd="0" destOrd="0" parTransId="{78A3150E-2C37-48D0-A45C-4526006D5346}" sibTransId="{692DC71F-1A01-4BAE-824C-1C62A798F604}"/>
    <dgm:cxn modelId="{BCDF6659-7D6D-44F3-AC2C-9EC03D5B137B}" type="presOf" srcId="{52CB192E-130B-4F26-8450-8A62BB25C9A0}" destId="{0E38B878-8CDD-4095-BA91-5AA47467E2BD}" srcOrd="0" destOrd="0" presId="urn:microsoft.com/office/officeart/2005/8/layout/radial6"/>
    <dgm:cxn modelId="{9AAB7C5A-BDD9-4A49-8A47-A0075C8D83D9}" type="presOf" srcId="{188098DF-EEE8-4253-BFD4-5460DF681E49}" destId="{F4468971-8A94-454B-9193-9C6F28BB6129}" srcOrd="0" destOrd="0" presId="urn:microsoft.com/office/officeart/2005/8/layout/radial6"/>
    <dgm:cxn modelId="{1DC0685F-2B0A-46F0-A1E8-AD50393D49AC}" type="presOf" srcId="{2CCD5C67-A8AE-4B13-8F65-B85C0FC49E4E}" destId="{E9F2BD9A-0391-4C95-8159-1D2A80EDE374}" srcOrd="0" destOrd="0" presId="urn:microsoft.com/office/officeart/2005/8/layout/radial6"/>
    <dgm:cxn modelId="{991DD660-1241-49AD-8F5B-86D72A3E4C99}" srcId="{2FDF6AE2-5898-4D0E-9782-B3540210F598}" destId="{9CB9CF78-6C6E-45B0-8DE1-EF75DE5DD4A7}" srcOrd="0" destOrd="0" parTransId="{BF3ED004-53B0-4C55-A0E9-96E24DDFD501}" sibTransId="{76BBC06B-7259-4767-B28B-0925C2052997}"/>
    <dgm:cxn modelId="{FDC07879-755A-4B56-AD36-3016FE9467D3}" srcId="{2FDF6AE2-5898-4D0E-9782-B3540210F598}" destId="{ECB62750-2984-4A39-ADD5-91807EEE6D53}" srcOrd="3" destOrd="0" parTransId="{B1AE23FD-59E2-4AC1-A0E9-51D90C102ACC}" sibTransId="{188098DF-EEE8-4253-BFD4-5460DF681E49}"/>
    <dgm:cxn modelId="{B97F8282-FE9F-43EF-91D5-160001C4FA44}" type="presOf" srcId="{ECB62750-2984-4A39-ADD5-91807EEE6D53}" destId="{A5C0559D-4EC9-4069-B81B-B5C255B96264}" srcOrd="0" destOrd="0" presId="urn:microsoft.com/office/officeart/2005/8/layout/radial6"/>
    <dgm:cxn modelId="{67A17B85-4AF1-4E7F-8A8B-B700171073FC}" type="presOf" srcId="{DF83CE96-4AC5-4D21-B6E1-D4955E580F6D}" destId="{97611193-58B4-4762-B9D0-205E6730B6BB}" srcOrd="0" destOrd="0" presId="urn:microsoft.com/office/officeart/2005/8/layout/radial6"/>
    <dgm:cxn modelId="{7835F28E-90EC-4D20-9B73-67958FF14F64}" srcId="{2FDF6AE2-5898-4D0E-9782-B3540210F598}" destId="{2CCD5C67-A8AE-4B13-8F65-B85C0FC49E4E}" srcOrd="2" destOrd="0" parTransId="{D0651FF3-6F81-4AEF-B0FB-80029E18C2C8}" sibTransId="{EC8F449F-F35E-4BCC-AE23-4C04053ABEEB}"/>
    <dgm:cxn modelId="{78D9568F-E787-4258-BE13-CEDAC29628BA}" type="presOf" srcId="{76BBC06B-7259-4767-B28B-0925C2052997}" destId="{3F8AD0FC-434E-405A-965E-C180E4E76B6B}" srcOrd="0" destOrd="0" presId="urn:microsoft.com/office/officeart/2005/8/layout/radial6"/>
    <dgm:cxn modelId="{AAED23C8-66D0-4516-9D98-42F3B8A58812}" type="presOf" srcId="{9CB9CF78-6C6E-45B0-8DE1-EF75DE5DD4A7}" destId="{ECEA8377-F5E8-4109-98FE-C4DFC3D4735A}" srcOrd="0" destOrd="0" presId="urn:microsoft.com/office/officeart/2005/8/layout/radial6"/>
    <dgm:cxn modelId="{89C1AADF-B711-4F69-8E1F-6A495FEE6A02}" type="presOf" srcId="{2FDF6AE2-5898-4D0E-9782-B3540210F598}" destId="{6B6BFE4F-9F46-4649-A08E-BCDBB7F8971E}" srcOrd="0" destOrd="0" presId="urn:microsoft.com/office/officeart/2005/8/layout/radial6"/>
    <dgm:cxn modelId="{BAA104E7-7FBD-47CB-BC3C-8F0E8CE74637}" srcId="{2FDF6AE2-5898-4D0E-9782-B3540210F598}" destId="{52CB192E-130B-4F26-8450-8A62BB25C9A0}" srcOrd="1" destOrd="0" parTransId="{8E7786B4-9F06-40B4-B8E8-226BFB301357}" sibTransId="{EF1DFC4B-169D-492C-8E00-693AEFC59416}"/>
    <dgm:cxn modelId="{051B9BEB-AA7A-42FF-8A09-79905E6675FA}" type="presOf" srcId="{EF1DFC4B-169D-492C-8E00-693AEFC59416}" destId="{E85E131B-E299-4EAE-86FE-93455F1FAB25}" srcOrd="0" destOrd="0" presId="urn:microsoft.com/office/officeart/2005/8/layout/radial6"/>
    <dgm:cxn modelId="{EF189233-9CB2-4480-918F-824D5F02BCDE}" type="presParOf" srcId="{97611193-58B4-4762-B9D0-205E6730B6BB}" destId="{6B6BFE4F-9F46-4649-A08E-BCDBB7F8971E}" srcOrd="0" destOrd="0" presId="urn:microsoft.com/office/officeart/2005/8/layout/radial6"/>
    <dgm:cxn modelId="{F6C08931-3332-4FD3-BC15-79A0FAFC7449}" type="presParOf" srcId="{97611193-58B4-4762-B9D0-205E6730B6BB}" destId="{ECEA8377-F5E8-4109-98FE-C4DFC3D4735A}" srcOrd="1" destOrd="0" presId="urn:microsoft.com/office/officeart/2005/8/layout/radial6"/>
    <dgm:cxn modelId="{0BB7AA48-3F00-42D9-AB6F-75DE10D075F9}" type="presParOf" srcId="{97611193-58B4-4762-B9D0-205E6730B6BB}" destId="{37346674-52C4-4222-8336-E278CAC76EDF}" srcOrd="2" destOrd="0" presId="urn:microsoft.com/office/officeart/2005/8/layout/radial6"/>
    <dgm:cxn modelId="{93379566-D750-4F9F-A882-380F293BBADD}" type="presParOf" srcId="{97611193-58B4-4762-B9D0-205E6730B6BB}" destId="{3F8AD0FC-434E-405A-965E-C180E4E76B6B}" srcOrd="3" destOrd="0" presId="urn:microsoft.com/office/officeart/2005/8/layout/radial6"/>
    <dgm:cxn modelId="{DEE9829D-45D5-4C3C-AF22-6BF7C615D6E9}" type="presParOf" srcId="{97611193-58B4-4762-B9D0-205E6730B6BB}" destId="{0E38B878-8CDD-4095-BA91-5AA47467E2BD}" srcOrd="4" destOrd="0" presId="urn:microsoft.com/office/officeart/2005/8/layout/radial6"/>
    <dgm:cxn modelId="{92AE6569-F47D-4008-8021-7121173BE619}" type="presParOf" srcId="{97611193-58B4-4762-B9D0-205E6730B6BB}" destId="{56D1B1C4-7A46-48F0-AC54-624F0ABDB914}" srcOrd="5" destOrd="0" presId="urn:microsoft.com/office/officeart/2005/8/layout/radial6"/>
    <dgm:cxn modelId="{4B9F23F4-9085-409C-8E83-C0A95141A8B6}" type="presParOf" srcId="{97611193-58B4-4762-B9D0-205E6730B6BB}" destId="{E85E131B-E299-4EAE-86FE-93455F1FAB25}" srcOrd="6" destOrd="0" presId="urn:microsoft.com/office/officeart/2005/8/layout/radial6"/>
    <dgm:cxn modelId="{B5CD79CF-DD59-46EC-AD49-851E4AEDEA1D}" type="presParOf" srcId="{97611193-58B4-4762-B9D0-205E6730B6BB}" destId="{E9F2BD9A-0391-4C95-8159-1D2A80EDE374}" srcOrd="7" destOrd="0" presId="urn:microsoft.com/office/officeart/2005/8/layout/radial6"/>
    <dgm:cxn modelId="{9EECBE70-E828-429C-93B9-31560F55F5A1}" type="presParOf" srcId="{97611193-58B4-4762-B9D0-205E6730B6BB}" destId="{4F20A751-40C8-4AB0-9BFB-130808297B2B}" srcOrd="8" destOrd="0" presId="urn:microsoft.com/office/officeart/2005/8/layout/radial6"/>
    <dgm:cxn modelId="{50298637-89F7-4D0B-A653-ACF745871365}" type="presParOf" srcId="{97611193-58B4-4762-B9D0-205E6730B6BB}" destId="{FE8ABD04-B4C1-4806-AA51-0A69873852E9}" srcOrd="9" destOrd="0" presId="urn:microsoft.com/office/officeart/2005/8/layout/radial6"/>
    <dgm:cxn modelId="{5C30A738-844D-4A58-A05F-90E6CADDC843}" type="presParOf" srcId="{97611193-58B4-4762-B9D0-205E6730B6BB}" destId="{A5C0559D-4EC9-4069-B81B-B5C255B96264}" srcOrd="10" destOrd="0" presId="urn:microsoft.com/office/officeart/2005/8/layout/radial6"/>
    <dgm:cxn modelId="{C8D85220-1590-44F1-A51F-66FC5CF0705E}" type="presParOf" srcId="{97611193-58B4-4762-B9D0-205E6730B6BB}" destId="{A62956AB-CE05-483C-9A8D-80005291D145}" srcOrd="11" destOrd="0" presId="urn:microsoft.com/office/officeart/2005/8/layout/radial6"/>
    <dgm:cxn modelId="{99AE7E8B-9549-4D76-8D69-983D667C2B27}" type="presParOf" srcId="{97611193-58B4-4762-B9D0-205E6730B6BB}" destId="{F4468971-8A94-454B-9193-9C6F28BB612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B7711-A2F1-634E-9A4F-131E224A131D}">
      <dsp:nvSpPr>
        <dsp:cNvPr id="0" name=""/>
        <dsp:cNvSpPr/>
      </dsp:nvSpPr>
      <dsp:spPr>
        <a:xfrm rot="5400000">
          <a:off x="1226119" y="845112"/>
          <a:ext cx="1458275" cy="2426538"/>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08AB85-D541-8048-B95C-6C26C30DC507}">
      <dsp:nvSpPr>
        <dsp:cNvPr id="0" name=""/>
        <dsp:cNvSpPr/>
      </dsp:nvSpPr>
      <dsp:spPr>
        <a:xfrm>
          <a:off x="982697" y="1570124"/>
          <a:ext cx="2190692" cy="192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1. Data disaster recovery</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2. Environment disaster recovery</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3. Security protection</a:t>
          </a:r>
        </a:p>
      </dsp:txBody>
      <dsp:txXfrm>
        <a:off x="982697" y="1570124"/>
        <a:ext cx="2190692" cy="1920270"/>
      </dsp:txXfrm>
    </dsp:sp>
    <dsp:sp modelId="{C38DC51A-D5A6-F048-9D34-3302DA0114E3}">
      <dsp:nvSpPr>
        <dsp:cNvPr id="0" name=""/>
        <dsp:cNvSpPr/>
      </dsp:nvSpPr>
      <dsp:spPr>
        <a:xfrm>
          <a:off x="2760051" y="666467"/>
          <a:ext cx="413338" cy="41333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093504-64EA-A54E-B1ED-FB15D28E9CBE}">
      <dsp:nvSpPr>
        <dsp:cNvPr id="0" name=""/>
        <dsp:cNvSpPr/>
      </dsp:nvSpPr>
      <dsp:spPr>
        <a:xfrm rot="5400000">
          <a:off x="3907955" y="181489"/>
          <a:ext cx="1458275" cy="2426538"/>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1CD925E-83C7-EC46-B05F-790150E542D0}">
      <dsp:nvSpPr>
        <dsp:cNvPr id="0" name=""/>
        <dsp:cNvSpPr/>
      </dsp:nvSpPr>
      <dsp:spPr>
        <a:xfrm>
          <a:off x="3664533" y="906501"/>
          <a:ext cx="2190692" cy="192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1. Data/Environment disaster recovery</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2. Security protection</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3. Multiple clusters in the same data center</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4. Multiple data centers in the same region</a:t>
          </a:r>
        </a:p>
      </dsp:txBody>
      <dsp:txXfrm>
        <a:off x="3664533" y="906501"/>
        <a:ext cx="2190692" cy="1920270"/>
      </dsp:txXfrm>
    </dsp:sp>
    <dsp:sp modelId="{8386F97F-F17A-8946-89A9-31B8AA219612}">
      <dsp:nvSpPr>
        <dsp:cNvPr id="0" name=""/>
        <dsp:cNvSpPr/>
      </dsp:nvSpPr>
      <dsp:spPr>
        <a:xfrm>
          <a:off x="5441887" y="2845"/>
          <a:ext cx="413338" cy="41333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8CBF607-8997-9944-941F-9DBB421EAB5E}">
      <dsp:nvSpPr>
        <dsp:cNvPr id="0" name=""/>
        <dsp:cNvSpPr/>
      </dsp:nvSpPr>
      <dsp:spPr>
        <a:xfrm rot="5400000">
          <a:off x="6589791" y="-482133"/>
          <a:ext cx="1458275" cy="2426538"/>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81949E-405E-3448-A23E-F863DFB309BF}">
      <dsp:nvSpPr>
        <dsp:cNvPr id="0" name=""/>
        <dsp:cNvSpPr/>
      </dsp:nvSpPr>
      <dsp:spPr>
        <a:xfrm>
          <a:off x="6346368" y="242878"/>
          <a:ext cx="2190692" cy="192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1. Data/Environment disaster recovery</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2. Security protection</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3. Multiple clusters in the same data center</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4. Multiple data centers in the same region</a:t>
          </a:r>
        </a:p>
        <a:p>
          <a:pPr marL="0" lvl="0" indent="0" algn="l" defTabSz="800100">
            <a:lnSpc>
              <a:spcPct val="90000"/>
            </a:lnSpc>
            <a:spcBef>
              <a:spcPct val="0"/>
            </a:spcBef>
            <a:spcAft>
              <a:spcPct val="35000"/>
            </a:spcAft>
            <a:buNone/>
          </a:pPr>
          <a:r>
            <a:rPr lang="en-US" sz="1800" b="0" i="0" strike="noStrike" kern="1200" cap="none" spc="0" baseline="0">
              <a:solidFill>
                <a:srgbClr val="000000"/>
              </a:solidFill>
              <a:effectLst/>
              <a:latin typeface="Times New Roman"/>
              <a:ea typeface="Times New Roman"/>
              <a:cs typeface="Times New Roman"/>
            </a:rPr>
            <a:t>5. Multiple data centers in different regions</a:t>
          </a:r>
        </a:p>
      </dsp:txBody>
      <dsp:txXfrm>
        <a:off x="6346368" y="242878"/>
        <a:ext cx="2190692" cy="192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2C791-8072-41F7-AD75-F1D6B9F78728}">
      <dsp:nvSpPr>
        <dsp:cNvPr id="0" name=""/>
        <dsp:cNvSpPr/>
      </dsp:nvSpPr>
      <dsp:spPr>
        <a:xfrm>
          <a:off x="268077" y="8990"/>
          <a:ext cx="3287304" cy="3287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000000"/>
              </a:solidFill>
              <a:effectLst/>
              <a:latin typeface="Times New Roman"/>
              <a:ea typeface="Times New Roman"/>
              <a:cs typeface="Times New Roman"/>
            </a:rPr>
            <a:t>Exceptional DNS resolution</a:t>
          </a:r>
        </a:p>
      </dsp:txBody>
      <dsp:txXfrm>
        <a:off x="727115" y="396634"/>
        <a:ext cx="1895382" cy="2512016"/>
      </dsp:txXfrm>
    </dsp:sp>
    <dsp:sp modelId="{457BBB65-EF95-48A5-90AF-6B527B5496AC}">
      <dsp:nvSpPr>
        <dsp:cNvPr id="0" name=""/>
        <dsp:cNvSpPr/>
      </dsp:nvSpPr>
      <dsp:spPr>
        <a:xfrm>
          <a:off x="2637306" y="8990"/>
          <a:ext cx="3287304" cy="3287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000000"/>
              </a:solidFill>
              <a:effectLst/>
              <a:latin typeface="Times New Roman"/>
              <a:ea typeface="Times New Roman"/>
              <a:cs typeface="Times New Roman"/>
            </a:rPr>
            <a:t>Slow access</a:t>
          </a:r>
        </a:p>
      </dsp:txBody>
      <dsp:txXfrm>
        <a:off x="3570189" y="396634"/>
        <a:ext cx="1895382" cy="2512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2C791-8072-41F7-AD75-F1D6B9F78728}">
      <dsp:nvSpPr>
        <dsp:cNvPr id="0" name=""/>
        <dsp:cNvSpPr/>
      </dsp:nvSpPr>
      <dsp:spPr>
        <a:xfrm>
          <a:off x="268077" y="8990"/>
          <a:ext cx="3287304" cy="3287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000000"/>
              </a:solidFill>
              <a:effectLst/>
              <a:latin typeface="Times New Roman"/>
              <a:ea typeface="Times New Roman"/>
              <a:cs typeface="Times New Roman"/>
            </a:rPr>
            <a:t>Load balancing redundancy</a:t>
          </a:r>
        </a:p>
      </dsp:txBody>
      <dsp:txXfrm>
        <a:off x="727115" y="396634"/>
        <a:ext cx="1895382" cy="2512016"/>
      </dsp:txXfrm>
    </dsp:sp>
    <dsp:sp modelId="{457BBB65-EF95-48A5-90AF-6B527B5496AC}">
      <dsp:nvSpPr>
        <dsp:cNvPr id="0" name=""/>
        <dsp:cNvSpPr/>
      </dsp:nvSpPr>
      <dsp:spPr>
        <a:xfrm>
          <a:off x="2637306" y="8990"/>
          <a:ext cx="3287304" cy="3287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000000"/>
              </a:solidFill>
              <a:effectLst/>
              <a:latin typeface="Times New Roman"/>
              <a:ea typeface="Times New Roman"/>
              <a:cs typeface="Times New Roman"/>
            </a:rPr>
            <a:t>Load balancing security issues</a:t>
          </a:r>
        </a:p>
      </dsp:txBody>
      <dsp:txXfrm>
        <a:off x="3570189" y="396634"/>
        <a:ext cx="1895382" cy="2512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68971-8A94-454B-9193-9C6F28BB6129}">
      <dsp:nvSpPr>
        <dsp:cNvPr id="0" name=""/>
        <dsp:cNvSpPr/>
      </dsp:nvSpPr>
      <dsp:spPr>
        <a:xfrm>
          <a:off x="195502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ABD04-B4C1-4806-AA51-0A69873852E9}">
      <dsp:nvSpPr>
        <dsp:cNvPr id="0" name=""/>
        <dsp:cNvSpPr/>
      </dsp:nvSpPr>
      <dsp:spPr>
        <a:xfrm>
          <a:off x="195502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5E131B-E299-4EAE-86FE-93455F1FAB25}">
      <dsp:nvSpPr>
        <dsp:cNvPr id="0" name=""/>
        <dsp:cNvSpPr/>
      </dsp:nvSpPr>
      <dsp:spPr>
        <a:xfrm>
          <a:off x="195502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8AD0FC-434E-405A-965E-C180E4E76B6B}">
      <dsp:nvSpPr>
        <dsp:cNvPr id="0" name=""/>
        <dsp:cNvSpPr/>
      </dsp:nvSpPr>
      <dsp:spPr>
        <a:xfrm>
          <a:off x="195502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BFE4F-9F46-4649-A08E-BCDBB7F8971E}">
      <dsp:nvSpPr>
        <dsp:cNvPr id="0" name=""/>
        <dsp:cNvSpPr/>
      </dsp:nvSpPr>
      <dsp:spPr>
        <a:xfrm>
          <a:off x="2958525" y="1749888"/>
          <a:ext cx="2160229" cy="1918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dirty="0">
              <a:solidFill>
                <a:srgbClr val="FFFFFF"/>
              </a:solidFill>
              <a:effectLst/>
              <a:latin typeface="Times New Roman"/>
              <a:ea typeface="Times New Roman"/>
              <a:cs typeface="Times New Roman"/>
            </a:rPr>
            <a:t>Application security</a:t>
          </a:r>
        </a:p>
      </dsp:txBody>
      <dsp:txXfrm>
        <a:off x="3274883" y="2030903"/>
        <a:ext cx="1527513" cy="1356860"/>
      </dsp:txXfrm>
    </dsp:sp>
    <dsp:sp modelId="{ECEA8377-F5E8-4109-98FE-C4DFC3D4735A}">
      <dsp:nvSpPr>
        <dsp:cNvPr id="0" name=""/>
        <dsp:cNvSpPr/>
      </dsp:nvSpPr>
      <dsp:spPr>
        <a:xfrm>
          <a:off x="3174544" y="2458"/>
          <a:ext cx="1728191" cy="1343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dirty="0">
              <a:solidFill>
                <a:srgbClr val="000000"/>
              </a:solidFill>
              <a:effectLst/>
              <a:latin typeface="Times New Roman"/>
              <a:ea typeface="Times New Roman"/>
              <a:cs typeface="Times New Roman"/>
            </a:rPr>
            <a:t>Web Application Firewall</a:t>
          </a:r>
        </a:p>
      </dsp:txBody>
      <dsp:txXfrm>
        <a:off x="3427632" y="199168"/>
        <a:ext cx="1222015" cy="949803"/>
      </dsp:txXfrm>
    </dsp:sp>
    <dsp:sp modelId="{0E38B878-8CDD-4095-BA91-5AA47467E2BD}">
      <dsp:nvSpPr>
        <dsp:cNvPr id="0" name=""/>
        <dsp:cNvSpPr/>
      </dsp:nvSpPr>
      <dsp:spPr>
        <a:xfrm>
          <a:off x="5156837" y="2037721"/>
          <a:ext cx="1834131" cy="1343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dirty="0">
              <a:solidFill>
                <a:srgbClr val="FFFFFF"/>
              </a:solidFill>
              <a:effectLst/>
              <a:latin typeface="Times New Roman"/>
              <a:ea typeface="Times New Roman"/>
              <a:cs typeface="Times New Roman"/>
            </a:rPr>
            <a:t>Vulnerability Scanning</a:t>
          </a:r>
        </a:p>
      </dsp:txBody>
      <dsp:txXfrm>
        <a:off x="5425439" y="2234431"/>
        <a:ext cx="1296927" cy="949803"/>
      </dsp:txXfrm>
    </dsp:sp>
    <dsp:sp modelId="{E9F2BD9A-0391-4C95-8159-1D2A80EDE374}">
      <dsp:nvSpPr>
        <dsp:cNvPr id="0" name=""/>
        <dsp:cNvSpPr/>
      </dsp:nvSpPr>
      <dsp:spPr>
        <a:xfrm>
          <a:off x="3367028" y="4072985"/>
          <a:ext cx="1343223" cy="1343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a:solidFill>
                <a:srgbClr val="FFFFFF"/>
              </a:solidFill>
              <a:effectLst/>
              <a:latin typeface="Times New Roman"/>
              <a:ea typeface="Times New Roman"/>
              <a:cs typeface="Times New Roman"/>
            </a:rPr>
            <a:t>Mobile Security</a:t>
          </a:r>
        </a:p>
      </dsp:txBody>
      <dsp:txXfrm>
        <a:off x="3563738" y="4269695"/>
        <a:ext cx="949803" cy="949803"/>
      </dsp:txXfrm>
    </dsp:sp>
    <dsp:sp modelId="{A5C0559D-4EC9-4069-B81B-B5C255B96264}">
      <dsp:nvSpPr>
        <dsp:cNvPr id="0" name=""/>
        <dsp:cNvSpPr/>
      </dsp:nvSpPr>
      <dsp:spPr>
        <a:xfrm>
          <a:off x="1137031" y="2037721"/>
          <a:ext cx="1732691" cy="1343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dirty="0">
              <a:solidFill>
                <a:srgbClr val="FFFFFF"/>
              </a:solidFill>
              <a:effectLst/>
              <a:latin typeface="Times New Roman"/>
              <a:ea typeface="Times New Roman"/>
              <a:cs typeface="Times New Roman"/>
            </a:rPr>
            <a:t>Smart Application Gateway</a:t>
          </a:r>
        </a:p>
      </dsp:txBody>
      <dsp:txXfrm>
        <a:off x="1390778" y="2234431"/>
        <a:ext cx="1225197" cy="94980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B2BBF2F-1B61-4320-AB17-5F80633D195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87162D3-30DE-4B93-AD6E-7230BD0D635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A1E4B71-A4BF-4B5C-9AE6-41160D1DB9B7}" type="datetimeFigureOut">
              <a:rPr lang="zh-CN" altLang="en-US" smtClean="0"/>
              <a:t>2021/6/30</a:t>
            </a:fld>
            <a:endParaRPr lang="zh-CN" altLang="en-US"/>
          </a:p>
        </p:txBody>
      </p:sp>
      <p:sp>
        <p:nvSpPr>
          <p:cNvPr id="4" name="页脚占位符 3">
            <a:extLst>
              <a:ext uri="{FF2B5EF4-FFF2-40B4-BE49-F238E27FC236}">
                <a16:creationId xmlns:a16="http://schemas.microsoft.com/office/drawing/2014/main" id="{06EB659E-612B-4564-A346-CABE5D80D39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398F159-6EFA-4931-821E-968E929437F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E011C84-42A3-4A83-954E-21E751338E1A}" type="slidenum">
              <a:rPr lang="zh-CN" altLang="en-US" smtClean="0"/>
              <a:t>‹#›</a:t>
            </a:fld>
            <a:endParaRPr lang="zh-CN" altLang="en-US"/>
          </a:p>
        </p:txBody>
      </p:sp>
    </p:spTree>
    <p:extLst>
      <p:ext uri="{BB962C8B-B14F-4D97-AF65-F5344CB8AC3E}">
        <p14:creationId xmlns:p14="http://schemas.microsoft.com/office/powerpoint/2010/main" val="9782534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519502" y="786854"/>
            <a:ext cx="5758671" cy="3240000"/>
          </a:xfrm>
          <a:prstGeom prst="rect">
            <a:avLst/>
          </a:prstGeom>
          <a:noFill/>
          <a:ln w="12700">
            <a:solidFill>
              <a:prstClr val="black"/>
            </a:solidFill>
          </a:ln>
        </p:spPr>
      </p:sp>
      <p:sp>
        <p:nvSpPr>
          <p:cNvPr id="5" name="备注占位符 4"/>
          <p:cNvSpPr>
            <a:spLocks noGrp="1"/>
          </p:cNvSpPr>
          <p:nvPr>
            <p:ph type="body" sz="quarter" idx="3"/>
          </p:nvPr>
        </p:nvSpPr>
        <p:spPr>
          <a:xfrm>
            <a:off x="519502" y="4337951"/>
            <a:ext cx="5758671" cy="4910824"/>
          </a:xfrm>
          <a:prstGeom prst="rect">
            <a:avLst/>
          </a:prstGeom>
        </p:spPr>
        <p:txBody>
          <a:bodyPr vert="horz" lIns="95558" tIns="47779" rIns="95558" bIns="47779" rtlCol="0"/>
          <a:lstStyle/>
          <a:p>
            <a:pPr lvl="0"/>
            <a:r>
              <a:rPr lang="zh-CN" altLang="en-US"/>
              <a:t>第一级</a:t>
            </a:r>
            <a:endParaRPr lang="en-US" altLang="zh-CN"/>
          </a:p>
          <a:p>
            <a:pPr lvl="1"/>
            <a:r>
              <a:rPr lang="zh-CN" altLang="en-US"/>
              <a:t>第二级</a:t>
            </a:r>
            <a:endParaRPr lang="en-US" altLang="zh-CN"/>
          </a:p>
          <a:p>
            <a:pPr lvl="2"/>
            <a:r>
              <a:rPr lang="zh-CN" altLang="en-US"/>
              <a:t>第三级</a:t>
            </a:r>
          </a:p>
        </p:txBody>
      </p:sp>
      <p:sp>
        <p:nvSpPr>
          <p:cNvPr id="8" name="灯片编号占位符 7">
            <a:extLst>
              <a:ext uri="{FF2B5EF4-FFF2-40B4-BE49-F238E27FC236}">
                <a16:creationId xmlns:a16="http://schemas.microsoft.com/office/drawing/2014/main" id="{89F40592-7544-49C1-8AC7-645DE6E82E40}"/>
              </a:ext>
            </a:extLst>
          </p:cNvPr>
          <p:cNvSpPr>
            <a:spLocks noGrp="1"/>
          </p:cNvSpPr>
          <p:nvPr>
            <p:ph type="sldNum" sz="quarter" idx="5"/>
          </p:nvPr>
        </p:nvSpPr>
        <p:spPr>
          <a:xfrm>
            <a:off x="3850443" y="9644864"/>
            <a:ext cx="2945659" cy="281774"/>
          </a:xfrm>
          <a:prstGeom prst="rect">
            <a:avLst/>
          </a:prstGeom>
        </p:spPr>
        <p:txBody>
          <a:bodyPr vert="horz" lIns="95558" tIns="47779" rIns="95558" bIns="47779" rtlCol="0" anchor="b"/>
          <a:lstStyle>
            <a:lvl1pPr algn="r">
              <a:defRPr sz="1300">
                <a:latin typeface="腾讯体 W7" panose="020C08030202040F0204" pitchFamily="34" charset="-122"/>
              </a:defRPr>
            </a:lvl1pPr>
          </a:lstStyle>
          <a:p>
            <a:fld id="{115E481A-832A-48B0-9B5F-CC2DDFB376CC}" type="slidenum">
              <a:rPr lang="zh-CN" altLang="en-US" smtClean="0"/>
              <a:t>‹#›</a:t>
            </a:fld>
            <a:endParaRPr lang="zh-CN" altLang="en-US"/>
          </a:p>
        </p:txBody>
      </p:sp>
    </p:spTree>
    <p:extLst>
      <p:ext uri="{BB962C8B-B14F-4D97-AF65-F5344CB8AC3E}">
        <p14:creationId xmlns:p14="http://schemas.microsoft.com/office/powerpoint/2010/main" val="3202925551"/>
      </p:ext>
    </p:extLst>
  </p:cSld>
  <p:clrMap bg1="lt1" tx1="dk1" bg2="lt2" tx2="dk2" accent1="accent1" accent2="accent2" accent3="accent3" accent4="accent4" accent5="accent5" accent6="accent6" hlink="hlink" folHlink="folHlink"/>
  <p:hf sldNum="0" hdr="0" ftr="0" dt="0"/>
  <p:notes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腾讯体 W7" panose="020C08030202040F0204" pitchFamily="34" charset="-122"/>
        <a:ea typeface="腾讯体 W7" panose="020C08030202040F0204" pitchFamily="34" charset="-122"/>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腾讯体 W7" panose="020C08030202040F0204" pitchFamily="34" charset="-122"/>
        <a:ea typeface="腾讯体 W7" panose="020C08030202040F0204" pitchFamily="34" charset="-122"/>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腾讯体 W7" panose="020C08030202040F0204" pitchFamily="34" charset="-122"/>
        <a:ea typeface="腾讯体 W7" panose="020C08030202040F0204" pitchFamily="34" charset="-122"/>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50" userDrawn="1">
          <p15:clr>
            <a:srgbClr val="F26B43"/>
          </p15:clr>
        </p15:guide>
        <p15:guide id="2" pos="302" userDrawn="1">
          <p15:clr>
            <a:srgbClr val="F26B43"/>
          </p15:clr>
        </p15:guide>
        <p15:guide id="3" pos="3976" userDrawn="1">
          <p15:clr>
            <a:srgbClr val="F26B43"/>
          </p15:clr>
        </p15:guide>
        <p15:guide id="4" orient="horz" pos="482" userDrawn="1">
          <p15:clr>
            <a:srgbClr val="F26B43"/>
          </p15:clr>
        </p15:guide>
        <p15:guide id="19" pos="2141" userDrawn="1">
          <p15:clr>
            <a:srgbClr val="F26B43"/>
          </p15:clr>
        </p15:guide>
        <p15:guide id="33" orient="horz" pos="5826"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4899" name="备注占位符 2">
            <a:extLst>
              <a:ext uri="{FF2B5EF4-FFF2-40B4-BE49-F238E27FC236}">
                <a16:creationId xmlns:a16="http://schemas.microsoft.com/office/drawing/2014/main" id="{078FE0AB-F8A6-4B41-9D25-A7632BB958B8}"/>
              </a:ext>
            </a:extLst>
          </p:cNvPr>
          <p:cNvSpPr>
            <a:spLocks noGrp="1" noRot="1" noChangeAspect="1" noChangeArrowheads="1"/>
          </p:cNvSpPr>
          <p:nvPr>
            <p:ph type="body" idx="4294967295"/>
          </p:nvPr>
        </p:nvSpPr>
        <p:spPr/>
        <p:txBody>
          <a:bodyPr/>
          <a:lstStyle/>
          <a:p>
            <a:endParaRPr lang="en-US" altLang="zh-CN"/>
          </a:p>
          <a:p>
            <a:endParaRPr lang="en-US" altLang="zh-CN"/>
          </a:p>
        </p:txBody>
      </p:sp>
      <p:sp>
        <p:nvSpPr>
          <p:cNvPr id="3" name="幻灯片图像占位符 2">
            <a:extLst>
              <a:ext uri="{FF2B5EF4-FFF2-40B4-BE49-F238E27FC236}">
                <a16:creationId xmlns:a16="http://schemas.microsoft.com/office/drawing/2014/main" id="{85A417ED-2265-40BA-83BE-64C59B929598}"/>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425366381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322375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lang="zh-CN" altLang="en-US" sz="1000" kern="1200">
                <a:solidFill>
                  <a:schemeClr val="tx1"/>
                </a:solidFill>
                <a:cs typeface="+mn-cs"/>
              </a:rPr>
              <a:t>互联网通用的架构分层，在这里做个抽象概括，如上图所示：</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en-US" altLang="zh-CN" sz="1000" kern="1200">
                <a:solidFill>
                  <a:schemeClr val="tx1"/>
                </a:solidFill>
                <a:cs typeface="+mn-cs"/>
              </a:rPr>
              <a:t>Web/</a:t>
            </a:r>
            <a:r>
              <a:rPr lang="zh-CN" altLang="en-US" sz="1000" kern="1200">
                <a:solidFill>
                  <a:schemeClr val="tx1"/>
                </a:solidFill>
                <a:cs typeface="+mn-cs"/>
              </a:rPr>
              <a:t>端提供浏览器功能；</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域名解析</a:t>
            </a:r>
            <a:r>
              <a:rPr lang="en-US" altLang="zh-CN" sz="1000" kern="1200">
                <a:solidFill>
                  <a:schemeClr val="tx1"/>
                </a:solidFill>
                <a:cs typeface="+mn-cs"/>
              </a:rPr>
              <a:t>/CDN</a:t>
            </a:r>
            <a:r>
              <a:rPr lang="zh-CN" altLang="en-US" sz="1000" kern="1200">
                <a:solidFill>
                  <a:schemeClr val="tx1"/>
                </a:solidFill>
                <a:cs typeface="+mn-cs"/>
              </a:rPr>
              <a:t>提供外层网络接入功能；</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接入层：通常由</a:t>
            </a:r>
            <a:r>
              <a:rPr lang="en-US" altLang="zh-CN" sz="1000" kern="1200">
                <a:solidFill>
                  <a:schemeClr val="tx1"/>
                </a:solidFill>
                <a:cs typeface="+mn-cs"/>
              </a:rPr>
              <a:t>CLB</a:t>
            </a:r>
            <a:r>
              <a:rPr lang="zh-CN" altLang="en-US" sz="1000" kern="1200">
                <a:solidFill>
                  <a:schemeClr val="tx1"/>
                </a:solidFill>
                <a:cs typeface="+mn-cs"/>
              </a:rPr>
              <a:t>负载均衡器或</a:t>
            </a:r>
            <a:r>
              <a:rPr lang="en-US" altLang="zh-CN" sz="1000" kern="1200" err="1">
                <a:solidFill>
                  <a:schemeClr val="tx1"/>
                </a:solidFill>
                <a:cs typeface="+mn-cs"/>
              </a:rPr>
              <a:t>nginx</a:t>
            </a:r>
            <a:r>
              <a:rPr lang="zh-CN" altLang="en-US" sz="1000" kern="1200">
                <a:solidFill>
                  <a:schemeClr val="tx1"/>
                </a:solidFill>
                <a:cs typeface="+mn-cs"/>
              </a:rPr>
              <a:t>反向代理来充当；</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服务层：往往承载的是业务应用，提供业务逻辑；</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中间件层：更多的是在应用服务器和数据库之间提供数据缓存的功能，比如</a:t>
            </a:r>
            <a:r>
              <a:rPr lang="en-US" altLang="zh-CN" sz="1000" kern="1200">
                <a:solidFill>
                  <a:schemeClr val="tx1"/>
                </a:solidFill>
                <a:cs typeface="+mn-cs"/>
              </a:rPr>
              <a:t>Redis</a:t>
            </a:r>
            <a:r>
              <a:rPr lang="zh-CN" altLang="en-US" sz="1000" kern="1200">
                <a:solidFill>
                  <a:schemeClr val="tx1"/>
                </a:solidFill>
                <a:cs typeface="+mn-cs"/>
              </a:rPr>
              <a:t>、</a:t>
            </a:r>
            <a:r>
              <a:rPr lang="en-US" altLang="zh-CN" sz="1000" kern="1200" err="1">
                <a:solidFill>
                  <a:schemeClr val="tx1"/>
                </a:solidFill>
                <a:cs typeface="+mn-cs"/>
              </a:rPr>
              <a:t>Memcache</a:t>
            </a:r>
            <a:r>
              <a:rPr lang="zh-CN" altLang="en-US" sz="1000" kern="1200">
                <a:solidFill>
                  <a:schemeClr val="tx1"/>
                </a:solidFill>
                <a:cs typeface="+mn-cs"/>
              </a:rPr>
              <a:t>等缓存中间件；</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数据层：通常情况下指的是数据库，当然一些非结构化数据的存储也可以归为此类；</a:t>
            </a:r>
            <a:endParaRPr lang="en-US" altLang="zh-CN" sz="1000" kern="1200">
              <a:solidFill>
                <a:schemeClr val="tx1"/>
              </a:solidFill>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zh-CN" altLang="en-US" sz="1000" kern="1200">
                <a:solidFill>
                  <a:schemeClr val="tx1"/>
                </a:solidFill>
                <a:cs typeface="+mn-cs"/>
              </a:rPr>
              <a:t>基础环境层：机房、物理网络、服务器、存储等这些基础设施的硬件设备，不在本课程架构设计范畴；</a:t>
            </a:r>
            <a:endParaRPr lang="en-US" altLang="zh-CN" sz="1000" kern="1200">
              <a:solidFill>
                <a:schemeClr val="tx1"/>
              </a:solidFill>
              <a:cs typeface="+mn-cs"/>
            </a:endParaRPr>
          </a:p>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lang="zh-CN" altLang="en-US" sz="1000" kern="1200">
                <a:solidFill>
                  <a:schemeClr val="tx1"/>
                </a:solidFill>
                <a:cs typeface="+mn-cs"/>
              </a:rPr>
              <a:t>通过以上归类分析我们发现，要想设计高可用的架构，简简单单的通过某一层来实现是不现实的，这里要设计整体架构的高可用，需要通过层层的高可用设计来满足；</a:t>
            </a:r>
            <a:endParaRPr lang="en-US" altLang="zh-CN" sz="1000" kern="1200">
              <a:solidFill>
                <a:schemeClr val="tx1"/>
              </a:solidFill>
              <a:cs typeface="+mn-cs"/>
            </a:endParaRPr>
          </a:p>
          <a:p>
            <a:pPr marL="539750" marR="0" lvl="2"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378412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lang="zh-CN" altLang="en-US" sz="1000" kern="1200">
                <a:solidFill>
                  <a:schemeClr val="tx1"/>
                </a:solidFill>
                <a:cs typeface="+mn-cs"/>
              </a:rPr>
              <a:t>我们分析了互联网通用架构并做了抽象分层后，在这里做个简单的分层解析，如上表所示。</a:t>
            </a:r>
            <a:endParaRPr lang="en-US" altLang="zh-CN" sz="1000" kern="1200">
              <a:solidFill>
                <a:schemeClr val="tx1"/>
              </a:solidFill>
              <a:cs typeface="+mn-cs"/>
            </a:endParaRPr>
          </a:p>
        </p:txBody>
      </p:sp>
    </p:spTree>
    <p:extLst>
      <p:ext uri="{BB962C8B-B14F-4D97-AF65-F5344CB8AC3E}">
        <p14:creationId xmlns:p14="http://schemas.microsoft.com/office/powerpoint/2010/main" val="82581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5017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000" b="0" i="0" u="none" strike="noStrike" kern="1200" cap="none" spc="0" normalizeH="0" baseline="0" noProof="0">
                <a:ln>
                  <a:noFill/>
                </a:ln>
                <a:solidFill>
                  <a:prstClr val="black"/>
                </a:solidFill>
                <a:effectLst/>
                <a:uLnTx/>
                <a:uFillTx/>
                <a:cs typeface="+mn-cs"/>
              </a:rPr>
              <a:t>用户进行外层访问，最终的结果要么是无法访问，要么是访问速度慢，体验很差，那么这里进行分析：</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en-US" altLang="zh-CN" sz="1000" b="0" i="0" u="none" strike="noStrike" kern="1200" cap="none" spc="0" normalizeH="0" baseline="0" noProof="0">
                <a:ln>
                  <a:noFill/>
                </a:ln>
                <a:solidFill>
                  <a:prstClr val="black"/>
                </a:solidFill>
                <a:effectLst/>
                <a:uLnTx/>
                <a:uFillTx/>
                <a:cs typeface="+mn-cs"/>
              </a:rPr>
              <a:t>DNS</a:t>
            </a:r>
            <a:r>
              <a:rPr kumimoji="0" lang="zh-CN" altLang="en-US" sz="1000" b="0" i="0" u="none" strike="noStrike" kern="1200" cap="none" spc="0" normalizeH="0" baseline="0" noProof="0">
                <a:ln>
                  <a:noFill/>
                </a:ln>
                <a:solidFill>
                  <a:prstClr val="black"/>
                </a:solidFill>
                <a:effectLst/>
                <a:uLnTx/>
                <a:uFillTx/>
                <a:cs typeface="+mn-cs"/>
              </a:rPr>
              <a:t>解析的问题：用户不论是</a:t>
            </a:r>
            <a:r>
              <a:rPr kumimoji="0" lang="en-US" altLang="zh-CN" sz="1000" b="0" i="0" u="none" strike="noStrike" kern="1200" cap="none" spc="0" normalizeH="0" baseline="0" noProof="0">
                <a:ln>
                  <a:noFill/>
                </a:ln>
                <a:solidFill>
                  <a:prstClr val="black"/>
                </a:solidFill>
                <a:effectLst/>
                <a:uLnTx/>
                <a:uFillTx/>
                <a:cs typeface="+mn-cs"/>
              </a:rPr>
              <a:t>PC</a:t>
            </a:r>
            <a:r>
              <a:rPr kumimoji="0" lang="zh-CN" altLang="en-US" sz="1000" b="0" i="0" u="none" strike="noStrike" kern="1200" cap="none" spc="0" normalizeH="0" baseline="0" noProof="0">
                <a:ln>
                  <a:noFill/>
                </a:ln>
                <a:solidFill>
                  <a:prstClr val="black"/>
                </a:solidFill>
                <a:effectLst/>
                <a:uLnTx/>
                <a:uFillTx/>
                <a:cs typeface="+mn-cs"/>
              </a:rPr>
              <a:t>接入还是移动端接入去访问互联网应用，通常第一步解决的是域名解析问题，但域名解析过程中可能遇到比如</a:t>
            </a:r>
            <a:r>
              <a:rPr kumimoji="0" lang="en-US" altLang="zh-CN" sz="1000" b="0" i="0" u="none" strike="noStrike" kern="1200" cap="none" spc="0" normalizeH="0" baseline="0" noProof="0">
                <a:ln>
                  <a:noFill/>
                </a:ln>
                <a:solidFill>
                  <a:prstClr val="black"/>
                </a:solidFill>
                <a:effectLst/>
                <a:uLnTx/>
                <a:uFillTx/>
                <a:cs typeface="+mn-cs"/>
              </a:rPr>
              <a:t>DNS</a:t>
            </a:r>
            <a:r>
              <a:rPr kumimoji="0" lang="zh-CN" altLang="en-US" sz="1000" b="0" i="0" u="none" strike="noStrike" kern="1200" cap="none" spc="0" normalizeH="0" baseline="0" noProof="0">
                <a:ln>
                  <a:noFill/>
                </a:ln>
                <a:solidFill>
                  <a:prstClr val="black"/>
                </a:solidFill>
                <a:effectLst/>
                <a:uLnTx/>
                <a:uFillTx/>
                <a:cs typeface="+mn-cs"/>
              </a:rPr>
              <a:t>劫持的问题，缓存中毒问题等，如何应对？</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cs typeface="+mn-cs"/>
              </a:rPr>
              <a:t>访问速度慢的问题：用户发起访问到到网站源站，因为距离，跨运营商访问等原因造成访问延迟较大，用户体验不好。</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endParaRPr kumimoji="0" lang="en-US" altLang="zh-CN" sz="1000" b="0" i="0" u="none" strike="noStrike" kern="1200" cap="none" spc="0" normalizeH="0" baseline="0" noProof="0">
              <a:ln>
                <a:noFill/>
              </a:ln>
              <a:solidFill>
                <a:prstClr val="black"/>
              </a:solidFill>
              <a:effectLst/>
              <a:uLnTx/>
              <a:uFillTx/>
              <a:cs typeface="+mn-cs"/>
            </a:endParaRPr>
          </a:p>
        </p:txBody>
      </p:sp>
    </p:spTree>
    <p:extLst>
      <p:ext uri="{BB962C8B-B14F-4D97-AF65-F5344CB8AC3E}">
        <p14:creationId xmlns:p14="http://schemas.microsoft.com/office/powerpoint/2010/main" val="324912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4064B7B0-BDE7-4D8C-A976-B7486C4FA96E}"/>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AFD68D3C-929F-4805-A598-BB6E488224A9}"/>
              </a:ext>
            </a:extLst>
          </p:cNvPr>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A1385950-9FC2-47C7-AC66-1265C3EA18F1}"/>
              </a:ext>
            </a:extLst>
          </p:cNvPr>
          <p:cNvSpPr>
            <a:spLocks noGrp="1"/>
          </p:cNvSpPr>
          <p:nvPr>
            <p:ph type="body" idx="1"/>
          </p:nvPr>
        </p:nvSpPr>
        <p:spPr/>
        <p:txBody>
          <a:bodyPr/>
          <a:lstStyle/>
          <a:p>
            <a:r>
              <a:rPr lang="zh-CN" altLang="en-US"/>
              <a:t>用户访问速度慢：</a:t>
            </a:r>
            <a:endParaRPr lang="en-US" altLang="zh-CN"/>
          </a:p>
          <a:p>
            <a:pPr lvl="1"/>
            <a:r>
              <a:rPr lang="zh-CN" altLang="en-US"/>
              <a:t>用户与被访问源站之间距离较远，不可避免的当用户发起请求到源站请求资源时，延迟导致访问速度变慢；</a:t>
            </a:r>
            <a:endParaRPr lang="en-US" altLang="zh-CN"/>
          </a:p>
          <a:p>
            <a:pPr lvl="1"/>
            <a:r>
              <a:rPr lang="zh-CN" altLang="en-US"/>
              <a:t>用户与源站处在不同的运营商网络环境中，因为运营商之间的网络延迟，导致访问速度慢；</a:t>
            </a:r>
            <a:endParaRPr lang="en-US" altLang="zh-CN"/>
          </a:p>
          <a:p>
            <a:pPr lvl="1"/>
            <a:r>
              <a:rPr lang="zh-CN" altLang="en-US"/>
              <a:t>因为热点事件，比如某某明星退役赛，国庆大阅兵</a:t>
            </a:r>
            <a:r>
              <a:rPr lang="en-US" altLang="zh-CN"/>
              <a:t>……</a:t>
            </a:r>
            <a:r>
              <a:rPr lang="zh-CN" altLang="en-US"/>
              <a:t>源站流量突增，高并发的访问，导致用户访问速度变慢，甚至无法访问；</a:t>
            </a:r>
            <a:endParaRPr lang="en-US" altLang="zh-CN"/>
          </a:p>
          <a:p>
            <a:pPr lvl="1"/>
            <a:r>
              <a:rPr lang="zh-CN" altLang="en-US"/>
              <a:t>电商大促活动，导致短时间内网站的流量突增，源站过度繁忙，没有更多的资源处理和响应部分用户请求，导致无法访问；</a:t>
            </a:r>
            <a:endParaRPr lang="en-US" altLang="zh-CN"/>
          </a:p>
          <a:p>
            <a:pPr lvl="1"/>
            <a:r>
              <a:rPr lang="zh-CN" altLang="en-US"/>
              <a:t>用户访问的资源比较大，需要从源站下载到本地后查看，此时受限于互联网的带宽，延迟等因素，加载速度非常慢，甚至无法使用；</a:t>
            </a:r>
            <a:endParaRPr lang="en-US" altLang="zh-CN"/>
          </a:p>
          <a:p>
            <a:pPr lvl="1"/>
            <a:r>
              <a:rPr lang="zh-CN" altLang="en-US"/>
              <a:t>用户自己的网络带宽受限，形成网络瓶颈，导致访问速度非常慢；</a:t>
            </a:r>
            <a:endParaRPr lang="en-US" altLang="zh-CN"/>
          </a:p>
        </p:txBody>
      </p:sp>
      <p:sp>
        <p:nvSpPr>
          <p:cNvPr id="4" name="幻灯片图像占位符 3">
            <a:extLst>
              <a:ext uri="{FF2B5EF4-FFF2-40B4-BE49-F238E27FC236}">
                <a16:creationId xmlns:a16="http://schemas.microsoft.com/office/drawing/2014/main" id="{472206A2-B80D-45E9-B22F-E87244DD63AA}"/>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2761742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7006ABA2-CD94-4D69-B7DB-AF978BECBDC9}"/>
              </a:ext>
            </a:extLst>
          </p:cNvPr>
          <p:cNvSpPr>
            <a:spLocks noGrp="1"/>
          </p:cNvSpPr>
          <p:nvPr>
            <p:ph type="body" idx="1"/>
          </p:nvPr>
        </p:nvSpPr>
        <p:spPr/>
        <p:txBody>
          <a:bodyPr/>
          <a:lstStyle/>
          <a:p>
            <a:r>
              <a:rPr lang="en-US" altLang="zh-CN"/>
              <a:t>DNS</a:t>
            </a:r>
            <a:r>
              <a:rPr lang="zh-CN" altLang="en-US"/>
              <a:t>解析的基本原理：</a:t>
            </a:r>
            <a:endParaRPr lang="en-US" altLang="zh-CN"/>
          </a:p>
          <a:p>
            <a:pPr lvl="1"/>
            <a:r>
              <a:rPr lang="zh-CN" altLang="en-US"/>
              <a:t>用户向本地</a:t>
            </a:r>
            <a:r>
              <a:rPr lang="en-US" altLang="zh-CN"/>
              <a:t>DNS</a:t>
            </a:r>
            <a:r>
              <a:rPr lang="zh-CN" altLang="en-US"/>
              <a:t>发起</a:t>
            </a:r>
            <a:r>
              <a:rPr lang="en-US" altLang="zh-CN"/>
              <a:t>www.qq.com</a:t>
            </a:r>
            <a:r>
              <a:rPr lang="zh-CN" altLang="en-US"/>
              <a:t>的访问请求，本地</a:t>
            </a:r>
            <a:r>
              <a:rPr lang="en-US" altLang="zh-CN"/>
              <a:t>DNS</a:t>
            </a:r>
            <a:r>
              <a:rPr lang="zh-CN" altLang="en-US"/>
              <a:t>首先查看本地缓存是否有相关记录，如果有则返回给用户那么解析结束，如果没有往往会把请求提交给运营商的</a:t>
            </a:r>
            <a:r>
              <a:rPr lang="en-US" altLang="zh-CN"/>
              <a:t>DNS</a:t>
            </a:r>
            <a:r>
              <a:rPr lang="zh-CN" altLang="en-US"/>
              <a:t>；</a:t>
            </a:r>
            <a:endParaRPr lang="en-US" altLang="zh-CN"/>
          </a:p>
          <a:p>
            <a:pPr lvl="1"/>
            <a:r>
              <a:rPr lang="zh-CN" altLang="en-US"/>
              <a:t>运营商</a:t>
            </a:r>
            <a:r>
              <a:rPr lang="en-US" altLang="zh-CN"/>
              <a:t>DNS</a:t>
            </a:r>
            <a:r>
              <a:rPr lang="zh-CN" altLang="en-US"/>
              <a:t>收到</a:t>
            </a:r>
            <a:r>
              <a:rPr lang="en-US" altLang="zh-CN"/>
              <a:t>www.qq.com</a:t>
            </a:r>
            <a:r>
              <a:rPr lang="zh-CN" altLang="en-US"/>
              <a:t>的域名解析访问请求后，向根域服务器发起</a:t>
            </a:r>
            <a:r>
              <a:rPr lang="en-US" altLang="zh-CN"/>
              <a:t>www.qq.com</a:t>
            </a:r>
            <a:r>
              <a:rPr lang="zh-CN" altLang="en-US"/>
              <a:t>的访问请求，此时根域服务器返回</a:t>
            </a:r>
            <a:r>
              <a:rPr lang="en-US" altLang="zh-CN"/>
              <a:t>.com</a:t>
            </a:r>
            <a:r>
              <a:rPr lang="zh-CN" altLang="en-US"/>
              <a:t>域名的服务器地址；运营商</a:t>
            </a:r>
            <a:r>
              <a:rPr lang="en-US" altLang="zh-CN"/>
              <a:t>DNS</a:t>
            </a:r>
            <a:r>
              <a:rPr lang="zh-CN" altLang="en-US"/>
              <a:t>服务器根据返回地址向</a:t>
            </a:r>
            <a:r>
              <a:rPr lang="en-US" altLang="zh-CN"/>
              <a:t>.com</a:t>
            </a:r>
            <a:r>
              <a:rPr lang="zh-CN" altLang="en-US"/>
              <a:t>域名服务器发起请求，</a:t>
            </a:r>
            <a:r>
              <a:rPr lang="en-US" altLang="zh-CN"/>
              <a:t>.com</a:t>
            </a:r>
            <a:r>
              <a:rPr lang="zh-CN" altLang="en-US"/>
              <a:t>域名服务器返回</a:t>
            </a:r>
            <a:r>
              <a:rPr lang="en-US" altLang="zh-CN"/>
              <a:t>qq.com</a:t>
            </a:r>
            <a:r>
              <a:rPr lang="zh-CN" altLang="en-US"/>
              <a:t>域名服务器地址，运营商</a:t>
            </a:r>
            <a:r>
              <a:rPr lang="en-US" altLang="zh-CN"/>
              <a:t>DNS</a:t>
            </a:r>
            <a:r>
              <a:rPr lang="zh-CN" altLang="en-US"/>
              <a:t>服务器根据返回地址向管理二级域名</a:t>
            </a:r>
            <a:r>
              <a:rPr lang="en-US" altLang="zh-CN"/>
              <a:t>qq.com</a:t>
            </a:r>
            <a:r>
              <a:rPr lang="zh-CN" altLang="en-US"/>
              <a:t>的服务器发起</a:t>
            </a:r>
            <a:r>
              <a:rPr lang="en-US" altLang="zh-CN"/>
              <a:t>www.qq.com</a:t>
            </a:r>
            <a:r>
              <a:rPr lang="zh-CN" altLang="en-US"/>
              <a:t>的访问请求，</a:t>
            </a:r>
            <a:r>
              <a:rPr lang="en-US" altLang="zh-CN"/>
              <a:t>qq.com</a:t>
            </a:r>
            <a:r>
              <a:rPr lang="zh-CN" altLang="en-US"/>
              <a:t>服务器作为</a:t>
            </a:r>
            <a:r>
              <a:rPr lang="en-US" altLang="zh-CN"/>
              <a:t>qq.com</a:t>
            </a:r>
            <a:r>
              <a:rPr lang="zh-CN" altLang="en-US"/>
              <a:t>域名的权威服务器给运营商</a:t>
            </a:r>
            <a:r>
              <a:rPr lang="en-US" altLang="zh-CN"/>
              <a:t>DNS</a:t>
            </a:r>
            <a:r>
              <a:rPr lang="zh-CN" altLang="en-US"/>
              <a:t>服务器响应，解析成功则将解析地址返回给运营商</a:t>
            </a:r>
            <a:r>
              <a:rPr lang="en-US" altLang="zh-CN"/>
              <a:t>DNS</a:t>
            </a:r>
            <a:r>
              <a:rPr lang="zh-CN" altLang="en-US"/>
              <a:t>，返回给</a:t>
            </a:r>
            <a:r>
              <a:rPr lang="en-US" altLang="zh-CN" err="1"/>
              <a:t>LocalDNS</a:t>
            </a:r>
            <a:r>
              <a:rPr lang="zh-CN" altLang="en-US"/>
              <a:t>，最终把结果返回给用户，如果解析不成功，也会把权威的否结果经过层层</a:t>
            </a:r>
            <a:r>
              <a:rPr lang="en-US" altLang="zh-CN"/>
              <a:t>DNS</a:t>
            </a:r>
            <a:r>
              <a:rPr lang="zh-CN" altLang="en-US"/>
              <a:t>传递，最终返回给用户。</a:t>
            </a:r>
            <a:endParaRPr lang="en-US" altLang="zh-CN"/>
          </a:p>
        </p:txBody>
      </p:sp>
      <p:sp>
        <p:nvSpPr>
          <p:cNvPr id="4" name="幻灯片图像占位符 3">
            <a:extLst>
              <a:ext uri="{FF2B5EF4-FFF2-40B4-BE49-F238E27FC236}">
                <a16:creationId xmlns:a16="http://schemas.microsoft.com/office/drawing/2014/main" id="{082AA254-565F-4DD1-B160-A82D199244A7}"/>
              </a:ext>
            </a:extLst>
          </p:cNvPr>
          <p:cNvSpPr>
            <a:spLocks noGrp="1" noRot="1" noChangeAspect="1"/>
          </p:cNvSpPr>
          <p:nvPr>
            <p:ph type="sldImg"/>
          </p:nvPr>
        </p:nvSpPr>
        <p:spPr>
          <a:xfrm>
            <a:off x="519113" y="787400"/>
            <a:ext cx="5759450" cy="3240088"/>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A1385950-9FC2-47C7-AC66-1265C3EA18F1}"/>
              </a:ext>
            </a:extLst>
          </p:cNvPr>
          <p:cNvSpPr>
            <a:spLocks noGrp="1"/>
          </p:cNvSpPr>
          <p:nvPr>
            <p:ph type="body" idx="1"/>
          </p:nvPr>
        </p:nvSpPr>
        <p:spPr/>
        <p:txBody>
          <a:bodyPr/>
          <a:lstStyle/>
          <a:p>
            <a:r>
              <a:rPr lang="en-US" altLang="zh-CN"/>
              <a:t>DNS</a:t>
            </a:r>
            <a:r>
              <a:rPr lang="zh-CN" altLang="en-US"/>
              <a:t>问题的解决方法：</a:t>
            </a:r>
            <a:endParaRPr lang="en-US" altLang="zh-CN"/>
          </a:p>
          <a:p>
            <a:pPr lvl="1"/>
            <a:r>
              <a:rPr lang="zh-CN" altLang="en-US"/>
              <a:t>合理设置</a:t>
            </a:r>
            <a:r>
              <a:rPr lang="en-US" altLang="zh-CN"/>
              <a:t>DNS</a:t>
            </a:r>
            <a:r>
              <a:rPr lang="zh-CN" altLang="en-US"/>
              <a:t>记录的老化时间，让</a:t>
            </a:r>
            <a:r>
              <a:rPr lang="en-US" altLang="zh-CN" err="1"/>
              <a:t>LocalDNS</a:t>
            </a:r>
            <a:r>
              <a:rPr lang="zh-CN" altLang="en-US"/>
              <a:t>中的记录尽快到期，或定期清理</a:t>
            </a:r>
            <a:r>
              <a:rPr lang="en-US" altLang="zh-CN"/>
              <a:t>DNS</a:t>
            </a:r>
            <a:r>
              <a:rPr lang="zh-CN" altLang="en-US"/>
              <a:t>缓存记录，保证缓存记录的时效性；</a:t>
            </a:r>
            <a:endParaRPr lang="en-US" altLang="zh-CN"/>
          </a:p>
          <a:p>
            <a:pPr lvl="0"/>
            <a:r>
              <a:rPr lang="zh-CN" altLang="en-US"/>
              <a:t>实时监控</a:t>
            </a:r>
            <a:r>
              <a:rPr lang="en-US" altLang="zh-CN"/>
              <a:t>+</a:t>
            </a:r>
            <a:r>
              <a:rPr lang="zh-CN" altLang="en-US"/>
              <a:t>商务推进：</a:t>
            </a:r>
            <a:endParaRPr lang="en-US" altLang="zh-CN"/>
          </a:p>
          <a:p>
            <a:pPr lvl="1"/>
            <a:r>
              <a:rPr lang="zh-CN" altLang="en-US"/>
              <a:t>实时监控</a:t>
            </a:r>
            <a:r>
              <a:rPr lang="en-US" altLang="zh-CN"/>
              <a:t>DNS</a:t>
            </a:r>
            <a:r>
              <a:rPr lang="zh-CN" altLang="en-US"/>
              <a:t>解析记录的状态，及时的发现问题，商务上联系</a:t>
            </a:r>
            <a:r>
              <a:rPr lang="en-US" altLang="zh-CN"/>
              <a:t>DNS</a:t>
            </a:r>
            <a:r>
              <a:rPr lang="zh-CN" altLang="en-US"/>
              <a:t>提供方，推动问题的解决；</a:t>
            </a:r>
            <a:endParaRPr lang="en-US" altLang="zh-CN"/>
          </a:p>
          <a:p>
            <a:pPr lvl="0"/>
            <a:r>
              <a:rPr lang="zh-CN" altLang="en-US"/>
              <a:t>智能</a:t>
            </a:r>
            <a:r>
              <a:rPr lang="en-US" altLang="zh-CN"/>
              <a:t>DNS</a:t>
            </a:r>
            <a:r>
              <a:rPr lang="zh-CN" altLang="en-US"/>
              <a:t>调度解析：</a:t>
            </a:r>
            <a:endParaRPr lang="en-US" altLang="zh-CN"/>
          </a:p>
          <a:p>
            <a:pPr lvl="1"/>
            <a:r>
              <a:rPr lang="zh-CN" altLang="en-US"/>
              <a:t>结合行业内一些智能</a:t>
            </a:r>
            <a:r>
              <a:rPr lang="en-US" altLang="zh-CN"/>
              <a:t>DNS</a:t>
            </a:r>
            <a:r>
              <a:rPr lang="zh-CN" altLang="en-US"/>
              <a:t>调度的产品，保证用户拿到与用户相同运营商返回的</a:t>
            </a:r>
            <a:r>
              <a:rPr lang="en-US" altLang="zh-CN"/>
              <a:t>IP</a:t>
            </a:r>
            <a:r>
              <a:rPr lang="zh-CN" altLang="en-US"/>
              <a:t>；</a:t>
            </a:r>
            <a:endParaRPr lang="en-US" altLang="zh-CN"/>
          </a:p>
          <a:p>
            <a:pPr lvl="0"/>
            <a:r>
              <a:rPr lang="zh-CN" altLang="en-US"/>
              <a:t>直接使用</a:t>
            </a:r>
            <a:r>
              <a:rPr lang="en-US" altLang="zh-CN"/>
              <a:t>IP</a:t>
            </a:r>
            <a:r>
              <a:rPr lang="zh-CN" altLang="en-US"/>
              <a:t>地址：</a:t>
            </a:r>
            <a:endParaRPr lang="en-US" altLang="zh-CN"/>
          </a:p>
          <a:p>
            <a:pPr lvl="1"/>
            <a:r>
              <a:rPr lang="zh-CN" altLang="en-US"/>
              <a:t>提前预置服务</a:t>
            </a:r>
            <a:r>
              <a:rPr lang="en-US" altLang="zh-CN"/>
              <a:t>IP</a:t>
            </a:r>
            <a:r>
              <a:rPr lang="zh-CN" altLang="en-US"/>
              <a:t>地址列表到客户端，当需要访问服务时，直接使用本地提前预置的</a:t>
            </a:r>
            <a:r>
              <a:rPr lang="en-US" altLang="zh-CN"/>
              <a:t>IP</a:t>
            </a:r>
            <a:r>
              <a:rPr lang="zh-CN" altLang="en-US"/>
              <a:t>地址进行访问，避免了</a:t>
            </a:r>
            <a:r>
              <a:rPr lang="en-US" altLang="zh-CN"/>
              <a:t>DNS</a:t>
            </a:r>
            <a:r>
              <a:rPr lang="zh-CN" altLang="en-US"/>
              <a:t>异常的记录解析；</a:t>
            </a:r>
            <a:endParaRPr lang="en-US" altLang="zh-CN"/>
          </a:p>
          <a:p>
            <a:pPr lvl="0"/>
            <a:r>
              <a:rPr lang="zh-CN" altLang="en-US"/>
              <a:t>使用</a:t>
            </a:r>
            <a:r>
              <a:rPr lang="en-US" altLang="zh-CN" err="1"/>
              <a:t>HttpDNS</a:t>
            </a:r>
            <a:r>
              <a:rPr lang="zh-CN" altLang="en-US"/>
              <a:t>：</a:t>
            </a:r>
            <a:endParaRPr lang="en-US" altLang="zh-CN"/>
          </a:p>
          <a:p>
            <a:pPr lvl="1"/>
            <a:r>
              <a:rPr lang="zh-CN" altLang="en-US"/>
              <a:t>使用</a:t>
            </a:r>
            <a:r>
              <a:rPr lang="en-US" altLang="zh-CN"/>
              <a:t>Http</a:t>
            </a:r>
            <a:r>
              <a:rPr lang="zh-CN" altLang="en-US"/>
              <a:t>协议向腾讯云的</a:t>
            </a:r>
            <a:r>
              <a:rPr lang="en-US" altLang="zh-CN"/>
              <a:t>DNS</a:t>
            </a:r>
            <a:r>
              <a:rPr lang="zh-CN" altLang="en-US"/>
              <a:t>服务器发送域名解析请求，替代了基于</a:t>
            </a:r>
            <a:r>
              <a:rPr lang="en-US" altLang="zh-CN"/>
              <a:t>DNS</a:t>
            </a:r>
            <a:r>
              <a:rPr lang="zh-CN" altLang="en-US"/>
              <a:t>协议向运营商</a:t>
            </a:r>
            <a:r>
              <a:rPr lang="en-US" altLang="zh-CN" err="1"/>
              <a:t>LocalDNS</a:t>
            </a:r>
            <a:r>
              <a:rPr lang="zh-CN" altLang="en-US"/>
              <a:t>发起解析请求的传统方式，解决了移动互联网中</a:t>
            </a:r>
            <a:r>
              <a:rPr lang="en-US" altLang="zh-CN"/>
              <a:t>DNS</a:t>
            </a:r>
            <a:r>
              <a:rPr lang="zh-CN" altLang="en-US"/>
              <a:t>解析异常、域名劫持的问题；</a:t>
            </a:r>
          </a:p>
        </p:txBody>
      </p:sp>
      <p:sp>
        <p:nvSpPr>
          <p:cNvPr id="4" name="幻灯片图像占位符 3">
            <a:extLst>
              <a:ext uri="{FF2B5EF4-FFF2-40B4-BE49-F238E27FC236}">
                <a16:creationId xmlns:a16="http://schemas.microsoft.com/office/drawing/2014/main" id="{4D999A53-3831-4C57-A164-74AA4B061061}"/>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195067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77BF5C0E-AD44-4E76-B5AA-619E7C2610A4}"/>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4D03036F-3815-4F4D-BFB2-0594D3BB1CD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209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lang="zh-CN" altLang="en-US"/>
              <a:t>培训对象：云架构师，参加此培训需要先学习腾讯云架构</a:t>
            </a:r>
            <a:r>
              <a:rPr lang="en-US" altLang="zh-CN"/>
              <a:t>TCA</a:t>
            </a:r>
            <a:r>
              <a:rPr lang="zh-CN" altLang="en-US"/>
              <a:t>课程。</a:t>
            </a:r>
            <a:endParaRPr lang="en-US" altLang="zh-CN"/>
          </a:p>
          <a:p>
            <a:endParaRPr lang="en-US" altLang="zh-CN"/>
          </a:p>
        </p:txBody>
      </p:sp>
      <p:sp>
        <p:nvSpPr>
          <p:cNvPr id="7" name="幻灯片图像占位符 6">
            <a:extLst>
              <a:ext uri="{FF2B5EF4-FFF2-40B4-BE49-F238E27FC236}">
                <a16:creationId xmlns:a16="http://schemas.microsoft.com/office/drawing/2014/main" id="{3B8AE150-BD42-476E-9DE7-F69F7B28421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72760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256D568A-E642-44D5-9CC8-A1374FC7CF9F}"/>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2C1D3DC8-FCA5-45A2-BAF6-4E37A706972B}"/>
              </a:ext>
            </a:extLst>
          </p:cNvPr>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多节点接入，支持智能</a:t>
            </a:r>
            <a:r>
              <a:rPr lang="en-US" altLang="zh-CN" sz="1000" kern="1200">
                <a:solidFill>
                  <a:schemeClr val="tx1"/>
                </a:solidFill>
                <a:cs typeface="+mn-cs"/>
              </a:rPr>
              <a:t>DNS</a:t>
            </a:r>
            <a:r>
              <a:rPr lang="zh-CN" altLang="en-US" sz="1000" kern="1200">
                <a:solidFill>
                  <a:schemeClr val="tx1"/>
                </a:solidFill>
                <a:cs typeface="+mn-cs"/>
              </a:rPr>
              <a:t>调度：</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en-US" altLang="zh-CN" sz="1000" kern="1200" err="1">
                <a:solidFill>
                  <a:schemeClr val="tx1"/>
                </a:solidFill>
                <a:cs typeface="+mn-cs"/>
              </a:rPr>
              <a:t>DNSPod</a:t>
            </a:r>
            <a:r>
              <a:rPr lang="zh-CN" altLang="en-US" sz="1000" kern="1200">
                <a:solidFill>
                  <a:schemeClr val="tx1"/>
                </a:solidFill>
                <a:cs typeface="+mn-cs"/>
              </a:rPr>
              <a:t>国内多地部署：共部署了</a:t>
            </a:r>
            <a:r>
              <a:rPr lang="en-US" altLang="zh-CN" sz="1000" kern="1200">
                <a:solidFill>
                  <a:schemeClr val="tx1"/>
                </a:solidFill>
                <a:cs typeface="+mn-cs"/>
              </a:rPr>
              <a:t>40</a:t>
            </a:r>
            <a:r>
              <a:rPr lang="zh-CN" altLang="en-US" sz="1000" kern="1200">
                <a:solidFill>
                  <a:schemeClr val="tx1"/>
                </a:solidFill>
                <a:cs typeface="+mn-cs"/>
              </a:rPr>
              <a:t>个境内集群节点，</a:t>
            </a:r>
            <a:r>
              <a:rPr lang="en-US" altLang="zh-CN" sz="1000" kern="1200">
                <a:solidFill>
                  <a:schemeClr val="tx1"/>
                </a:solidFill>
                <a:cs typeface="+mn-cs"/>
              </a:rPr>
              <a:t>8</a:t>
            </a:r>
            <a:r>
              <a:rPr lang="zh-CN" altLang="en-US" sz="1000" kern="1200">
                <a:solidFill>
                  <a:schemeClr val="tx1"/>
                </a:solidFill>
                <a:cs typeface="+mn-cs"/>
              </a:rPr>
              <a:t>个境外云集群节点，</a:t>
            </a:r>
            <a:r>
              <a:rPr lang="zh-CN" altLang="en-US"/>
              <a:t>有超过</a:t>
            </a:r>
            <a:r>
              <a:rPr lang="en-US" altLang="zh-CN"/>
              <a:t>463</a:t>
            </a:r>
            <a:r>
              <a:rPr lang="zh-CN" altLang="en-US"/>
              <a:t>台服务器在同时提供专业解析服务；</a:t>
            </a:r>
            <a:endParaRPr lang="en-US" altLang="zh-CN"/>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灵活设置</a:t>
            </a:r>
            <a:r>
              <a:rPr lang="en-US" altLang="zh-CN" sz="1000" kern="1200">
                <a:solidFill>
                  <a:schemeClr val="tx1"/>
                </a:solidFill>
                <a:cs typeface="+mn-cs"/>
              </a:rPr>
              <a:t>TTL</a:t>
            </a:r>
            <a:r>
              <a:rPr lang="zh-CN" altLang="en-US" sz="1000" kern="1200">
                <a:solidFill>
                  <a:schemeClr val="tx1"/>
                </a:solidFill>
                <a:cs typeface="+mn-cs"/>
              </a:rPr>
              <a:t>时长，默认</a:t>
            </a:r>
            <a:r>
              <a:rPr lang="en-US" altLang="zh-CN" sz="1000" kern="1200">
                <a:solidFill>
                  <a:schemeClr val="tx1"/>
                </a:solidFill>
                <a:cs typeface="+mn-cs"/>
              </a:rPr>
              <a:t>10</a:t>
            </a:r>
            <a:r>
              <a:rPr lang="zh-CN" altLang="en-US" sz="1000" kern="1200">
                <a:solidFill>
                  <a:schemeClr val="tx1"/>
                </a:solidFill>
                <a:cs typeface="+mn-cs"/>
              </a:rPr>
              <a:t>分钟，也可根据不同套餐设置不同的</a:t>
            </a:r>
            <a:r>
              <a:rPr lang="en-US" altLang="zh-CN" sz="1000" kern="1200">
                <a:solidFill>
                  <a:schemeClr val="tx1"/>
                </a:solidFill>
                <a:cs typeface="+mn-cs"/>
              </a:rPr>
              <a:t>TTL</a:t>
            </a:r>
            <a:r>
              <a:rPr lang="zh-CN" altLang="en-US" sz="1000" kern="1200">
                <a:solidFill>
                  <a:schemeClr val="tx1"/>
                </a:solidFill>
                <a:cs typeface="+mn-cs"/>
              </a:rPr>
              <a:t>时长，保证本地</a:t>
            </a:r>
            <a:r>
              <a:rPr lang="en-US" altLang="zh-CN" sz="1000" kern="1200">
                <a:solidFill>
                  <a:schemeClr val="tx1"/>
                </a:solidFill>
                <a:cs typeface="+mn-cs"/>
              </a:rPr>
              <a:t>DNS</a:t>
            </a:r>
            <a:r>
              <a:rPr lang="zh-CN" altLang="en-US" sz="1000" kern="1200">
                <a:solidFill>
                  <a:schemeClr val="tx1"/>
                </a:solidFill>
                <a:cs typeface="+mn-cs"/>
              </a:rPr>
              <a:t>记录的时效性；</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解析线路细分和自定义：</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域名解析实时更新，目前支持移动，联通、电信等线路细分，更可设置海外，国内分省或自定义线路。</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高安全防护：</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en-US" altLang="zh-CN" sz="1000" kern="1200" err="1">
                <a:solidFill>
                  <a:schemeClr val="tx1"/>
                </a:solidFill>
                <a:cs typeface="+mn-cs"/>
              </a:rPr>
              <a:t>DNSPod</a:t>
            </a:r>
            <a:r>
              <a:rPr lang="zh-CN" altLang="en-US" sz="1000" kern="1200">
                <a:solidFill>
                  <a:schemeClr val="tx1"/>
                </a:solidFill>
                <a:cs typeface="+mn-cs"/>
              </a:rPr>
              <a:t>高并发请求实践验证：为超过</a:t>
            </a:r>
            <a:r>
              <a:rPr lang="en-US" altLang="zh-CN" sz="1000" kern="1200">
                <a:solidFill>
                  <a:schemeClr val="tx1"/>
                </a:solidFill>
                <a:cs typeface="+mn-cs"/>
              </a:rPr>
              <a:t>650</a:t>
            </a:r>
            <a:r>
              <a:rPr lang="zh-CN" altLang="en-US" sz="1000" kern="1200">
                <a:solidFill>
                  <a:schemeClr val="tx1"/>
                </a:solidFill>
                <a:cs typeface="+mn-cs"/>
              </a:rPr>
              <a:t>万域名提供解析，日处理</a:t>
            </a:r>
            <a:r>
              <a:rPr lang="en-US" altLang="zh-CN" sz="1000" kern="1200">
                <a:solidFill>
                  <a:schemeClr val="tx1"/>
                </a:solidFill>
                <a:cs typeface="+mn-cs"/>
              </a:rPr>
              <a:t>DNS</a:t>
            </a:r>
            <a:r>
              <a:rPr lang="zh-CN" altLang="en-US" sz="1000" kern="1200">
                <a:solidFill>
                  <a:schemeClr val="tx1"/>
                </a:solidFill>
                <a:cs typeface="+mn-cs"/>
              </a:rPr>
              <a:t>请求超过</a:t>
            </a:r>
            <a:r>
              <a:rPr lang="en-US" altLang="zh-CN" sz="1000" kern="1200">
                <a:solidFill>
                  <a:schemeClr val="tx1"/>
                </a:solidFill>
                <a:cs typeface="+mn-cs"/>
              </a:rPr>
              <a:t>210</a:t>
            </a:r>
            <a:r>
              <a:rPr lang="zh-CN" altLang="en-US" sz="1000" kern="1200">
                <a:solidFill>
                  <a:schemeClr val="tx1"/>
                </a:solidFill>
                <a:cs typeface="+mn-cs"/>
              </a:rPr>
              <a:t>亿次，每月成功防御</a:t>
            </a:r>
            <a:r>
              <a:rPr lang="en-US" altLang="zh-CN" sz="1000" kern="1200">
                <a:solidFill>
                  <a:schemeClr val="tx1"/>
                </a:solidFill>
                <a:cs typeface="+mn-cs"/>
              </a:rPr>
              <a:t>DNS</a:t>
            </a:r>
            <a:r>
              <a:rPr lang="zh-CN" altLang="en-US" sz="1000" kern="1200">
                <a:solidFill>
                  <a:schemeClr val="tx1"/>
                </a:solidFill>
                <a:cs typeface="+mn-cs"/>
              </a:rPr>
              <a:t>攻击超过</a:t>
            </a:r>
            <a:r>
              <a:rPr lang="en-US" altLang="zh-CN" sz="1000" kern="1200">
                <a:solidFill>
                  <a:schemeClr val="tx1"/>
                </a:solidFill>
                <a:cs typeface="+mn-cs"/>
              </a:rPr>
              <a:t>2000</a:t>
            </a:r>
            <a:r>
              <a:rPr lang="zh-CN" altLang="en-US" sz="1000" kern="1200">
                <a:solidFill>
                  <a:schemeClr val="tx1"/>
                </a:solidFill>
                <a:cs typeface="+mn-cs"/>
              </a:rPr>
              <a:t>次，每组用户套餐</a:t>
            </a:r>
            <a:r>
              <a:rPr lang="en-US" altLang="zh-CN" sz="1000" kern="1200">
                <a:solidFill>
                  <a:schemeClr val="tx1"/>
                </a:solidFill>
                <a:cs typeface="+mn-cs"/>
              </a:rPr>
              <a:t>DNS</a:t>
            </a:r>
            <a:r>
              <a:rPr lang="zh-CN" altLang="en-US" sz="1000" kern="1200">
                <a:solidFill>
                  <a:schemeClr val="tx1"/>
                </a:solidFill>
                <a:cs typeface="+mn-cs"/>
              </a:rPr>
              <a:t>攻击防御能力最低为</a:t>
            </a:r>
            <a:r>
              <a:rPr lang="en-US" altLang="zh-CN" sz="1000" kern="1200">
                <a:solidFill>
                  <a:schemeClr val="tx1"/>
                </a:solidFill>
                <a:cs typeface="+mn-cs"/>
              </a:rPr>
              <a:t>200G</a:t>
            </a:r>
            <a:r>
              <a:rPr lang="zh-CN" altLang="en-US" sz="1000" kern="1200">
                <a:solidFill>
                  <a:schemeClr val="tx1"/>
                </a:solidFill>
                <a:cs typeface="+mn-cs"/>
              </a:rPr>
              <a:t>；</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解析速度快：</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en-US" altLang="zh-CN" sz="1000" kern="1200" err="1">
                <a:solidFill>
                  <a:schemeClr val="tx1"/>
                </a:solidFill>
                <a:cs typeface="+mn-cs"/>
              </a:rPr>
              <a:t>DNSPod</a:t>
            </a:r>
            <a:r>
              <a:rPr lang="zh-CN" altLang="en-US" sz="1000" kern="1200">
                <a:solidFill>
                  <a:schemeClr val="tx1"/>
                </a:solidFill>
                <a:cs typeface="+mn-cs"/>
              </a:rPr>
              <a:t>支持异地容灾，解析秒级同步；</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en-US" altLang="zh-CN" sz="1000" kern="1200">
                <a:solidFill>
                  <a:schemeClr val="tx1"/>
                </a:solidFill>
                <a:cs typeface="+mn-cs"/>
              </a:rPr>
              <a:t>D</a:t>
            </a:r>
            <a:r>
              <a:rPr lang="zh-CN" altLang="en-US" sz="1000" kern="1200">
                <a:solidFill>
                  <a:schemeClr val="tx1"/>
                </a:solidFill>
                <a:cs typeface="+mn-cs"/>
              </a:rPr>
              <a:t>监控</a:t>
            </a:r>
            <a:r>
              <a:rPr lang="en-US" altLang="zh-CN" sz="1000" kern="1200">
                <a:solidFill>
                  <a:schemeClr val="tx1"/>
                </a:solidFill>
                <a:cs typeface="+mn-cs"/>
              </a:rPr>
              <a:t>-</a:t>
            </a:r>
            <a:r>
              <a:rPr lang="zh-CN" altLang="en-US" sz="1000" kern="1200">
                <a:solidFill>
                  <a:schemeClr val="tx1"/>
                </a:solidFill>
                <a:cs typeface="+mn-cs"/>
              </a:rPr>
              <a:t>使用</a:t>
            </a:r>
            <a:r>
              <a:rPr lang="en-US" altLang="zh-CN" sz="1000" kern="1200">
                <a:solidFill>
                  <a:schemeClr val="tx1"/>
                </a:solidFill>
                <a:cs typeface="+mn-cs"/>
              </a:rPr>
              <a:t>20</a:t>
            </a:r>
            <a:r>
              <a:rPr lang="zh-CN" altLang="en-US" sz="1000" kern="1200">
                <a:solidFill>
                  <a:schemeClr val="tx1"/>
                </a:solidFill>
                <a:cs typeface="+mn-cs"/>
              </a:rPr>
              <a:t>余种独有算法，时刻监测网站，保证网站平稳运行，一旦网站服务器失去响应，立即切换到网站备用服务器，主服务器恢复后，自动回切；</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支持</a:t>
            </a:r>
            <a:r>
              <a:rPr lang="en-US" altLang="zh-CN" sz="1000" kern="1200">
                <a:solidFill>
                  <a:schemeClr val="tx1"/>
                </a:solidFill>
                <a:cs typeface="+mn-cs"/>
              </a:rPr>
              <a:t>CNAME</a:t>
            </a:r>
            <a:r>
              <a:rPr lang="zh-CN" altLang="en-US" sz="1000" kern="1200">
                <a:solidFill>
                  <a:schemeClr val="tx1"/>
                </a:solidFill>
                <a:cs typeface="+mn-cs"/>
              </a:rPr>
              <a:t>解析加速，授权服务器会把 </a:t>
            </a:r>
            <a:r>
              <a:rPr lang="en-US" altLang="zh-CN" sz="1000" kern="1200">
                <a:solidFill>
                  <a:schemeClr val="tx1"/>
                </a:solidFill>
                <a:cs typeface="+mn-cs"/>
              </a:rPr>
              <a:t>CNAME </a:t>
            </a:r>
            <a:r>
              <a:rPr lang="zh-CN" altLang="en-US" sz="1000" kern="1200">
                <a:solidFill>
                  <a:schemeClr val="tx1"/>
                </a:solidFill>
                <a:cs typeface="+mn-cs"/>
              </a:rPr>
              <a:t>记录和最终的 </a:t>
            </a:r>
            <a:r>
              <a:rPr lang="en-US" altLang="zh-CN" sz="1000" kern="1200">
                <a:solidFill>
                  <a:schemeClr val="tx1"/>
                </a:solidFill>
                <a:cs typeface="+mn-cs"/>
              </a:rPr>
              <a:t>A </a:t>
            </a:r>
            <a:r>
              <a:rPr lang="zh-CN" altLang="en-US" sz="1000" kern="1200">
                <a:solidFill>
                  <a:schemeClr val="tx1"/>
                </a:solidFill>
                <a:cs typeface="+mn-cs"/>
              </a:rPr>
              <a:t>记录一次返回给递归，递归服务器由请求三次授权服务器，减小到请求一次，参考：</a:t>
            </a:r>
            <a:r>
              <a:rPr lang="en-US" altLang="zh-CN" sz="1000" kern="1200">
                <a:solidFill>
                  <a:schemeClr val="tx1"/>
                </a:solidFill>
                <a:cs typeface="+mn-cs"/>
              </a:rPr>
              <a:t>https://cloud.tencent.com/document/product/302/5731</a:t>
            </a:r>
          </a:p>
          <a:p>
            <a:pPr marL="0" lvl="0" indent="-1588">
              <a:buNone/>
            </a:pPr>
            <a:endParaRPr lang="en-US" altLang="zh-CN"/>
          </a:p>
        </p:txBody>
      </p:sp>
    </p:spTree>
    <p:extLst>
      <p:ext uri="{BB962C8B-B14F-4D97-AF65-F5344CB8AC3E}">
        <p14:creationId xmlns:p14="http://schemas.microsoft.com/office/powerpoint/2010/main" val="74929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en-US" altLang="zh-CN" sz="1000" kern="1200" err="1">
                <a:solidFill>
                  <a:schemeClr val="tx1"/>
                </a:solidFill>
                <a:cs typeface="+mn-cs"/>
              </a:rPr>
              <a:t>HttpDNS </a:t>
            </a:r>
            <a:r>
              <a:rPr lang="zh-CN" altLang="en-US" sz="1000" kern="1200">
                <a:solidFill>
                  <a:schemeClr val="tx1"/>
                </a:solidFill>
                <a:cs typeface="+mn-cs"/>
              </a:rPr>
              <a:t>目的在于解决移动互联网中 </a:t>
            </a:r>
            <a:r>
              <a:rPr lang="en-US" altLang="zh-CN" sz="1000" kern="1200">
                <a:solidFill>
                  <a:schemeClr val="tx1"/>
                </a:solidFill>
                <a:cs typeface="+mn-cs"/>
              </a:rPr>
              <a:t>DNS </a:t>
            </a:r>
            <a:r>
              <a:rPr lang="zh-CN" altLang="en-US" sz="1000" kern="1200">
                <a:solidFill>
                  <a:schemeClr val="tx1"/>
                </a:solidFill>
                <a:cs typeface="+mn-cs"/>
              </a:rPr>
              <a:t>解析异常、域名劫持的问题：</a:t>
            </a:r>
          </a:p>
          <a:p>
            <a:pPr marL="354012" lvl="1" indent="-171450">
              <a:buFont typeface="Wingdings" panose="05000000000000000000" pitchFamily="2" charset="2"/>
              <a:buChar char="n"/>
            </a:pPr>
            <a:r>
              <a:rPr lang="zh-CN" altLang="en-US" sz="1000" kern="1200">
                <a:solidFill>
                  <a:schemeClr val="tx1"/>
                </a:solidFill>
                <a:cs typeface="+mn-cs"/>
              </a:rPr>
              <a:t>移动 </a:t>
            </a:r>
            <a:r>
              <a:rPr lang="en-US" altLang="zh-CN" sz="1000" kern="1200">
                <a:solidFill>
                  <a:schemeClr val="tx1"/>
                </a:solidFill>
                <a:cs typeface="+mn-cs"/>
              </a:rPr>
              <a:t>DNS </a:t>
            </a:r>
            <a:r>
              <a:rPr lang="zh-CN" altLang="en-US" sz="1000" kern="1200">
                <a:solidFill>
                  <a:schemeClr val="tx1"/>
                </a:solidFill>
                <a:cs typeface="+mn-cs"/>
              </a:rPr>
              <a:t>的现状：运营商 </a:t>
            </a:r>
            <a:r>
              <a:rPr lang="en-US" altLang="zh-CN" sz="1000" kern="1200" err="1">
                <a:solidFill>
                  <a:schemeClr val="tx1"/>
                </a:solidFill>
                <a:cs typeface="+mn-cs"/>
              </a:rPr>
              <a:t>LocalDNS </a:t>
            </a:r>
            <a:r>
              <a:rPr lang="zh-CN" altLang="en-US" sz="1000" kern="1200">
                <a:solidFill>
                  <a:schemeClr val="tx1"/>
                </a:solidFill>
                <a:cs typeface="+mn-cs"/>
              </a:rPr>
              <a:t>出口根据权威 </a:t>
            </a:r>
            <a:r>
              <a:rPr lang="en-US" altLang="zh-CN" sz="1000" kern="1200">
                <a:solidFill>
                  <a:schemeClr val="tx1"/>
                </a:solidFill>
                <a:cs typeface="+mn-cs"/>
              </a:rPr>
              <a:t>DNS </a:t>
            </a:r>
            <a:r>
              <a:rPr lang="zh-CN" altLang="en-US" sz="1000" kern="1200">
                <a:solidFill>
                  <a:schemeClr val="tx1"/>
                </a:solidFill>
                <a:cs typeface="+mn-cs"/>
              </a:rPr>
              <a:t>目标 </a:t>
            </a:r>
            <a:r>
              <a:rPr lang="en-US" altLang="zh-CN" sz="1000" kern="1200">
                <a:solidFill>
                  <a:schemeClr val="tx1"/>
                </a:solidFill>
                <a:cs typeface="+mn-cs"/>
              </a:rPr>
              <a:t>IP </a:t>
            </a:r>
            <a:r>
              <a:rPr lang="zh-CN" altLang="en-US" sz="1000" kern="1200">
                <a:solidFill>
                  <a:schemeClr val="tx1"/>
                </a:solidFill>
                <a:cs typeface="+mn-cs"/>
              </a:rPr>
              <a:t>地址进行 </a:t>
            </a:r>
            <a:r>
              <a:rPr lang="en-US" altLang="zh-CN" sz="1000" kern="1200">
                <a:solidFill>
                  <a:schemeClr val="tx1"/>
                </a:solidFill>
                <a:cs typeface="+mn-cs"/>
              </a:rPr>
              <a:t>NAT</a:t>
            </a:r>
            <a:r>
              <a:rPr lang="zh-CN" altLang="en-US" sz="1000" kern="1200">
                <a:solidFill>
                  <a:schemeClr val="tx1"/>
                </a:solidFill>
                <a:cs typeface="+mn-cs"/>
              </a:rPr>
              <a:t>，或将解析请求转发到其他 </a:t>
            </a:r>
            <a:r>
              <a:rPr lang="en-US" altLang="zh-CN" sz="1000" kern="1200">
                <a:solidFill>
                  <a:schemeClr val="tx1"/>
                </a:solidFill>
                <a:cs typeface="+mn-cs"/>
              </a:rPr>
              <a:t>DNS </a:t>
            </a:r>
            <a:r>
              <a:rPr lang="zh-CN" altLang="en-US" sz="1000" kern="1200">
                <a:solidFill>
                  <a:schemeClr val="tx1"/>
                </a:solidFill>
                <a:cs typeface="+mn-cs"/>
              </a:rPr>
              <a:t>服务器，导致权威 </a:t>
            </a:r>
            <a:r>
              <a:rPr lang="en-US" altLang="zh-CN" sz="1000" kern="1200">
                <a:solidFill>
                  <a:schemeClr val="tx1"/>
                </a:solidFill>
                <a:cs typeface="+mn-cs"/>
              </a:rPr>
              <a:t>DNS </a:t>
            </a:r>
            <a:r>
              <a:rPr lang="zh-CN" altLang="en-US" sz="1000" kern="1200">
                <a:solidFill>
                  <a:schemeClr val="tx1"/>
                </a:solidFill>
                <a:cs typeface="+mn-cs"/>
              </a:rPr>
              <a:t>无法正确识别运营商的 </a:t>
            </a:r>
            <a:r>
              <a:rPr lang="en-US" altLang="zh-CN" sz="1000" kern="1200" err="1">
                <a:solidFill>
                  <a:schemeClr val="tx1"/>
                </a:solidFill>
                <a:cs typeface="+mn-cs"/>
              </a:rPr>
              <a:t>LocalDNS IP</a:t>
            </a:r>
            <a:r>
              <a:rPr lang="zh-CN" altLang="en-US" sz="1000" kern="1200">
                <a:solidFill>
                  <a:schemeClr val="tx1"/>
                </a:solidFill>
                <a:cs typeface="+mn-cs"/>
              </a:rPr>
              <a:t>，引发域名解析错误、流量跨网。</a:t>
            </a:r>
          </a:p>
          <a:p>
            <a:pPr marL="354012" lvl="1" indent="-171450">
              <a:buFont typeface="Wingdings" panose="05000000000000000000" pitchFamily="2" charset="2"/>
              <a:buChar char="n"/>
            </a:pPr>
            <a:r>
              <a:rPr lang="zh-CN" altLang="en-US" sz="1000" kern="1200">
                <a:solidFill>
                  <a:schemeClr val="tx1"/>
                </a:solidFill>
                <a:cs typeface="+mn-cs"/>
              </a:rPr>
              <a:t>域名被劫持的后果：网站无法访问（无法连接服务器）、访问到钓鱼网站等。</a:t>
            </a:r>
          </a:p>
          <a:p>
            <a:pPr marL="354012" lvl="1" indent="-171450">
              <a:buFont typeface="Wingdings" panose="05000000000000000000" pitchFamily="2" charset="2"/>
              <a:buChar char="n"/>
            </a:pPr>
            <a:r>
              <a:rPr lang="zh-CN" altLang="en-US" sz="1000" kern="1200">
                <a:solidFill>
                  <a:schemeClr val="tx1"/>
                </a:solidFill>
                <a:cs typeface="+mn-cs"/>
              </a:rPr>
              <a:t>解析结果跨域、跨省、跨运营商、国家的后果：网站访问缓慢甚至无法访问。</a:t>
            </a:r>
            <a:endParaRPr lang="en-US" altLang="zh-CN" sz="1000" kern="1200">
              <a:solidFill>
                <a:schemeClr val="tx1"/>
              </a:solidFill>
              <a:cs typeface="+mn-cs"/>
            </a:endParaRPr>
          </a:p>
          <a:p>
            <a:pPr marL="169862" lvl="0" indent="-171450">
              <a:buFont typeface="Wingdings" panose="05000000000000000000" pitchFamily="2" charset="2"/>
              <a:buChar char="p"/>
            </a:pPr>
            <a:r>
              <a:rPr lang="zh-CN" altLang="en-US" sz="1000" kern="1200">
                <a:solidFill>
                  <a:schemeClr val="tx1"/>
                </a:solidFill>
                <a:cs typeface="+mn-cs"/>
              </a:rPr>
              <a:t>腾讯云</a:t>
            </a:r>
            <a:r>
              <a:rPr lang="en-US" altLang="zh-CN" sz="1000" kern="1200" err="1">
                <a:solidFill>
                  <a:schemeClr val="tx1"/>
                </a:solidFill>
                <a:cs typeface="+mn-cs"/>
              </a:rPr>
              <a:t>HttpDNS</a:t>
            </a:r>
            <a:r>
              <a:rPr lang="zh-CN" altLang="en-US" sz="1000" kern="1200">
                <a:solidFill>
                  <a:schemeClr val="tx1"/>
                </a:solidFill>
                <a:cs typeface="+mn-cs"/>
              </a:rPr>
              <a:t>服务优势：</a:t>
            </a:r>
            <a:endParaRPr lang="en-US" altLang="zh-CN" sz="10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根治域名解析异常：由于绕过了运营商的 </a:t>
            </a:r>
            <a:r>
              <a:rPr lang="en-US" altLang="zh-CN" sz="1000" kern="1200" err="1">
                <a:solidFill>
                  <a:schemeClr val="tx1"/>
                </a:solidFill>
                <a:cs typeface="+mn-cs"/>
              </a:rPr>
              <a:t>LocalDNS</a:t>
            </a:r>
            <a:r>
              <a:rPr lang="zh-CN" altLang="en-US" sz="1000" kern="1200">
                <a:solidFill>
                  <a:schemeClr val="tx1"/>
                </a:solidFill>
                <a:cs typeface="+mn-cs"/>
              </a:rPr>
              <a:t>，用户解析域名的请求通过 </a:t>
            </a:r>
            <a:r>
              <a:rPr lang="en-US" altLang="zh-CN" sz="1000" kern="1200">
                <a:solidFill>
                  <a:schemeClr val="tx1"/>
                </a:solidFill>
                <a:cs typeface="+mn-cs"/>
              </a:rPr>
              <a:t>HTTP </a:t>
            </a:r>
            <a:r>
              <a:rPr lang="zh-CN" altLang="en-US" sz="1000" kern="1200">
                <a:solidFill>
                  <a:schemeClr val="tx1"/>
                </a:solidFill>
                <a:cs typeface="+mn-cs"/>
              </a:rPr>
              <a:t>协议直接透传到了 </a:t>
            </a:r>
            <a:r>
              <a:rPr lang="en-US" altLang="zh-CN" sz="1000" kern="1200" err="1">
                <a:solidFill>
                  <a:schemeClr val="tx1"/>
                </a:solidFill>
                <a:cs typeface="+mn-cs"/>
              </a:rPr>
              <a:t>HttpDNS </a:t>
            </a:r>
            <a:r>
              <a:rPr lang="zh-CN" altLang="en-US" sz="1000" kern="1200">
                <a:solidFill>
                  <a:schemeClr val="tx1"/>
                </a:solidFill>
                <a:cs typeface="+mn-cs"/>
              </a:rPr>
              <a:t>服务器 </a:t>
            </a:r>
            <a:r>
              <a:rPr lang="en-US" altLang="zh-CN" sz="1000" kern="1200">
                <a:solidFill>
                  <a:schemeClr val="tx1"/>
                </a:solidFill>
                <a:cs typeface="+mn-cs"/>
              </a:rPr>
              <a:t>IP </a:t>
            </a:r>
            <a:r>
              <a:rPr lang="zh-CN" altLang="en-US" sz="1000" kern="1200">
                <a:solidFill>
                  <a:schemeClr val="tx1"/>
                </a:solidFill>
                <a:cs typeface="+mn-cs"/>
              </a:rPr>
              <a:t>上，用户在客户端的域名解析请求将不会遭受到域名解析异常的困扰。</a:t>
            </a:r>
            <a:endParaRPr lang="en-US" altLang="zh-CN" sz="10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调度精准：</a:t>
            </a:r>
            <a:r>
              <a:rPr lang="en-US" altLang="zh-CN" sz="1000" kern="1200" err="1">
                <a:solidFill>
                  <a:schemeClr val="tx1"/>
                </a:solidFill>
                <a:cs typeface="+mn-cs"/>
              </a:rPr>
              <a:t>HttpDNS </a:t>
            </a:r>
            <a:r>
              <a:rPr lang="zh-CN" altLang="en-US" sz="1000" kern="1200">
                <a:solidFill>
                  <a:schemeClr val="tx1"/>
                </a:solidFill>
                <a:cs typeface="+mn-cs"/>
              </a:rPr>
              <a:t>能直接获取到用户 </a:t>
            </a:r>
            <a:r>
              <a:rPr lang="en-US" altLang="zh-CN" sz="1000" kern="1200">
                <a:solidFill>
                  <a:schemeClr val="tx1"/>
                </a:solidFill>
                <a:cs typeface="+mn-cs"/>
              </a:rPr>
              <a:t>IP</a:t>
            </a:r>
            <a:r>
              <a:rPr lang="zh-CN" altLang="en-US" sz="1000" kern="1200">
                <a:solidFill>
                  <a:schemeClr val="tx1"/>
                </a:solidFill>
                <a:cs typeface="+mn-cs"/>
              </a:rPr>
              <a:t>，通过结合 </a:t>
            </a:r>
            <a:r>
              <a:rPr lang="en-US" altLang="zh-CN" sz="1000" kern="1200" err="1">
                <a:solidFill>
                  <a:schemeClr val="tx1"/>
                </a:solidFill>
                <a:cs typeface="+mn-cs"/>
              </a:rPr>
              <a:t>DNSPod </a:t>
            </a:r>
            <a:r>
              <a:rPr lang="zh-CN" altLang="en-US" sz="1000" kern="1200">
                <a:solidFill>
                  <a:schemeClr val="tx1"/>
                </a:solidFill>
                <a:cs typeface="+mn-cs"/>
              </a:rPr>
              <a:t>自有专利技术生成的 </a:t>
            </a:r>
            <a:r>
              <a:rPr lang="en-US" altLang="zh-CN" sz="1000" kern="1200">
                <a:solidFill>
                  <a:schemeClr val="tx1"/>
                </a:solidFill>
                <a:cs typeface="+mn-cs"/>
              </a:rPr>
              <a:t>IP </a:t>
            </a:r>
            <a:r>
              <a:rPr lang="zh-CN" altLang="en-US" sz="1000" kern="1200">
                <a:solidFill>
                  <a:schemeClr val="tx1"/>
                </a:solidFill>
                <a:cs typeface="+mn-cs"/>
              </a:rPr>
              <a:t>地址库以及测速系统，可以保证将用户引导的访问速度最快的 </a:t>
            </a:r>
            <a:r>
              <a:rPr lang="en-US" altLang="zh-CN" sz="1000" kern="1200">
                <a:solidFill>
                  <a:schemeClr val="tx1"/>
                </a:solidFill>
                <a:cs typeface="+mn-cs"/>
              </a:rPr>
              <a:t>IDC </a:t>
            </a:r>
            <a:r>
              <a:rPr lang="zh-CN" altLang="en-US" sz="1000" kern="1200">
                <a:solidFill>
                  <a:schemeClr val="tx1"/>
                </a:solidFill>
                <a:cs typeface="+mn-cs"/>
              </a:rPr>
              <a:t>节点上。</a:t>
            </a:r>
            <a:endParaRPr lang="en-US" altLang="zh-CN" sz="10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成本低：接入 </a:t>
            </a:r>
            <a:r>
              <a:rPr lang="en-US" altLang="zh-CN" sz="1000" kern="1200" err="1">
                <a:solidFill>
                  <a:schemeClr val="tx1"/>
                </a:solidFill>
                <a:cs typeface="+mn-cs"/>
              </a:rPr>
              <a:t>HttpDNS </a:t>
            </a:r>
            <a:r>
              <a:rPr lang="zh-CN" altLang="en-US" sz="1000" kern="1200">
                <a:solidFill>
                  <a:schemeClr val="tx1"/>
                </a:solidFill>
                <a:cs typeface="+mn-cs"/>
              </a:rPr>
              <a:t>的业务仅需要对客户端接入层做少量改造，无需用户手机进行 </a:t>
            </a:r>
            <a:r>
              <a:rPr lang="en-US" altLang="zh-CN" sz="1000" kern="1200">
                <a:solidFill>
                  <a:schemeClr val="tx1"/>
                </a:solidFill>
                <a:cs typeface="+mn-cs"/>
              </a:rPr>
              <a:t>root </a:t>
            </a:r>
            <a:r>
              <a:rPr lang="zh-CN" altLang="en-US" sz="1000" kern="1200">
                <a:solidFill>
                  <a:schemeClr val="tx1"/>
                </a:solidFill>
                <a:cs typeface="+mn-cs"/>
              </a:rPr>
              <a:t>或越狱；而且由于 </a:t>
            </a:r>
            <a:r>
              <a:rPr lang="en-US" altLang="zh-CN" sz="1000" kern="1200">
                <a:solidFill>
                  <a:schemeClr val="tx1"/>
                </a:solidFill>
                <a:cs typeface="+mn-cs"/>
              </a:rPr>
              <a:t>HTTP </a:t>
            </a:r>
            <a:r>
              <a:rPr lang="zh-CN" altLang="en-US" sz="1000" kern="1200">
                <a:solidFill>
                  <a:schemeClr val="tx1"/>
                </a:solidFill>
                <a:cs typeface="+mn-cs"/>
              </a:rPr>
              <a:t>协议请求构造非常简单，兼容各版本的移动操作系统更不成问题；总而言之，就是以最小的改造成本，解决了业务遭受域名解析异常的问题，并满足业务精确流量调度的需求。</a:t>
            </a:r>
            <a:endParaRPr lang="en-US" altLang="zh-CN" sz="10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扩展性强：</a:t>
            </a:r>
            <a:r>
              <a:rPr lang="en-US" altLang="zh-CN" sz="1000" kern="1200" err="1">
                <a:solidFill>
                  <a:schemeClr val="tx1"/>
                </a:solidFill>
                <a:cs typeface="+mn-cs"/>
              </a:rPr>
              <a:t>HttpDNS </a:t>
            </a:r>
            <a:r>
              <a:rPr lang="zh-CN" altLang="en-US" sz="1000" kern="1200">
                <a:solidFill>
                  <a:schemeClr val="tx1"/>
                </a:solidFill>
                <a:cs typeface="+mn-cs"/>
              </a:rPr>
              <a:t>提供可靠的域名解析服务，业务可将自有调度逻辑与 </a:t>
            </a:r>
            <a:r>
              <a:rPr lang="en-US" altLang="zh-CN" sz="1000" kern="1200" err="1">
                <a:solidFill>
                  <a:schemeClr val="tx1"/>
                </a:solidFill>
                <a:cs typeface="+mn-cs"/>
              </a:rPr>
              <a:t>HttpDNS </a:t>
            </a:r>
            <a:r>
              <a:rPr lang="zh-CN" altLang="en-US" sz="1000" kern="1200">
                <a:solidFill>
                  <a:schemeClr val="tx1"/>
                </a:solidFill>
                <a:cs typeface="+mn-cs"/>
              </a:rPr>
              <a:t>返回结果结合，实现更精细化的流量调度。例如，可指定某个版本的客户端连接指定的 </a:t>
            </a:r>
            <a:r>
              <a:rPr lang="en-US" altLang="zh-CN" sz="1000" kern="1200">
                <a:solidFill>
                  <a:schemeClr val="tx1"/>
                </a:solidFill>
                <a:cs typeface="+mn-cs"/>
              </a:rPr>
              <a:t>IP </a:t>
            </a:r>
            <a:r>
              <a:rPr lang="zh-CN" altLang="en-US" sz="1000" kern="1200">
                <a:solidFill>
                  <a:schemeClr val="tx1"/>
                </a:solidFill>
                <a:cs typeface="+mn-cs"/>
              </a:rPr>
              <a:t>地址、某个网络类型的用户连接指定的 </a:t>
            </a:r>
            <a:r>
              <a:rPr lang="en-US" altLang="zh-CN" sz="1000" kern="1200">
                <a:solidFill>
                  <a:schemeClr val="tx1"/>
                </a:solidFill>
                <a:cs typeface="+mn-cs"/>
              </a:rPr>
              <a:t>IP </a:t>
            </a:r>
            <a:r>
              <a:rPr lang="zh-CN" altLang="en-US" sz="1000" kern="1200">
                <a:solidFill>
                  <a:schemeClr val="tx1"/>
                </a:solidFill>
                <a:cs typeface="+mn-cs"/>
              </a:rPr>
              <a:t>地址等。</a:t>
            </a:r>
            <a:endParaRPr lang="en-US" altLang="zh-CN" sz="1000" kern="1200">
              <a:solidFill>
                <a:schemeClr val="tx1"/>
              </a:solidFill>
              <a:cs typeface="+mn-cs"/>
            </a:endParaRPr>
          </a:p>
        </p:txBody>
      </p:sp>
    </p:spTree>
    <p:extLst>
      <p:ext uri="{BB962C8B-B14F-4D97-AF65-F5344CB8AC3E}">
        <p14:creationId xmlns:p14="http://schemas.microsoft.com/office/powerpoint/2010/main" val="3597229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69862" lvl="0" indent="-171450">
              <a:buFont typeface="Wingdings" panose="05000000000000000000" pitchFamily="2" charset="2"/>
              <a:buChar char="n"/>
            </a:pPr>
            <a:endParaRPr lang="en-US" altLang="zh-CN" sz="1000" kern="1200">
              <a:solidFill>
                <a:schemeClr val="tx1"/>
              </a:solidFill>
              <a:cs typeface="+mn-cs"/>
            </a:endParaRPr>
          </a:p>
        </p:txBody>
      </p:sp>
    </p:spTree>
    <p:extLst>
      <p:ext uri="{BB962C8B-B14F-4D97-AF65-F5344CB8AC3E}">
        <p14:creationId xmlns:p14="http://schemas.microsoft.com/office/powerpoint/2010/main" val="78036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en-US" altLang="zh-CN" sz="1000" kern="1200" err="1">
                <a:solidFill>
                  <a:schemeClr val="tx1"/>
                </a:solidFill>
                <a:cs typeface="+mn-cs"/>
              </a:rPr>
              <a:t>HttpDNS</a:t>
            </a:r>
            <a:r>
              <a:rPr lang="zh-CN" altLang="en-US" sz="1000" kern="1200">
                <a:solidFill>
                  <a:schemeClr val="tx1"/>
                </a:solidFill>
                <a:cs typeface="+mn-cs"/>
              </a:rPr>
              <a:t>业务流程：</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当客户端访问网站时，先查询本地缓存，如果本地有相关域名记录的缓存，则验证本地缓存是否达到了</a:t>
            </a:r>
            <a:r>
              <a:rPr lang="en-US" altLang="zh-CN" sz="1000" kern="1200">
                <a:solidFill>
                  <a:schemeClr val="tx1"/>
                </a:solidFill>
                <a:cs typeface="+mn-cs"/>
              </a:rPr>
              <a:t>TTL</a:t>
            </a:r>
            <a:r>
              <a:rPr lang="zh-CN" altLang="en-US" sz="1000" kern="1200">
                <a:solidFill>
                  <a:schemeClr val="tx1"/>
                </a:solidFill>
                <a:cs typeface="+mn-cs"/>
              </a:rPr>
              <a:t>的</a:t>
            </a:r>
            <a:r>
              <a:rPr lang="en-US" altLang="zh-CN" sz="1000" kern="1200">
                <a:solidFill>
                  <a:schemeClr val="tx1"/>
                </a:solidFill>
                <a:cs typeface="+mn-cs"/>
              </a:rPr>
              <a:t>75%</a:t>
            </a:r>
            <a:r>
              <a:rPr lang="zh-CN" altLang="en-US" sz="1000" kern="1200">
                <a:solidFill>
                  <a:schemeClr val="tx1"/>
                </a:solidFill>
                <a:cs typeface="+mn-cs"/>
              </a:rPr>
              <a:t>，如果没有达到，则给客户端响应域名解析的结果；</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如果本地缓存不存在，则向</a:t>
            </a:r>
            <a:r>
              <a:rPr lang="en-US" altLang="zh-CN" sz="1000" kern="1200" err="1">
                <a:solidFill>
                  <a:schemeClr val="tx1"/>
                </a:solidFill>
                <a:cs typeface="+mn-cs"/>
              </a:rPr>
              <a:t>HttpDNS</a:t>
            </a:r>
            <a:r>
              <a:rPr lang="zh-CN" altLang="en-US" sz="1000" kern="1200">
                <a:solidFill>
                  <a:schemeClr val="tx1"/>
                </a:solidFill>
                <a:cs typeface="+mn-cs"/>
              </a:rPr>
              <a:t>发起域名查询的请求，如果此时</a:t>
            </a:r>
            <a:r>
              <a:rPr lang="en-US" altLang="zh-CN" sz="1000" kern="1200" err="1">
                <a:solidFill>
                  <a:schemeClr val="tx1"/>
                </a:solidFill>
                <a:cs typeface="+mn-cs"/>
              </a:rPr>
              <a:t>HttpDNS</a:t>
            </a:r>
            <a:r>
              <a:rPr lang="zh-CN" altLang="en-US" sz="1000" kern="1200">
                <a:solidFill>
                  <a:schemeClr val="tx1"/>
                </a:solidFill>
                <a:cs typeface="+mn-cs"/>
              </a:rPr>
              <a:t>查询返回的结果不是</a:t>
            </a:r>
            <a:r>
              <a:rPr lang="en-US" altLang="zh-CN" sz="1000" kern="1200">
                <a:solidFill>
                  <a:schemeClr val="tx1"/>
                </a:solidFill>
                <a:cs typeface="+mn-cs"/>
              </a:rPr>
              <a:t>IP</a:t>
            </a:r>
            <a:r>
              <a:rPr lang="zh-CN" altLang="en-US" sz="1000" kern="1200">
                <a:solidFill>
                  <a:schemeClr val="tx1"/>
                </a:solidFill>
                <a:cs typeface="+mn-cs"/>
              </a:rPr>
              <a:t>，此时将向</a:t>
            </a:r>
            <a:r>
              <a:rPr lang="en-US" altLang="zh-CN" sz="1000" kern="1200" err="1">
                <a:solidFill>
                  <a:schemeClr val="tx1"/>
                </a:solidFill>
                <a:cs typeface="+mn-cs"/>
              </a:rPr>
              <a:t>LocalDNS</a:t>
            </a:r>
            <a:r>
              <a:rPr lang="zh-CN" altLang="en-US" sz="1000" kern="1200">
                <a:solidFill>
                  <a:schemeClr val="tx1"/>
                </a:solidFill>
                <a:cs typeface="+mn-cs"/>
              </a:rPr>
              <a:t>发起域名查询，将查询到的结果返回更新本地缓存，并将查询结果返回给客户端，当然如果</a:t>
            </a:r>
            <a:r>
              <a:rPr lang="en-US" altLang="zh-CN" sz="1000" kern="1200" err="1">
                <a:solidFill>
                  <a:schemeClr val="tx1"/>
                </a:solidFill>
                <a:cs typeface="+mn-cs"/>
              </a:rPr>
              <a:t>HttpDNS</a:t>
            </a:r>
            <a:r>
              <a:rPr lang="zh-CN" altLang="en-US" sz="1000" kern="1200">
                <a:solidFill>
                  <a:schemeClr val="tx1"/>
                </a:solidFill>
                <a:cs typeface="+mn-cs"/>
              </a:rPr>
              <a:t>查询返回的结果是正常的</a:t>
            </a:r>
            <a:r>
              <a:rPr lang="en-US" altLang="zh-CN" sz="1000" kern="1200">
                <a:solidFill>
                  <a:schemeClr val="tx1"/>
                </a:solidFill>
                <a:cs typeface="+mn-cs"/>
              </a:rPr>
              <a:t>IP</a:t>
            </a:r>
            <a:r>
              <a:rPr lang="zh-CN" altLang="en-US" sz="1000" kern="1200">
                <a:solidFill>
                  <a:schemeClr val="tx1"/>
                </a:solidFill>
                <a:cs typeface="+mn-cs"/>
              </a:rPr>
              <a:t>，将会更新本地缓存后返回给客户端。</a:t>
            </a:r>
            <a:endParaRPr lang="en-US" altLang="zh-CN" sz="1000" kern="1200">
              <a:solidFill>
                <a:schemeClr val="tx1"/>
              </a:solidFill>
              <a:cs typeface="+mn-cs"/>
            </a:endParaRPr>
          </a:p>
        </p:txBody>
      </p:sp>
    </p:spTree>
    <p:extLst>
      <p:ext uri="{BB962C8B-B14F-4D97-AF65-F5344CB8AC3E}">
        <p14:creationId xmlns:p14="http://schemas.microsoft.com/office/powerpoint/2010/main" val="152453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业内对</a:t>
            </a:r>
            <a:r>
              <a:rPr lang="en-US" altLang="zh-CN" sz="1000" kern="1200">
                <a:solidFill>
                  <a:schemeClr val="tx1"/>
                </a:solidFill>
                <a:cs typeface="+mn-cs"/>
              </a:rPr>
              <a:t>HTTP DNS</a:t>
            </a:r>
            <a:r>
              <a:rPr lang="zh-CN" altLang="en-US" sz="1000" kern="1200">
                <a:solidFill>
                  <a:schemeClr val="tx1"/>
                </a:solidFill>
                <a:cs typeface="+mn-cs"/>
              </a:rPr>
              <a:t>在实际业务中的接入方式多采用</a:t>
            </a:r>
            <a:r>
              <a:rPr lang="en-US" altLang="zh-CN" sz="1000" kern="1200">
                <a:solidFill>
                  <a:schemeClr val="tx1"/>
                </a:solidFill>
                <a:cs typeface="+mn-cs"/>
              </a:rPr>
              <a:t>IP</a:t>
            </a:r>
            <a:r>
              <a:rPr lang="zh-CN" altLang="en-US" sz="1000" kern="1200">
                <a:solidFill>
                  <a:schemeClr val="tx1"/>
                </a:solidFill>
                <a:cs typeface="+mn-cs"/>
              </a:rPr>
              <a:t>直连的方式，即原本直接请求</a:t>
            </a:r>
            <a:r>
              <a:rPr lang="en-US" altLang="zh-CN" sz="1000" kern="1200">
                <a:solidFill>
                  <a:schemeClr val="tx1"/>
                </a:solidFill>
                <a:cs typeface="+mn-cs"/>
              </a:rPr>
              <a:t>http://abc.tencent.com</a:t>
            </a:r>
            <a:r>
              <a:rPr lang="zh-CN" altLang="en-US" sz="1000" kern="1200">
                <a:solidFill>
                  <a:schemeClr val="tx1"/>
                </a:solidFill>
                <a:cs typeface="+mn-cs"/>
              </a:rPr>
              <a:t>的地址，现在先调用</a:t>
            </a:r>
            <a:r>
              <a:rPr lang="en-US" altLang="zh-CN" sz="1000" kern="1200">
                <a:solidFill>
                  <a:schemeClr val="tx1"/>
                </a:solidFill>
                <a:cs typeface="+mn-cs"/>
              </a:rPr>
              <a:t>SDK</a:t>
            </a:r>
            <a:r>
              <a:rPr lang="zh-CN" altLang="en-US" sz="1000" kern="1200">
                <a:solidFill>
                  <a:schemeClr val="tx1"/>
                </a:solidFill>
                <a:cs typeface="+mn-cs"/>
              </a:rPr>
              <a:t>进行域名解析，拿到</a:t>
            </a:r>
            <a:r>
              <a:rPr lang="en-US" altLang="zh-CN" sz="1000" kern="1200">
                <a:solidFill>
                  <a:schemeClr val="tx1"/>
                </a:solidFill>
                <a:cs typeface="+mn-cs"/>
              </a:rPr>
              <a:t>IP</a:t>
            </a:r>
            <a:r>
              <a:rPr lang="zh-CN" altLang="en-US" sz="1000" kern="1200">
                <a:solidFill>
                  <a:schemeClr val="tx1"/>
                </a:solidFill>
                <a:cs typeface="+mn-cs"/>
              </a:rPr>
              <a:t>地址比如</a:t>
            </a:r>
            <a:r>
              <a:rPr lang="en-US" altLang="zh-CN" sz="1000" kern="1200">
                <a:solidFill>
                  <a:schemeClr val="tx1"/>
                </a:solidFill>
                <a:cs typeface="+mn-cs"/>
              </a:rPr>
              <a:t>1.1.1.1</a:t>
            </a:r>
            <a:r>
              <a:rPr lang="zh-CN" altLang="en-US" sz="1000" kern="1200">
                <a:solidFill>
                  <a:schemeClr val="tx1"/>
                </a:solidFill>
                <a:cs typeface="+mn-cs"/>
              </a:rPr>
              <a:t>，然后将访问的域名替换为</a:t>
            </a:r>
            <a:r>
              <a:rPr lang="en-US" altLang="zh-CN" sz="1000" kern="1200">
                <a:solidFill>
                  <a:schemeClr val="tx1"/>
                </a:solidFill>
                <a:cs typeface="+mn-cs"/>
              </a:rPr>
              <a:t>http://1.1.1.1</a:t>
            </a:r>
            <a:r>
              <a:rPr lang="zh-CN" altLang="en-US" sz="1000" kern="1200">
                <a:solidFill>
                  <a:schemeClr val="tx1"/>
                </a:solidFill>
                <a:cs typeface="+mn-cs"/>
              </a:rPr>
              <a:t>，向服务器发起</a:t>
            </a:r>
            <a:r>
              <a:rPr lang="en-US" altLang="zh-CN" sz="1000" kern="1200">
                <a:solidFill>
                  <a:schemeClr val="tx1"/>
                </a:solidFill>
                <a:cs typeface="+mn-cs"/>
              </a:rPr>
              <a:t>HTTP</a:t>
            </a:r>
            <a:r>
              <a:rPr lang="zh-CN" altLang="en-US" sz="1000" kern="1200">
                <a:solidFill>
                  <a:schemeClr val="tx1"/>
                </a:solidFill>
                <a:cs typeface="+mn-cs"/>
              </a:rPr>
              <a:t>请求。</a:t>
            </a:r>
            <a:endParaRPr lang="en-US" altLang="zh-CN" sz="1000" kern="1200">
              <a:solidFill>
                <a:schemeClr val="tx1"/>
              </a:solidFill>
              <a:cs typeface="+mn-cs"/>
            </a:endParaRPr>
          </a:p>
          <a:p>
            <a:pPr marL="171450" lvl="0" indent="-173038">
              <a:buFont typeface="Wingdings" panose="05000000000000000000" pitchFamily="2" charset="2"/>
              <a:buChar char="p"/>
            </a:pPr>
            <a:r>
              <a:rPr lang="zh-CN" altLang="en-US" sz="1000" kern="1200">
                <a:solidFill>
                  <a:schemeClr val="tx1"/>
                </a:solidFill>
                <a:cs typeface="+mn-cs"/>
              </a:rPr>
              <a:t>首先，对于 </a:t>
            </a:r>
            <a:r>
              <a:rPr lang="en-US" altLang="zh-CN" sz="1000" kern="1200">
                <a:solidFill>
                  <a:schemeClr val="tx1"/>
                </a:solidFill>
                <a:cs typeface="+mn-cs"/>
              </a:rPr>
              <a:t>HTTP </a:t>
            </a:r>
            <a:r>
              <a:rPr lang="zh-CN" altLang="en-US" sz="1000" kern="1200">
                <a:solidFill>
                  <a:schemeClr val="tx1"/>
                </a:solidFill>
                <a:cs typeface="+mn-cs"/>
              </a:rPr>
              <a:t>请求，采用 </a:t>
            </a:r>
            <a:r>
              <a:rPr lang="en-US" altLang="zh-CN" sz="1000" kern="1200">
                <a:solidFill>
                  <a:schemeClr val="tx1"/>
                </a:solidFill>
                <a:cs typeface="+mn-cs"/>
              </a:rPr>
              <a:t>IP </a:t>
            </a:r>
            <a:r>
              <a:rPr lang="zh-CN" altLang="en-US" sz="1000" kern="1200">
                <a:solidFill>
                  <a:schemeClr val="tx1"/>
                </a:solidFill>
                <a:cs typeface="+mn-cs"/>
              </a:rPr>
              <a:t>直连的方案后，我们还是需要进行的一个操作是手动配置 </a:t>
            </a:r>
            <a:r>
              <a:rPr lang="en-US" altLang="zh-CN" sz="1000" kern="1200">
                <a:solidFill>
                  <a:schemeClr val="tx1"/>
                </a:solidFill>
                <a:cs typeface="+mn-cs"/>
              </a:rPr>
              <a:t>Header </a:t>
            </a:r>
            <a:r>
              <a:rPr lang="zh-CN" altLang="en-US" sz="1000" kern="1200">
                <a:solidFill>
                  <a:schemeClr val="tx1"/>
                </a:solidFill>
                <a:cs typeface="+mn-cs"/>
              </a:rPr>
              <a:t>中的 </a:t>
            </a:r>
            <a:r>
              <a:rPr lang="en-US" altLang="zh-CN" sz="1000" kern="1200">
                <a:solidFill>
                  <a:schemeClr val="tx1"/>
                </a:solidFill>
                <a:cs typeface="+mn-cs"/>
              </a:rPr>
              <a:t>HOST :</a:t>
            </a:r>
          </a:p>
          <a:p>
            <a:pPr marL="0" lvl="0" indent="-1588">
              <a:buFont typeface="Wingdings" panose="05000000000000000000" pitchFamily="2" charset="2"/>
              <a:buNone/>
            </a:pPr>
            <a:r>
              <a:rPr lang="en-US" altLang="zh-CN" sz="1000" kern="1200">
                <a:solidFill>
                  <a:schemeClr val="tx1"/>
                </a:solidFill>
                <a:cs typeface="+mn-cs"/>
              </a:rPr>
              <a:t>URL htmlUrl = new URL("http://1.1.1.1/");</a:t>
            </a:r>
          </a:p>
          <a:p>
            <a:pPr marL="0" lvl="0" indent="-1588">
              <a:buFont typeface="Wingdings" panose="05000000000000000000" pitchFamily="2" charset="2"/>
              <a:buNone/>
            </a:pPr>
            <a:r>
              <a:rPr lang="en-US" altLang="zh-CN" sz="1000" kern="1200" err="1">
                <a:solidFill>
                  <a:schemeClr val="tx1"/>
                </a:solidFill>
                <a:cs typeface="+mn-cs"/>
              </a:rPr>
              <a:t>HttpURLConnection connection = (HttpURLConnection) htmlUrl.openConnection();</a:t>
            </a:r>
          </a:p>
          <a:p>
            <a:pPr marL="0" lvl="0" indent="-1588">
              <a:buFont typeface="Wingdings" panose="05000000000000000000" pitchFamily="2" charset="2"/>
              <a:buNone/>
            </a:pPr>
            <a:r>
              <a:rPr lang="en-US" altLang="zh-CN" sz="1000" kern="1200" err="1">
                <a:solidFill>
                  <a:schemeClr val="tx1"/>
                </a:solidFill>
                <a:cs typeface="+mn-cs"/>
              </a:rPr>
              <a:t>connection.setRequestProperty("Host","www.meitu.com");</a:t>
            </a: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用户发送网络请求</a:t>
            </a:r>
            <a:r>
              <a:rPr lang="en-US" altLang="zh-CN" sz="1000" kern="1200">
                <a:solidFill>
                  <a:schemeClr val="tx1"/>
                </a:solidFill>
                <a:cs typeface="+mn-cs"/>
              </a:rPr>
              <a:t>,</a:t>
            </a:r>
            <a:r>
              <a:rPr lang="zh-CN" altLang="en-US" sz="1000" kern="1200">
                <a:solidFill>
                  <a:schemeClr val="tx1"/>
                </a:solidFill>
                <a:cs typeface="+mn-cs"/>
              </a:rPr>
              <a:t>因多种原因导致网络的</a:t>
            </a:r>
            <a:r>
              <a:rPr lang="en-US" altLang="zh-CN" sz="1000" kern="1200">
                <a:solidFill>
                  <a:schemeClr val="tx1"/>
                </a:solidFill>
                <a:cs typeface="+mn-cs"/>
              </a:rPr>
              <a:t>return code</a:t>
            </a:r>
            <a:r>
              <a:rPr lang="zh-CN" altLang="en-US" sz="1000" kern="1200">
                <a:solidFill>
                  <a:schemeClr val="tx1"/>
                </a:solidFill>
                <a:cs typeface="+mn-cs"/>
              </a:rPr>
              <a:t>不为</a:t>
            </a:r>
            <a:r>
              <a:rPr lang="en-US" altLang="zh-CN" sz="1000" kern="1200">
                <a:solidFill>
                  <a:schemeClr val="tx1"/>
                </a:solidFill>
                <a:cs typeface="+mn-cs"/>
              </a:rPr>
              <a:t>200</a:t>
            </a:r>
            <a:r>
              <a:rPr lang="zh-CN" altLang="en-US" sz="1000" kern="1200">
                <a:solidFill>
                  <a:schemeClr val="tx1"/>
                </a:solidFill>
                <a:cs typeface="+mn-cs"/>
              </a:rPr>
              <a:t>，当累计次数</a:t>
            </a:r>
            <a:r>
              <a:rPr lang="en-US" altLang="zh-CN" sz="1000" kern="1200">
                <a:solidFill>
                  <a:schemeClr val="tx1"/>
                </a:solidFill>
                <a:cs typeface="+mn-cs"/>
              </a:rPr>
              <a:t>&gt;5</a:t>
            </a:r>
            <a:r>
              <a:rPr lang="zh-CN" altLang="en-US" sz="1000" kern="1200">
                <a:solidFill>
                  <a:schemeClr val="tx1"/>
                </a:solidFill>
                <a:cs typeface="+mn-cs"/>
              </a:rPr>
              <a:t>次时启动</a:t>
            </a:r>
            <a:r>
              <a:rPr lang="en-US" altLang="zh-CN" sz="1000" kern="1200">
                <a:solidFill>
                  <a:schemeClr val="tx1"/>
                </a:solidFill>
                <a:cs typeface="+mn-cs"/>
              </a:rPr>
              <a:t>IP</a:t>
            </a:r>
            <a:r>
              <a:rPr lang="zh-CN" altLang="en-US" sz="1000" kern="1200">
                <a:solidFill>
                  <a:schemeClr val="tx1"/>
                </a:solidFill>
                <a:cs typeface="+mn-cs"/>
              </a:rPr>
              <a:t>直连功能。</a:t>
            </a:r>
            <a:r>
              <a:rPr lang="en-US" altLang="zh-CN" sz="1000" kern="1200">
                <a:solidFill>
                  <a:schemeClr val="tx1"/>
                </a:solidFill>
                <a:cs typeface="+mn-cs"/>
              </a:rPr>
              <a:t>IP</a:t>
            </a:r>
            <a:r>
              <a:rPr lang="zh-CN" altLang="en-US" sz="1000" kern="1200">
                <a:solidFill>
                  <a:schemeClr val="tx1"/>
                </a:solidFill>
                <a:cs typeface="+mn-cs"/>
              </a:rPr>
              <a:t>直连模块会从备选的</a:t>
            </a:r>
            <a:r>
              <a:rPr lang="en-US" altLang="zh-CN" sz="1000" kern="1200">
                <a:solidFill>
                  <a:schemeClr val="tx1"/>
                </a:solidFill>
                <a:cs typeface="+mn-cs"/>
              </a:rPr>
              <a:t>IP</a:t>
            </a:r>
            <a:r>
              <a:rPr lang="zh-CN" altLang="en-US" sz="1000" kern="1200">
                <a:solidFill>
                  <a:schemeClr val="tx1"/>
                </a:solidFill>
                <a:cs typeface="+mn-cs"/>
              </a:rPr>
              <a:t>列表中获取</a:t>
            </a:r>
            <a:r>
              <a:rPr lang="en-US" altLang="zh-CN" sz="1000" kern="1200">
                <a:solidFill>
                  <a:schemeClr val="tx1"/>
                </a:solidFill>
                <a:cs typeface="+mn-cs"/>
              </a:rPr>
              <a:t>IP</a:t>
            </a:r>
            <a:r>
              <a:rPr lang="zh-CN" altLang="en-US" sz="1000" kern="1200">
                <a:solidFill>
                  <a:schemeClr val="tx1"/>
                </a:solidFill>
                <a:cs typeface="+mn-cs"/>
              </a:rPr>
              <a:t>地址，再次尝试访问。如访问失败继续使用下一个</a:t>
            </a:r>
            <a:r>
              <a:rPr lang="en-US" altLang="zh-CN" sz="1000" kern="1200">
                <a:solidFill>
                  <a:schemeClr val="tx1"/>
                </a:solidFill>
                <a:cs typeface="+mn-cs"/>
              </a:rPr>
              <a:t>IP</a:t>
            </a:r>
            <a:r>
              <a:rPr lang="zh-CN" altLang="en-US" sz="1000" kern="1200">
                <a:solidFill>
                  <a:schemeClr val="tx1"/>
                </a:solidFill>
                <a:cs typeface="+mn-cs"/>
              </a:rPr>
              <a:t>项，如此循环直到找到可以使用的</a:t>
            </a:r>
            <a:r>
              <a:rPr lang="en-US" altLang="zh-CN" sz="1000" kern="1200">
                <a:solidFill>
                  <a:schemeClr val="tx1"/>
                </a:solidFill>
                <a:cs typeface="+mn-cs"/>
              </a:rPr>
              <a:t>IP</a:t>
            </a:r>
            <a:r>
              <a:rPr lang="zh-CN" altLang="en-US" sz="1000" kern="1200">
                <a:solidFill>
                  <a:schemeClr val="tx1"/>
                </a:solidFill>
                <a:cs typeface="+mn-cs"/>
              </a:rPr>
              <a:t>。当</a:t>
            </a:r>
            <a:r>
              <a:rPr lang="en-US" altLang="zh-CN" sz="1000" kern="1200">
                <a:solidFill>
                  <a:schemeClr val="tx1"/>
                </a:solidFill>
                <a:cs typeface="+mn-cs"/>
              </a:rPr>
              <a:t>IP</a:t>
            </a:r>
            <a:r>
              <a:rPr lang="zh-CN" altLang="en-US" sz="1000" kern="1200">
                <a:solidFill>
                  <a:schemeClr val="tx1"/>
                </a:solidFill>
                <a:cs typeface="+mn-cs"/>
              </a:rPr>
              <a:t>列表遍历结束并且没有找到可用</a:t>
            </a:r>
            <a:r>
              <a:rPr lang="en-US" altLang="zh-CN" sz="1000" kern="1200">
                <a:solidFill>
                  <a:schemeClr val="tx1"/>
                </a:solidFill>
                <a:cs typeface="+mn-cs"/>
              </a:rPr>
              <a:t>IP</a:t>
            </a:r>
            <a:r>
              <a:rPr lang="zh-CN" altLang="en-US" sz="1000" kern="1200">
                <a:solidFill>
                  <a:schemeClr val="tx1"/>
                </a:solidFill>
                <a:cs typeface="+mn-cs"/>
              </a:rPr>
              <a:t>时切换回域名访问，放弃切换操作，初始的</a:t>
            </a:r>
            <a:r>
              <a:rPr lang="en-US" altLang="zh-CN" sz="1000" kern="1200">
                <a:solidFill>
                  <a:schemeClr val="tx1"/>
                </a:solidFill>
                <a:cs typeface="+mn-cs"/>
              </a:rPr>
              <a:t>IP</a:t>
            </a:r>
            <a:r>
              <a:rPr lang="zh-CN" altLang="en-US" sz="1000" kern="1200">
                <a:solidFill>
                  <a:schemeClr val="tx1"/>
                </a:solidFill>
                <a:cs typeface="+mn-cs"/>
              </a:rPr>
              <a:t>列表在</a:t>
            </a:r>
            <a:r>
              <a:rPr lang="en-US" altLang="zh-CN" sz="1000" kern="1200">
                <a:solidFill>
                  <a:schemeClr val="tx1"/>
                </a:solidFill>
                <a:cs typeface="+mn-cs"/>
              </a:rPr>
              <a:t>app</a:t>
            </a:r>
            <a:r>
              <a:rPr lang="zh-CN" altLang="en-US" sz="1000" kern="1200">
                <a:solidFill>
                  <a:schemeClr val="tx1"/>
                </a:solidFill>
                <a:cs typeface="+mn-cs"/>
              </a:rPr>
              <a:t>打包时埋入的默认</a:t>
            </a:r>
            <a:r>
              <a:rPr lang="en-US" altLang="zh-CN" sz="1000" kern="1200">
                <a:solidFill>
                  <a:schemeClr val="tx1"/>
                </a:solidFill>
                <a:cs typeface="+mn-cs"/>
              </a:rPr>
              <a:t>IP</a:t>
            </a:r>
            <a:r>
              <a:rPr lang="zh-CN" altLang="en-US" sz="1000" kern="1200">
                <a:solidFill>
                  <a:schemeClr val="tx1"/>
                </a:solidFill>
                <a:cs typeface="+mn-cs"/>
              </a:rPr>
              <a:t>。</a:t>
            </a:r>
            <a:endParaRPr lang="en-US" altLang="zh-CN" sz="1000" kern="1200">
              <a:solidFill>
                <a:schemeClr val="tx1"/>
              </a:solidFill>
              <a:cs typeface="+mn-cs"/>
            </a:endParaRPr>
          </a:p>
        </p:txBody>
      </p:sp>
    </p:spTree>
    <p:extLst>
      <p:ext uri="{BB962C8B-B14F-4D97-AF65-F5344CB8AC3E}">
        <p14:creationId xmlns:p14="http://schemas.microsoft.com/office/powerpoint/2010/main" val="129616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CDN</a:t>
            </a:r>
            <a:r>
              <a:rPr lang="zh-CN" altLang="en-US" sz="1000" kern="1200">
                <a:solidFill>
                  <a:schemeClr val="tx1"/>
                </a:solidFill>
                <a:cs typeface="+mn-cs"/>
              </a:rPr>
              <a:t>首先要解决的是南北互通，也就是电信和联通互通的问题，因为电信的网络访问联通的会很慢，而联通的网络访问电信的也会很慢，这算是一个具有中国特色的问题，解决方案也很简单，</a:t>
            </a:r>
            <a:r>
              <a:rPr lang="en-US" altLang="zh-CN" sz="1000" kern="1200">
                <a:solidFill>
                  <a:schemeClr val="tx1"/>
                </a:solidFill>
                <a:cs typeface="+mn-cs"/>
              </a:rPr>
              <a:t>CDN</a:t>
            </a:r>
            <a:r>
              <a:rPr lang="zh-CN" altLang="en-US" sz="1000" kern="1200">
                <a:solidFill>
                  <a:schemeClr val="tx1"/>
                </a:solidFill>
                <a:cs typeface="+mn-cs"/>
              </a:rPr>
              <a:t>支持让电信的用户访问电信的服务器，让联通用户访问联通的服务器。</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客户通过嵌入</a:t>
            </a:r>
            <a:r>
              <a:rPr lang="en-US" altLang="zh-CN" sz="1000" kern="1200">
                <a:solidFill>
                  <a:schemeClr val="tx1"/>
                </a:solidFill>
                <a:cs typeface="+mn-cs"/>
              </a:rPr>
              <a:t>SDK, </a:t>
            </a:r>
            <a:r>
              <a:rPr lang="zh-CN" altLang="en-US" sz="1000" kern="1200">
                <a:solidFill>
                  <a:schemeClr val="tx1"/>
                </a:solidFill>
                <a:cs typeface="+mn-cs"/>
              </a:rPr>
              <a:t>不经过传统 </a:t>
            </a:r>
            <a:r>
              <a:rPr lang="en-US" altLang="zh-CN" sz="1000" kern="1200">
                <a:solidFill>
                  <a:schemeClr val="tx1"/>
                </a:solidFill>
                <a:cs typeface="+mn-cs"/>
              </a:rPr>
              <a:t>DNS </a:t>
            </a:r>
            <a:r>
              <a:rPr lang="zh-CN" altLang="en-US" sz="1000" kern="1200">
                <a:solidFill>
                  <a:schemeClr val="tx1"/>
                </a:solidFill>
                <a:cs typeface="+mn-cs"/>
              </a:rPr>
              <a:t>解析方式来使用 </a:t>
            </a:r>
            <a:r>
              <a:rPr lang="en-US" altLang="zh-CN" sz="1000" kern="1200">
                <a:solidFill>
                  <a:schemeClr val="tx1"/>
                </a:solidFill>
                <a:cs typeface="+mn-cs"/>
              </a:rPr>
              <a:t>CDN </a:t>
            </a:r>
            <a:r>
              <a:rPr lang="zh-CN" altLang="en-US" sz="1000" kern="1200">
                <a:solidFill>
                  <a:schemeClr val="tx1"/>
                </a:solidFill>
                <a:cs typeface="+mn-cs"/>
              </a:rPr>
              <a:t>资源</a:t>
            </a:r>
            <a:r>
              <a:rPr lang="en-US" altLang="zh-CN" sz="1000" kern="1200">
                <a:solidFill>
                  <a:schemeClr val="tx1"/>
                </a:solidFill>
                <a:cs typeface="+mn-cs"/>
              </a:rPr>
              <a:t>. </a:t>
            </a:r>
            <a:r>
              <a:rPr lang="zh-CN" altLang="en-US" sz="1000" kern="1200">
                <a:solidFill>
                  <a:schemeClr val="tx1"/>
                </a:solidFill>
                <a:cs typeface="+mn-cs"/>
              </a:rPr>
              <a:t>例如：</a:t>
            </a:r>
            <a:r>
              <a:rPr lang="en-US" altLang="zh-CN" sz="1000" kern="1200" err="1">
                <a:solidFill>
                  <a:schemeClr val="tx1"/>
                </a:solidFill>
                <a:cs typeface="+mn-cs"/>
              </a:rPr>
              <a:t>HttpDns</a:t>
            </a:r>
            <a:r>
              <a:rPr lang="zh-CN" altLang="en-US" sz="1000" kern="1200">
                <a:solidFill>
                  <a:schemeClr val="tx1"/>
                </a:solidFill>
                <a:cs typeface="+mn-cs"/>
              </a:rPr>
              <a:t>。 </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安全可靠，访问透明：提供多样化的访问控制策略（黑白名单保证安全性）；</a:t>
            </a:r>
            <a:r>
              <a:rPr lang="en-US" altLang="zh-CN" sz="1000" kern="1200">
                <a:solidFill>
                  <a:schemeClr val="tx1"/>
                </a:solidFill>
                <a:cs typeface="+mn-cs"/>
              </a:rPr>
              <a:t>HTTPS</a:t>
            </a:r>
            <a:r>
              <a:rPr lang="zh-CN" altLang="en-US" sz="1000" kern="1200">
                <a:solidFill>
                  <a:schemeClr val="tx1"/>
                </a:solidFill>
                <a:cs typeface="+mn-cs"/>
              </a:rPr>
              <a:t>支持：支持所有节点</a:t>
            </a:r>
            <a:r>
              <a:rPr lang="en-US" altLang="zh-CN" sz="1000" kern="1200">
                <a:solidFill>
                  <a:schemeClr val="tx1"/>
                </a:solidFill>
                <a:cs typeface="+mn-cs"/>
              </a:rPr>
              <a:t>HTTPS</a:t>
            </a:r>
            <a:r>
              <a:rPr lang="zh-CN" altLang="en-US" sz="1000" kern="1200">
                <a:solidFill>
                  <a:schemeClr val="tx1"/>
                </a:solidFill>
                <a:cs typeface="+mn-cs"/>
              </a:rPr>
              <a:t>传输，业务要求较高安全性，可上传自己的证书或腾讯云提供的免费证书上传至</a:t>
            </a:r>
            <a:r>
              <a:rPr lang="en-US" altLang="zh-CN" sz="1000" kern="1200">
                <a:solidFill>
                  <a:schemeClr val="tx1"/>
                </a:solidFill>
                <a:cs typeface="+mn-cs"/>
              </a:rPr>
              <a:t>CDN</a:t>
            </a:r>
            <a:r>
              <a:rPr lang="zh-CN" altLang="en-US" sz="1000" kern="1200">
                <a:solidFill>
                  <a:schemeClr val="tx1"/>
                </a:solidFill>
                <a:cs typeface="+mn-cs"/>
              </a:rPr>
              <a:t>节点进行部署；</a:t>
            </a:r>
            <a:r>
              <a:rPr lang="en-US" altLang="zh-CN" sz="1000" kern="1200">
                <a:solidFill>
                  <a:schemeClr val="tx1"/>
                </a:solidFill>
                <a:cs typeface="+mn-cs"/>
              </a:rPr>
              <a:t>HTTP DNS</a:t>
            </a:r>
            <a:r>
              <a:rPr lang="zh-CN" altLang="en-US" sz="1000" kern="1200">
                <a:solidFill>
                  <a:schemeClr val="tx1"/>
                </a:solidFill>
                <a:cs typeface="+mn-cs"/>
              </a:rPr>
              <a:t>直通车防止域名被劫持的风险；</a:t>
            </a:r>
            <a:endParaRPr lang="en-US" altLang="zh-CN" sz="1000" kern="1200">
              <a:solidFill>
                <a:schemeClr val="tx1"/>
              </a:solidFill>
              <a:cs typeface="+mn-cs"/>
            </a:endParaRPr>
          </a:p>
          <a:p>
            <a:pPr marL="182562" lvl="1" indent="0">
              <a:buNone/>
            </a:pPr>
            <a:endParaRPr lang="en-US" altLang="zh-CN" sz="1000" kern="1200">
              <a:solidFill>
                <a:schemeClr val="tx1"/>
              </a:solidFill>
              <a:cs typeface="+mn-cs"/>
            </a:endParaRPr>
          </a:p>
        </p:txBody>
      </p:sp>
    </p:spTree>
    <p:extLst>
      <p:ext uri="{BB962C8B-B14F-4D97-AF65-F5344CB8AC3E}">
        <p14:creationId xmlns:p14="http://schemas.microsoft.com/office/powerpoint/2010/main" val="762546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多级</a:t>
            </a:r>
            <a:r>
              <a:rPr lang="en-US" altLang="zh-CN" sz="1000" kern="1200">
                <a:solidFill>
                  <a:schemeClr val="tx1"/>
                </a:solidFill>
                <a:cs typeface="+mn-cs"/>
              </a:rPr>
              <a:t>CDN</a:t>
            </a:r>
            <a:r>
              <a:rPr lang="zh-CN" altLang="en-US" sz="1000" kern="1200">
                <a:solidFill>
                  <a:schemeClr val="tx1"/>
                </a:solidFill>
                <a:cs typeface="+mn-cs"/>
              </a:rPr>
              <a:t>缓存：</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边缘层：</a:t>
            </a:r>
            <a:r>
              <a:rPr lang="en-US" altLang="zh-CN" sz="1000" kern="1200">
                <a:solidFill>
                  <a:schemeClr val="tx1"/>
                </a:solidFill>
                <a:cs typeface="+mn-cs"/>
              </a:rPr>
              <a:t>CDN</a:t>
            </a:r>
            <a:r>
              <a:rPr lang="zh-CN" altLang="en-US" sz="1000" kern="1200">
                <a:solidFill>
                  <a:schemeClr val="tx1"/>
                </a:solidFill>
                <a:cs typeface="+mn-cs"/>
              </a:rPr>
              <a:t>系统中，直接面向用户，负责给用户提供内容服务的的</a:t>
            </a:r>
            <a:r>
              <a:rPr lang="en-US" altLang="zh-CN" sz="1000" kern="1200">
                <a:solidFill>
                  <a:schemeClr val="tx1"/>
                </a:solidFill>
                <a:cs typeface="+mn-cs"/>
              </a:rPr>
              <a:t>Cache</a:t>
            </a:r>
            <a:r>
              <a:rPr lang="zh-CN" altLang="en-US" sz="1000" kern="1200">
                <a:solidFill>
                  <a:schemeClr val="tx1"/>
                </a:solidFill>
                <a:cs typeface="+mn-cs"/>
              </a:rPr>
              <a:t>设备都部署在整个 </a:t>
            </a:r>
            <a:r>
              <a:rPr lang="en-US" altLang="zh-CN" sz="1000" kern="1200">
                <a:solidFill>
                  <a:schemeClr val="tx1"/>
                </a:solidFill>
                <a:cs typeface="+mn-cs"/>
              </a:rPr>
              <a:t>CDN</a:t>
            </a:r>
            <a:r>
              <a:rPr lang="zh-CN" altLang="en-US" sz="1000" kern="1200">
                <a:solidFill>
                  <a:schemeClr val="tx1"/>
                </a:solidFill>
                <a:cs typeface="+mn-cs"/>
              </a:rPr>
              <a:t>网络的边缘位置，所以将这一层称为边缘层。</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中间源层：</a:t>
            </a:r>
            <a:r>
              <a:rPr lang="en-US" altLang="zh-CN" sz="1000" kern="1200">
                <a:solidFill>
                  <a:schemeClr val="tx1"/>
                </a:solidFill>
                <a:cs typeface="+mn-cs"/>
              </a:rPr>
              <a:t>CDN</a:t>
            </a:r>
            <a:r>
              <a:rPr lang="zh-CN" altLang="en-US" sz="1000" kern="1200">
                <a:solidFill>
                  <a:schemeClr val="tx1"/>
                </a:solidFill>
                <a:cs typeface="+mn-cs"/>
              </a:rPr>
              <a:t>系统中，中心层负责全局的管理和控制，同时也保存了最多的内容</a:t>
            </a:r>
            <a:r>
              <a:rPr lang="en-US" altLang="zh-CN" sz="1000" kern="1200">
                <a:solidFill>
                  <a:schemeClr val="tx1"/>
                </a:solidFill>
                <a:cs typeface="+mn-cs"/>
              </a:rPr>
              <a:t>Cache</a:t>
            </a:r>
            <a:r>
              <a:rPr lang="zh-CN" altLang="en-US" sz="1000" kern="1200">
                <a:solidFill>
                  <a:schemeClr val="tx1"/>
                </a:solidFill>
                <a:cs typeface="+mn-cs"/>
              </a:rPr>
              <a:t>。在边缘层设备未能命中</a:t>
            </a:r>
            <a:r>
              <a:rPr lang="en-US" altLang="zh-CN" sz="1000" kern="1200">
                <a:solidFill>
                  <a:schemeClr val="tx1"/>
                </a:solidFill>
                <a:cs typeface="+mn-cs"/>
              </a:rPr>
              <a:t>Cache</a:t>
            </a:r>
            <a:r>
              <a:rPr lang="zh-CN" altLang="en-US" sz="1000" kern="1200">
                <a:solidFill>
                  <a:schemeClr val="tx1"/>
                </a:solidFill>
                <a:cs typeface="+mn-cs"/>
              </a:rPr>
              <a:t>时，需要向中心层设备请求；而中心层未能命中时，则需要向源站请求。不同的</a:t>
            </a:r>
            <a:r>
              <a:rPr lang="en-US" altLang="zh-CN" sz="1000" kern="1200">
                <a:solidFill>
                  <a:schemeClr val="tx1"/>
                </a:solidFill>
                <a:cs typeface="+mn-cs"/>
              </a:rPr>
              <a:t>CDN</a:t>
            </a:r>
            <a:r>
              <a:rPr lang="zh-CN" altLang="en-US" sz="1000" kern="1200">
                <a:solidFill>
                  <a:schemeClr val="tx1"/>
                </a:solidFill>
                <a:cs typeface="+mn-cs"/>
              </a:rPr>
              <a:t>系统设计存在差异，中心层可能具备用户服务的能力，也可能只会向下一层提供服务。</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CDN</a:t>
            </a:r>
            <a:r>
              <a:rPr lang="zh-CN" altLang="en-US" sz="1000" kern="1200">
                <a:solidFill>
                  <a:schemeClr val="tx1"/>
                </a:solidFill>
                <a:cs typeface="+mn-cs"/>
              </a:rPr>
              <a:t>缓存策略：</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a:t>
            </a:r>
            <a:r>
              <a:rPr lang="en-US" altLang="zh-CN" sz="1000" kern="1200">
                <a:solidFill>
                  <a:schemeClr val="tx1"/>
                </a:solidFill>
                <a:cs typeface="+mn-cs"/>
              </a:rPr>
              <a:t>CDN</a:t>
            </a:r>
            <a:r>
              <a:rPr lang="zh-CN" altLang="en-US" sz="1000" kern="1200">
                <a:solidFill>
                  <a:schemeClr val="tx1"/>
                </a:solidFill>
                <a:cs typeface="+mn-cs"/>
              </a:rPr>
              <a:t>边缘节点缓存策略因服务商不同而不同，但一般都会遵循</a:t>
            </a:r>
            <a:r>
              <a:rPr lang="en-US" altLang="zh-CN" sz="1000" kern="1200">
                <a:solidFill>
                  <a:schemeClr val="tx1"/>
                </a:solidFill>
                <a:cs typeface="+mn-cs"/>
              </a:rPr>
              <a:t>http</a:t>
            </a:r>
            <a:r>
              <a:rPr lang="zh-CN" altLang="en-US" sz="1000" kern="1200">
                <a:solidFill>
                  <a:schemeClr val="tx1"/>
                </a:solidFill>
                <a:cs typeface="+mn-cs"/>
              </a:rPr>
              <a:t>标准协议，通过</a:t>
            </a:r>
            <a:r>
              <a:rPr lang="en-US" altLang="zh-CN" sz="1000" kern="1200">
                <a:solidFill>
                  <a:schemeClr val="tx1"/>
                </a:solidFill>
                <a:cs typeface="+mn-cs"/>
              </a:rPr>
              <a:t>http</a:t>
            </a:r>
            <a:r>
              <a:rPr lang="zh-CN" altLang="en-US" sz="1000" kern="1200">
                <a:solidFill>
                  <a:schemeClr val="tx1"/>
                </a:solidFill>
                <a:cs typeface="+mn-cs"/>
              </a:rPr>
              <a:t>响应头中的</a:t>
            </a:r>
            <a:r>
              <a:rPr lang="en-US" altLang="zh-CN" sz="1000" kern="1200">
                <a:solidFill>
                  <a:schemeClr val="tx1"/>
                </a:solidFill>
                <a:cs typeface="+mn-cs"/>
              </a:rPr>
              <a:t>Cache-control: max-age</a:t>
            </a:r>
            <a:r>
              <a:rPr lang="zh-CN" altLang="en-US" sz="1000" kern="1200">
                <a:solidFill>
                  <a:schemeClr val="tx1"/>
                </a:solidFill>
                <a:cs typeface="+mn-cs"/>
              </a:rPr>
              <a:t>的字段来设置</a:t>
            </a:r>
            <a:r>
              <a:rPr lang="en-US" altLang="zh-CN" sz="1000" kern="1200">
                <a:solidFill>
                  <a:schemeClr val="tx1"/>
                </a:solidFill>
                <a:cs typeface="+mn-cs"/>
              </a:rPr>
              <a:t>CDN</a:t>
            </a:r>
            <a:r>
              <a:rPr lang="zh-CN" altLang="en-US" sz="1000" kern="1200">
                <a:solidFill>
                  <a:schemeClr val="tx1"/>
                </a:solidFill>
                <a:cs typeface="+mn-cs"/>
              </a:rPr>
              <a:t>边缘节点数据缓存时间。</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当客户端向</a:t>
            </a:r>
            <a:r>
              <a:rPr lang="en-US" altLang="zh-CN" sz="1000" kern="1200">
                <a:solidFill>
                  <a:schemeClr val="tx1"/>
                </a:solidFill>
                <a:cs typeface="+mn-cs"/>
              </a:rPr>
              <a:t>CDN</a:t>
            </a:r>
            <a:r>
              <a:rPr lang="zh-CN" altLang="en-US" sz="1000" kern="1200">
                <a:solidFill>
                  <a:schemeClr val="tx1"/>
                </a:solidFill>
                <a:cs typeface="+mn-cs"/>
              </a:rPr>
              <a:t>节点请求数据时，</a:t>
            </a:r>
            <a:r>
              <a:rPr lang="en-US" altLang="zh-CN" sz="1000" kern="1200">
                <a:solidFill>
                  <a:schemeClr val="tx1"/>
                </a:solidFill>
                <a:cs typeface="+mn-cs"/>
              </a:rPr>
              <a:t>CDN</a:t>
            </a:r>
            <a:r>
              <a:rPr lang="zh-CN" altLang="en-US" sz="1000" kern="1200">
                <a:solidFill>
                  <a:schemeClr val="tx1"/>
                </a:solidFill>
                <a:cs typeface="+mn-cs"/>
              </a:rPr>
              <a:t>节点会判断缓存数据是否过期，若缓存数据并没有过期，则直接将缓存数据返回给客户端；否则，</a:t>
            </a:r>
            <a:r>
              <a:rPr lang="en-US" altLang="zh-CN" sz="1000" kern="1200">
                <a:solidFill>
                  <a:schemeClr val="tx1"/>
                </a:solidFill>
                <a:cs typeface="+mn-cs"/>
              </a:rPr>
              <a:t>CDN</a:t>
            </a:r>
            <a:r>
              <a:rPr lang="zh-CN" altLang="en-US" sz="1000" kern="1200">
                <a:solidFill>
                  <a:schemeClr val="tx1"/>
                </a:solidFill>
                <a:cs typeface="+mn-cs"/>
              </a:rPr>
              <a:t>节点就会向源站发出回源请求，从源站拉取最新数据，更新本地缓存，并将最新数据返回给客户端。</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a:t>
            </a:r>
            <a:r>
              <a:rPr lang="en-US" altLang="zh-CN" sz="1000" kern="1200">
                <a:solidFill>
                  <a:schemeClr val="tx1"/>
                </a:solidFill>
                <a:cs typeface="+mn-cs"/>
              </a:rPr>
              <a:t>CDN</a:t>
            </a:r>
            <a:r>
              <a:rPr lang="zh-CN" altLang="en-US" sz="1000" kern="1200">
                <a:solidFill>
                  <a:schemeClr val="tx1"/>
                </a:solidFill>
                <a:cs typeface="+mn-cs"/>
              </a:rPr>
              <a:t>服务商一般会提供基于文件后缀、目录多个维度来指定</a:t>
            </a:r>
            <a:r>
              <a:rPr lang="en-US" altLang="zh-CN" sz="1000" kern="1200">
                <a:solidFill>
                  <a:schemeClr val="tx1"/>
                </a:solidFill>
                <a:cs typeface="+mn-cs"/>
              </a:rPr>
              <a:t>CDN</a:t>
            </a:r>
            <a:r>
              <a:rPr lang="zh-CN" altLang="en-US" sz="1000" kern="1200">
                <a:solidFill>
                  <a:schemeClr val="tx1"/>
                </a:solidFill>
                <a:cs typeface="+mn-cs"/>
              </a:rPr>
              <a:t>缓存时间，为用户提供更精细化的缓存管理。</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a:t>
            </a:r>
            <a:r>
              <a:rPr lang="en-US" altLang="zh-CN" sz="1000" kern="1200">
                <a:solidFill>
                  <a:schemeClr val="tx1"/>
                </a:solidFill>
                <a:cs typeface="+mn-cs"/>
              </a:rPr>
              <a:t>CDN</a:t>
            </a:r>
            <a:r>
              <a:rPr lang="zh-CN" altLang="en-US" sz="1000" kern="1200">
                <a:solidFill>
                  <a:schemeClr val="tx1"/>
                </a:solidFill>
                <a:cs typeface="+mn-cs"/>
              </a:rPr>
              <a:t>缓存时间会对“回源率”产生直接的影响。若</a:t>
            </a:r>
            <a:r>
              <a:rPr lang="en-US" altLang="zh-CN" sz="1000" kern="1200">
                <a:solidFill>
                  <a:schemeClr val="tx1"/>
                </a:solidFill>
                <a:cs typeface="+mn-cs"/>
              </a:rPr>
              <a:t>CDN</a:t>
            </a:r>
            <a:r>
              <a:rPr lang="zh-CN" altLang="en-US" sz="1000" kern="1200">
                <a:solidFill>
                  <a:schemeClr val="tx1"/>
                </a:solidFill>
                <a:cs typeface="+mn-cs"/>
              </a:rPr>
              <a:t>缓存时间较短，</a:t>
            </a:r>
            <a:r>
              <a:rPr lang="en-US" altLang="zh-CN" sz="1000" kern="1200">
                <a:solidFill>
                  <a:schemeClr val="tx1"/>
                </a:solidFill>
                <a:cs typeface="+mn-cs"/>
              </a:rPr>
              <a:t>CDN</a:t>
            </a:r>
            <a:r>
              <a:rPr lang="zh-CN" altLang="en-US" sz="1000" kern="1200">
                <a:solidFill>
                  <a:schemeClr val="tx1"/>
                </a:solidFill>
                <a:cs typeface="+mn-cs"/>
              </a:rPr>
              <a:t>边缘节点上的数据会经常失效，导致频繁回源，增加了源站的负载，同时也增大的访问延时；若</a:t>
            </a:r>
            <a:r>
              <a:rPr lang="en-US" altLang="zh-CN" sz="1000" kern="1200">
                <a:solidFill>
                  <a:schemeClr val="tx1"/>
                </a:solidFill>
                <a:cs typeface="+mn-cs"/>
              </a:rPr>
              <a:t>CDN</a:t>
            </a:r>
            <a:r>
              <a:rPr lang="zh-CN" altLang="en-US" sz="1000" kern="1200">
                <a:solidFill>
                  <a:schemeClr val="tx1"/>
                </a:solidFill>
                <a:cs typeface="+mn-cs"/>
              </a:rPr>
              <a:t>缓存时间太长，会带来数据更新时间慢的问题。开发者需要增对特定的业务，来做特定的数据缓存时间管理。</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CDN</a:t>
            </a:r>
            <a:r>
              <a:rPr lang="zh-CN" altLang="en-US" sz="1000" kern="1200">
                <a:solidFill>
                  <a:schemeClr val="tx1"/>
                </a:solidFill>
                <a:cs typeface="+mn-cs"/>
              </a:rPr>
              <a:t>缓存刷新：</a:t>
            </a:r>
            <a:endParaRPr lang="en-US" altLang="zh-CN" sz="1000" kern="1200">
              <a:solidFill>
                <a:schemeClr val="tx1"/>
              </a:solidFill>
              <a:cs typeface="+mn-cs"/>
            </a:endParaRPr>
          </a:p>
        </p:txBody>
      </p:sp>
    </p:spTree>
    <p:extLst>
      <p:ext uri="{BB962C8B-B14F-4D97-AF65-F5344CB8AC3E}">
        <p14:creationId xmlns:p14="http://schemas.microsoft.com/office/powerpoint/2010/main" val="1248107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9892" y="807192"/>
            <a:ext cx="5758671" cy="4910824"/>
          </a:xfrm>
        </p:spPr>
        <p:txBody>
          <a:bodyPr/>
          <a:lstStyle/>
          <a:p>
            <a:pPr lvl="1"/>
            <a:r>
              <a:rPr lang="en-US" altLang="zh-CN"/>
              <a:t>CDN</a:t>
            </a:r>
            <a:r>
              <a:rPr lang="zh-CN" altLang="en-US"/>
              <a:t>边缘节点对开发者是透明的，相比于浏览器</a:t>
            </a:r>
            <a:r>
              <a:rPr lang="en-US" altLang="zh-CN"/>
              <a:t>Ctrl+F5</a:t>
            </a:r>
            <a:r>
              <a:rPr lang="zh-CN" altLang="en-US"/>
              <a:t>的强制刷新来使浏览器本地缓存失效，开发者可以通过</a:t>
            </a:r>
            <a:r>
              <a:rPr lang="en-US" altLang="zh-CN"/>
              <a:t>CDN</a:t>
            </a:r>
            <a:r>
              <a:rPr lang="zh-CN" altLang="en-US"/>
              <a:t>服务商提供的“刷新缓存”接口来达到清理</a:t>
            </a:r>
            <a:r>
              <a:rPr lang="en-US" altLang="zh-CN"/>
              <a:t>CDN</a:t>
            </a:r>
            <a:r>
              <a:rPr lang="zh-CN" altLang="en-US"/>
              <a:t>边缘节点缓存的目的。这样开发者在更新数据后，可以使用“刷新缓存”功能来强制</a:t>
            </a:r>
            <a:r>
              <a:rPr lang="en-US" altLang="zh-CN"/>
              <a:t>CDN</a:t>
            </a:r>
            <a:r>
              <a:rPr lang="zh-CN" altLang="en-US"/>
              <a:t>节点上的数据缓存过期，保证客户端在访问时，拉取到最新的数据。</a:t>
            </a:r>
            <a:endParaRPr lang="en-US" altLang="zh-CN"/>
          </a:p>
          <a:p>
            <a:endParaRPr lang="zh-CN" altLang="en-US"/>
          </a:p>
        </p:txBody>
      </p:sp>
    </p:spTree>
    <p:extLst>
      <p:ext uri="{BB962C8B-B14F-4D97-AF65-F5344CB8AC3E}">
        <p14:creationId xmlns:p14="http://schemas.microsoft.com/office/powerpoint/2010/main" val="1896900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CDN+CVM</a:t>
            </a:r>
            <a:r>
              <a:rPr lang="zh-CN" altLang="en-US" sz="1000" kern="1200">
                <a:solidFill>
                  <a:schemeClr val="tx1"/>
                </a:solidFill>
                <a:cs typeface="+mn-cs"/>
              </a:rPr>
              <a:t>分发实践：</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腾讯云 </a:t>
            </a:r>
            <a:r>
              <a:rPr lang="en-US" altLang="zh-CN" sz="1000" kern="1200">
                <a:solidFill>
                  <a:schemeClr val="tx1"/>
                </a:solidFill>
                <a:cs typeface="+mn-cs"/>
              </a:rPr>
              <a:t>CDN </a:t>
            </a:r>
            <a:r>
              <a:rPr lang="zh-CN" altLang="en-US" sz="1000" kern="1200">
                <a:solidFill>
                  <a:schemeClr val="tx1"/>
                </a:solidFill>
                <a:cs typeface="+mn-cs"/>
              </a:rPr>
              <a:t>可对用户在 </a:t>
            </a:r>
            <a:r>
              <a:rPr lang="en-US" altLang="zh-CN" sz="1000" kern="1200">
                <a:solidFill>
                  <a:schemeClr val="tx1"/>
                </a:solidFill>
                <a:cs typeface="+mn-cs"/>
              </a:rPr>
              <a:t>CVM </a:t>
            </a:r>
            <a:r>
              <a:rPr lang="zh-CN" altLang="en-US" sz="1000" kern="1200">
                <a:solidFill>
                  <a:schemeClr val="tx1"/>
                </a:solidFill>
                <a:cs typeface="+mn-cs"/>
              </a:rPr>
              <a:t>上托管的的静态资源（如大量音视频、图片、文件等资源）进行全球加速分发。利用腾讯云 </a:t>
            </a:r>
            <a:r>
              <a:rPr lang="en-US" altLang="zh-CN" sz="1000" kern="1200">
                <a:solidFill>
                  <a:schemeClr val="tx1"/>
                </a:solidFill>
                <a:cs typeface="+mn-cs"/>
              </a:rPr>
              <a:t>CDN </a:t>
            </a:r>
            <a:r>
              <a:rPr lang="zh-CN" altLang="en-US" sz="1000" kern="1200">
                <a:solidFill>
                  <a:schemeClr val="tx1"/>
                </a:solidFill>
                <a:cs typeface="+mn-cs"/>
              </a:rPr>
              <a:t>全球加速节点和调度的能力，可以将热点资源提前下发至边缘节点，当终端用户发出资源访问 </a:t>
            </a:r>
            <a:r>
              <a:rPr lang="en-US" altLang="zh-CN" sz="1000" kern="1200">
                <a:solidFill>
                  <a:schemeClr val="tx1"/>
                </a:solidFill>
                <a:cs typeface="+mn-cs"/>
              </a:rPr>
              <a:t>/ </a:t>
            </a:r>
            <a:r>
              <a:rPr lang="zh-CN" altLang="en-US" sz="1000" kern="1200">
                <a:solidFill>
                  <a:schemeClr val="tx1"/>
                </a:solidFill>
                <a:cs typeface="+mn-cs"/>
              </a:rPr>
              <a:t>下载请求的时候，可就近获取所需要的资源。</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操作方法上：将 </a:t>
            </a:r>
            <a:r>
              <a:rPr lang="en-US" altLang="zh-CN" sz="1000" kern="1200">
                <a:solidFill>
                  <a:schemeClr val="tx1"/>
                </a:solidFill>
                <a:cs typeface="+mn-cs"/>
              </a:rPr>
              <a:t>CDN </a:t>
            </a:r>
            <a:r>
              <a:rPr lang="zh-CN" altLang="en-US" sz="1000" kern="1200">
                <a:solidFill>
                  <a:schemeClr val="tx1"/>
                </a:solidFill>
                <a:cs typeface="+mn-cs"/>
              </a:rPr>
              <a:t>上的加速域名与 </a:t>
            </a:r>
            <a:r>
              <a:rPr lang="en-US" altLang="zh-CN" sz="1000" kern="1200">
                <a:solidFill>
                  <a:schemeClr val="tx1"/>
                </a:solidFill>
                <a:cs typeface="+mn-cs"/>
              </a:rPr>
              <a:t>CVM </a:t>
            </a:r>
            <a:r>
              <a:rPr lang="zh-CN" altLang="en-US" sz="1000" kern="1200">
                <a:solidFill>
                  <a:schemeClr val="tx1"/>
                </a:solidFill>
                <a:cs typeface="+mn-cs"/>
              </a:rPr>
              <a:t>域名或 </a:t>
            </a:r>
            <a:r>
              <a:rPr lang="en-US" altLang="zh-CN" sz="1000" kern="1200">
                <a:solidFill>
                  <a:schemeClr val="tx1"/>
                </a:solidFill>
                <a:cs typeface="+mn-cs"/>
              </a:rPr>
              <a:t>IP </a:t>
            </a:r>
            <a:r>
              <a:rPr lang="zh-CN" altLang="en-US" sz="1000" kern="1200">
                <a:solidFill>
                  <a:schemeClr val="tx1"/>
                </a:solidFill>
                <a:cs typeface="+mn-cs"/>
              </a:rPr>
              <a:t>地址绑定，同时开启 </a:t>
            </a:r>
            <a:r>
              <a:rPr lang="en-US" altLang="zh-CN" sz="1000" kern="1200">
                <a:solidFill>
                  <a:schemeClr val="tx1"/>
                </a:solidFill>
                <a:cs typeface="+mn-cs"/>
              </a:rPr>
              <a:t>CDN </a:t>
            </a:r>
            <a:r>
              <a:rPr lang="zh-CN" altLang="en-US" sz="1000" kern="1200">
                <a:solidFill>
                  <a:schemeClr val="tx1"/>
                </a:solidFill>
                <a:cs typeface="+mn-cs"/>
              </a:rPr>
              <a:t>加速服务。</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CDN+COS</a:t>
            </a:r>
            <a:r>
              <a:rPr lang="zh-CN" altLang="en-US" sz="1000" kern="1200">
                <a:solidFill>
                  <a:schemeClr val="tx1"/>
                </a:solidFill>
                <a:cs typeface="+mn-cs"/>
              </a:rPr>
              <a:t>分发实践：</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腾讯云 </a:t>
            </a:r>
            <a:r>
              <a:rPr lang="en-US" altLang="zh-CN" sz="1000" kern="1200">
                <a:solidFill>
                  <a:schemeClr val="tx1"/>
                </a:solidFill>
                <a:cs typeface="+mn-cs"/>
              </a:rPr>
              <a:t>CDN </a:t>
            </a:r>
            <a:r>
              <a:rPr lang="zh-CN" altLang="en-US" sz="1000" kern="1200">
                <a:solidFill>
                  <a:schemeClr val="tx1"/>
                </a:solidFill>
                <a:cs typeface="+mn-cs"/>
              </a:rPr>
              <a:t>可对 </a:t>
            </a:r>
            <a:r>
              <a:rPr lang="en-US" altLang="zh-CN" sz="1000" kern="1200">
                <a:solidFill>
                  <a:schemeClr val="tx1"/>
                </a:solidFill>
                <a:cs typeface="+mn-cs"/>
              </a:rPr>
              <a:t>COS </a:t>
            </a:r>
            <a:r>
              <a:rPr lang="zh-CN" altLang="en-US" sz="1000" kern="1200">
                <a:solidFill>
                  <a:schemeClr val="tx1"/>
                </a:solidFill>
                <a:cs typeface="+mn-cs"/>
              </a:rPr>
              <a:t>上存储的静态资源（包括静态脚本、音视频、图片、附件等文件）进行全球加速分发。利用腾讯云 </a:t>
            </a:r>
            <a:r>
              <a:rPr lang="en-US" altLang="zh-CN" sz="1000" kern="1200">
                <a:solidFill>
                  <a:schemeClr val="tx1"/>
                </a:solidFill>
                <a:cs typeface="+mn-cs"/>
              </a:rPr>
              <a:t>CDN </a:t>
            </a:r>
            <a:r>
              <a:rPr lang="zh-CN" altLang="en-US" sz="1000" kern="1200">
                <a:solidFill>
                  <a:schemeClr val="tx1"/>
                </a:solidFill>
                <a:cs typeface="+mn-cs"/>
              </a:rPr>
              <a:t>全球加速节点和调度的能力，可以将热点资源提前下发至边缘节点，当终端用户发出资源访问 </a:t>
            </a:r>
            <a:r>
              <a:rPr lang="en-US" altLang="zh-CN" sz="1000" kern="1200">
                <a:solidFill>
                  <a:schemeClr val="tx1"/>
                </a:solidFill>
                <a:cs typeface="+mn-cs"/>
              </a:rPr>
              <a:t>/ </a:t>
            </a:r>
            <a:r>
              <a:rPr lang="zh-CN" altLang="en-US" sz="1000" kern="1200">
                <a:solidFill>
                  <a:schemeClr val="tx1"/>
                </a:solidFill>
                <a:cs typeface="+mn-cs"/>
              </a:rPr>
              <a:t>下载请求的时候，可就近获取所需要的资源。降低了源站压力，减少了传输延迟，显著提升用户体验。</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操作方法上：</a:t>
            </a:r>
            <a:r>
              <a:rPr lang="en-US" altLang="zh-CN" sz="1000" kern="1200">
                <a:solidFill>
                  <a:schemeClr val="tx1"/>
                </a:solidFill>
                <a:cs typeface="+mn-cs"/>
              </a:rPr>
              <a:t>CDN</a:t>
            </a:r>
            <a:r>
              <a:rPr lang="zh-CN" altLang="en-US" sz="1000" kern="1200">
                <a:solidFill>
                  <a:schemeClr val="tx1"/>
                </a:solidFill>
                <a:cs typeface="+mn-cs"/>
              </a:rPr>
              <a:t>上操作，将 </a:t>
            </a:r>
            <a:r>
              <a:rPr lang="en-US" altLang="zh-CN" sz="1000" kern="1200">
                <a:solidFill>
                  <a:schemeClr val="tx1"/>
                </a:solidFill>
                <a:cs typeface="+mn-cs"/>
              </a:rPr>
              <a:t>COS </a:t>
            </a:r>
            <a:r>
              <a:rPr lang="zh-CN" altLang="en-US" sz="1000" kern="1200">
                <a:solidFill>
                  <a:schemeClr val="tx1"/>
                </a:solidFill>
                <a:cs typeface="+mn-cs"/>
              </a:rPr>
              <a:t>域名指向 </a:t>
            </a:r>
            <a:r>
              <a:rPr lang="en-US" altLang="zh-CN" sz="1000" kern="1200">
                <a:solidFill>
                  <a:schemeClr val="tx1"/>
                </a:solidFill>
                <a:cs typeface="+mn-cs"/>
              </a:rPr>
              <a:t>CDN </a:t>
            </a:r>
            <a:r>
              <a:rPr lang="zh-CN" altLang="en-US" sz="1000" kern="1200">
                <a:solidFill>
                  <a:schemeClr val="tx1"/>
                </a:solidFill>
                <a:cs typeface="+mn-cs"/>
              </a:rPr>
              <a:t>加速域名，再将用户域名绑定到 </a:t>
            </a:r>
            <a:r>
              <a:rPr lang="en-US" altLang="zh-CN" sz="1000" kern="1200">
                <a:solidFill>
                  <a:schemeClr val="tx1"/>
                </a:solidFill>
                <a:cs typeface="+mn-cs"/>
              </a:rPr>
              <a:t>CDN </a:t>
            </a:r>
            <a:r>
              <a:rPr lang="zh-CN" altLang="en-US" sz="1000" kern="1200">
                <a:solidFill>
                  <a:schemeClr val="tx1"/>
                </a:solidFill>
                <a:cs typeface="+mn-cs"/>
              </a:rPr>
              <a:t>加速域名或</a:t>
            </a:r>
            <a:r>
              <a:rPr lang="en-US" altLang="zh-CN" sz="1000" kern="1200">
                <a:solidFill>
                  <a:schemeClr val="tx1"/>
                </a:solidFill>
                <a:cs typeface="+mn-cs"/>
              </a:rPr>
              <a:t>COS</a:t>
            </a:r>
            <a:r>
              <a:rPr lang="zh-CN" altLang="en-US" sz="1000" kern="1200">
                <a:solidFill>
                  <a:schemeClr val="tx1"/>
                </a:solidFill>
                <a:cs typeface="+mn-cs"/>
              </a:rPr>
              <a:t>上操作，将用户域名绑定到 </a:t>
            </a:r>
            <a:r>
              <a:rPr lang="en-US" altLang="zh-CN" sz="1000" kern="1200">
                <a:solidFill>
                  <a:schemeClr val="tx1"/>
                </a:solidFill>
                <a:cs typeface="+mn-cs"/>
              </a:rPr>
              <a:t>COS </a:t>
            </a:r>
            <a:r>
              <a:rPr lang="zh-CN" altLang="en-US" sz="1000" kern="1200">
                <a:solidFill>
                  <a:schemeClr val="tx1"/>
                </a:solidFill>
                <a:cs typeface="+mn-cs"/>
              </a:rPr>
              <a:t>域名，同时开启 </a:t>
            </a:r>
            <a:r>
              <a:rPr lang="en-US" altLang="zh-CN" sz="1000" kern="1200">
                <a:solidFill>
                  <a:schemeClr val="tx1"/>
                </a:solidFill>
                <a:cs typeface="+mn-cs"/>
              </a:rPr>
              <a:t>CDN </a:t>
            </a:r>
            <a:r>
              <a:rPr lang="zh-CN" altLang="en-US" sz="1000" kern="1200">
                <a:solidFill>
                  <a:schemeClr val="tx1"/>
                </a:solidFill>
                <a:cs typeface="+mn-cs"/>
              </a:rPr>
              <a:t>加速。</a:t>
            </a:r>
            <a:endParaRPr lang="en-US" altLang="zh-CN" sz="1000" kern="1200">
              <a:solidFill>
                <a:schemeClr val="tx1"/>
              </a:solidFill>
              <a:cs typeface="+mn-cs"/>
            </a:endParaRPr>
          </a:p>
        </p:txBody>
      </p:sp>
    </p:spTree>
    <p:extLst>
      <p:ext uri="{BB962C8B-B14F-4D97-AF65-F5344CB8AC3E}">
        <p14:creationId xmlns:p14="http://schemas.microsoft.com/office/powerpoint/2010/main" val="25465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76C949A5-D696-484B-BCB6-9F3598C3ADBB}"/>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6B488A0E-B0A9-4DC4-A1C6-2FE19B6EBA0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667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网站加速：适用于各类网站的加速，如门户网站、电商网站、</a:t>
            </a:r>
            <a:r>
              <a:rPr lang="en-US" altLang="zh-CN" sz="1000" kern="1200">
                <a:solidFill>
                  <a:schemeClr val="tx1"/>
                </a:solidFill>
                <a:cs typeface="+mn-cs"/>
              </a:rPr>
              <a:t>UGC </a:t>
            </a:r>
            <a:r>
              <a:rPr lang="zh-CN" altLang="en-US" sz="1000" kern="1200">
                <a:solidFill>
                  <a:schemeClr val="tx1"/>
                </a:solidFill>
                <a:cs typeface="+mn-cs"/>
              </a:rPr>
              <a:t>社区等。腾讯云 </a:t>
            </a:r>
            <a:r>
              <a:rPr lang="en-US" altLang="zh-CN" sz="1000" kern="1200">
                <a:solidFill>
                  <a:schemeClr val="tx1"/>
                </a:solidFill>
                <a:cs typeface="+mn-cs"/>
              </a:rPr>
              <a:t>CDN </a:t>
            </a:r>
            <a:r>
              <a:rPr lang="zh-CN" altLang="en-US" sz="1000" kern="1200">
                <a:solidFill>
                  <a:schemeClr val="tx1"/>
                </a:solidFill>
                <a:cs typeface="+mn-cs"/>
              </a:rPr>
              <a:t>可对站点内容中的静态内容，如各种类型的图片、网站 </a:t>
            </a:r>
            <a:r>
              <a:rPr lang="en-US" altLang="zh-CN" sz="1000" kern="1200">
                <a:solidFill>
                  <a:schemeClr val="tx1"/>
                </a:solidFill>
                <a:cs typeface="+mn-cs"/>
              </a:rPr>
              <a:t>html</a:t>
            </a:r>
            <a:r>
              <a:rPr lang="zh-CN" altLang="en-US" sz="1000" kern="1200">
                <a:solidFill>
                  <a:schemeClr val="tx1"/>
                </a:solidFill>
                <a:cs typeface="+mn-cs"/>
              </a:rPr>
              <a:t>、</a:t>
            </a:r>
            <a:r>
              <a:rPr lang="en-US" altLang="zh-CN" sz="1000" kern="1200" err="1">
                <a:solidFill>
                  <a:schemeClr val="tx1"/>
                </a:solidFill>
                <a:cs typeface="+mn-cs"/>
              </a:rPr>
              <a:t>css </a:t>
            </a:r>
            <a:r>
              <a:rPr lang="zh-CN" altLang="en-US" sz="1000" kern="1200">
                <a:solidFill>
                  <a:schemeClr val="tx1"/>
                </a:solidFill>
                <a:cs typeface="+mn-cs"/>
              </a:rPr>
              <a:t>和 </a:t>
            </a:r>
            <a:r>
              <a:rPr lang="en-US" altLang="zh-CN" sz="1000" kern="1200" err="1">
                <a:solidFill>
                  <a:schemeClr val="tx1"/>
                </a:solidFill>
                <a:cs typeface="+mn-cs"/>
              </a:rPr>
              <a:t>javascript </a:t>
            </a:r>
            <a:r>
              <a:rPr lang="zh-CN" altLang="en-US" sz="1000" kern="1200">
                <a:solidFill>
                  <a:schemeClr val="tx1"/>
                </a:solidFill>
                <a:cs typeface="+mn-cs"/>
              </a:rPr>
              <a:t>文件等进行缓存加速。对动态内容如网站中的 </a:t>
            </a:r>
            <a:r>
              <a:rPr lang="en-US" altLang="zh-CN" sz="1000" kern="1200">
                <a:solidFill>
                  <a:schemeClr val="tx1"/>
                </a:solidFill>
                <a:cs typeface="+mn-cs"/>
              </a:rPr>
              <a:t>.asp</a:t>
            </a:r>
            <a:r>
              <a:rPr lang="zh-CN" altLang="en-US" sz="1000" kern="1200">
                <a:solidFill>
                  <a:schemeClr val="tx1"/>
                </a:solidFill>
                <a:cs typeface="+mn-cs"/>
              </a:rPr>
              <a:t>、</a:t>
            </a:r>
            <a:r>
              <a:rPr lang="en-US" altLang="zh-CN" sz="1000" kern="1200">
                <a:solidFill>
                  <a:schemeClr val="tx1"/>
                </a:solidFill>
                <a:cs typeface="+mn-cs"/>
              </a:rPr>
              <a:t>.jsp</a:t>
            </a:r>
            <a:r>
              <a:rPr lang="zh-CN" altLang="en-US" sz="1000" kern="1200">
                <a:solidFill>
                  <a:schemeClr val="tx1"/>
                </a:solidFill>
                <a:cs typeface="+mn-cs"/>
              </a:rPr>
              <a:t>、</a:t>
            </a:r>
            <a:r>
              <a:rPr lang="en-US" altLang="zh-CN" sz="1000" kern="1200">
                <a:solidFill>
                  <a:schemeClr val="tx1"/>
                </a:solidFill>
                <a:cs typeface="+mn-cs"/>
              </a:rPr>
              <a:t>.php</a:t>
            </a:r>
            <a:r>
              <a:rPr lang="zh-CN" altLang="en-US" sz="1000" kern="1200">
                <a:solidFill>
                  <a:schemeClr val="tx1"/>
                </a:solidFill>
                <a:cs typeface="+mn-cs"/>
              </a:rPr>
              <a:t>、</a:t>
            </a:r>
            <a:r>
              <a:rPr lang="en-US" altLang="zh-CN" sz="1000" kern="1200">
                <a:solidFill>
                  <a:schemeClr val="tx1"/>
                </a:solidFill>
                <a:cs typeface="+mn-cs"/>
              </a:rPr>
              <a:t>.cgi </a:t>
            </a:r>
            <a:r>
              <a:rPr lang="zh-CN" altLang="en-US" sz="1000" kern="1200">
                <a:solidFill>
                  <a:schemeClr val="tx1"/>
                </a:solidFill>
                <a:cs typeface="+mn-cs"/>
              </a:rPr>
              <a:t>和 </a:t>
            </a:r>
            <a:r>
              <a:rPr lang="en-US" altLang="zh-CN" sz="1000" kern="1200">
                <a:solidFill>
                  <a:schemeClr val="tx1"/>
                </a:solidFill>
                <a:cs typeface="+mn-cs"/>
              </a:rPr>
              <a:t>.perl </a:t>
            </a:r>
            <a:r>
              <a:rPr lang="zh-CN" altLang="en-US" sz="1000" kern="1200">
                <a:solidFill>
                  <a:schemeClr val="tx1"/>
                </a:solidFill>
                <a:cs typeface="+mn-cs"/>
              </a:rPr>
              <a:t>文件、</a:t>
            </a:r>
            <a:r>
              <a:rPr lang="en-US" altLang="zh-CN" sz="1000" kern="1200">
                <a:solidFill>
                  <a:schemeClr val="tx1"/>
                </a:solidFill>
                <a:cs typeface="+mn-cs"/>
              </a:rPr>
              <a:t>API </a:t>
            </a:r>
            <a:r>
              <a:rPr lang="zh-CN" altLang="en-US" sz="1000" kern="1200">
                <a:solidFill>
                  <a:schemeClr val="tx1"/>
                </a:solidFill>
                <a:cs typeface="+mn-cs"/>
              </a:rPr>
              <a:t>接口、数据库交互请求等加速；</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下载加速：适用于各类文件下载的加速，如游戏安装包、手机 </a:t>
            </a:r>
            <a:r>
              <a:rPr lang="en-US" altLang="zh-CN" sz="1000" kern="1200">
                <a:solidFill>
                  <a:schemeClr val="tx1"/>
                </a:solidFill>
                <a:cs typeface="+mn-cs"/>
              </a:rPr>
              <a:t>ROM </a:t>
            </a:r>
            <a:r>
              <a:rPr lang="zh-CN" altLang="en-US" sz="1000" kern="1200">
                <a:solidFill>
                  <a:schemeClr val="tx1"/>
                </a:solidFill>
                <a:cs typeface="+mn-cs"/>
              </a:rPr>
              <a:t>升级、应用程序包下载等。</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音视频加速：适用于各种音视频点播网站和应用的加速，如各类音视频 </a:t>
            </a:r>
            <a:r>
              <a:rPr lang="en-US" altLang="zh-CN" sz="1000" kern="1200">
                <a:solidFill>
                  <a:schemeClr val="tx1"/>
                </a:solidFill>
                <a:cs typeface="+mn-cs"/>
              </a:rPr>
              <a:t>APP</a:t>
            </a:r>
            <a:r>
              <a:rPr lang="zh-CN" altLang="en-US" sz="1000" kern="1200">
                <a:solidFill>
                  <a:schemeClr val="tx1"/>
                </a:solidFill>
                <a:cs typeface="+mn-cs"/>
              </a:rPr>
              <a:t>、在线音视频网站、网络电视等。</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全站加速：适用于动静资源混合或有较多动态资源请求（如 </a:t>
            </a:r>
            <a:r>
              <a:rPr lang="en-US" altLang="zh-CN" sz="1000" kern="1200">
                <a:solidFill>
                  <a:schemeClr val="tx1"/>
                </a:solidFill>
                <a:cs typeface="+mn-cs"/>
              </a:rPr>
              <a:t>.asp</a:t>
            </a:r>
            <a:r>
              <a:rPr lang="zh-CN" altLang="en-US" sz="1000" kern="1200">
                <a:solidFill>
                  <a:schemeClr val="tx1"/>
                </a:solidFill>
                <a:cs typeface="+mn-cs"/>
              </a:rPr>
              <a:t>、</a:t>
            </a:r>
            <a:r>
              <a:rPr lang="en-US" altLang="zh-CN" sz="1000" kern="1200">
                <a:solidFill>
                  <a:schemeClr val="tx1"/>
                </a:solidFill>
                <a:cs typeface="+mn-cs"/>
              </a:rPr>
              <a:t>.jsp</a:t>
            </a:r>
            <a:r>
              <a:rPr lang="zh-CN" altLang="en-US" sz="1000" kern="1200">
                <a:solidFill>
                  <a:schemeClr val="tx1"/>
                </a:solidFill>
                <a:cs typeface="+mn-cs"/>
              </a:rPr>
              <a:t>、</a:t>
            </a:r>
            <a:r>
              <a:rPr lang="en-US" altLang="zh-CN" sz="1000" kern="1200">
                <a:solidFill>
                  <a:schemeClr val="tx1"/>
                </a:solidFill>
                <a:cs typeface="+mn-cs"/>
              </a:rPr>
              <a:t>.php</a:t>
            </a:r>
            <a:r>
              <a:rPr lang="zh-CN" altLang="en-US" sz="1000" kern="1200">
                <a:solidFill>
                  <a:schemeClr val="tx1"/>
                </a:solidFill>
                <a:cs typeface="+mn-cs"/>
              </a:rPr>
              <a:t>、</a:t>
            </a:r>
            <a:r>
              <a:rPr lang="en-US" altLang="zh-CN" sz="1000" kern="1200">
                <a:solidFill>
                  <a:schemeClr val="tx1"/>
                </a:solidFill>
                <a:cs typeface="+mn-cs"/>
              </a:rPr>
              <a:t>.cgi </a:t>
            </a:r>
            <a:r>
              <a:rPr lang="zh-CN" altLang="en-US" sz="1000" kern="1200">
                <a:solidFill>
                  <a:schemeClr val="tx1"/>
                </a:solidFill>
                <a:cs typeface="+mn-cs"/>
              </a:rPr>
              <a:t>和 </a:t>
            </a:r>
            <a:r>
              <a:rPr lang="en-US" altLang="zh-CN" sz="1000" kern="1200">
                <a:solidFill>
                  <a:schemeClr val="tx1"/>
                </a:solidFill>
                <a:cs typeface="+mn-cs"/>
              </a:rPr>
              <a:t>.perl </a:t>
            </a:r>
            <a:r>
              <a:rPr lang="zh-CN" altLang="en-US" sz="1000" kern="1200">
                <a:solidFill>
                  <a:schemeClr val="tx1"/>
                </a:solidFill>
                <a:cs typeface="+mn-cs"/>
              </a:rPr>
              <a:t>文件、</a:t>
            </a:r>
            <a:r>
              <a:rPr lang="en-US" altLang="zh-CN" sz="1000" kern="1200">
                <a:solidFill>
                  <a:schemeClr val="tx1"/>
                </a:solidFill>
                <a:cs typeface="+mn-cs"/>
              </a:rPr>
              <a:t>API </a:t>
            </a:r>
            <a:r>
              <a:rPr lang="zh-CN" altLang="en-US" sz="1000" kern="1200">
                <a:solidFill>
                  <a:schemeClr val="tx1"/>
                </a:solidFill>
                <a:cs typeface="+mn-cs"/>
              </a:rPr>
              <a:t>接口、数据库交互请求等）的网站和应用。</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安全加速：适用于动静态内容加速和安全防护一体化的场景。尤其适用于那些既需要内容加速分发，又对安全防护有较高要求的行业，如游戏行业、互联网金融、电子商务网站、政务机构门户网站等。腾讯云安全加速 </a:t>
            </a:r>
            <a:r>
              <a:rPr lang="en-US" altLang="zh-CN" sz="1000" kern="1200">
                <a:solidFill>
                  <a:schemeClr val="tx1"/>
                </a:solidFill>
                <a:cs typeface="+mn-cs"/>
              </a:rPr>
              <a:t>SCDN </a:t>
            </a:r>
            <a:r>
              <a:rPr lang="zh-CN" altLang="en-US" sz="1000" kern="1200">
                <a:solidFill>
                  <a:schemeClr val="tx1"/>
                </a:solidFill>
                <a:cs typeface="+mn-cs"/>
              </a:rPr>
              <a:t>在拥有 </a:t>
            </a:r>
            <a:r>
              <a:rPr lang="en-US" altLang="zh-CN" sz="1000" kern="1200">
                <a:solidFill>
                  <a:schemeClr val="tx1"/>
                </a:solidFill>
                <a:cs typeface="+mn-cs"/>
              </a:rPr>
              <a:t>CDN </a:t>
            </a:r>
            <a:r>
              <a:rPr lang="zh-CN" altLang="en-US" sz="1000" kern="1200">
                <a:solidFill>
                  <a:schemeClr val="tx1"/>
                </a:solidFill>
                <a:cs typeface="+mn-cs"/>
              </a:rPr>
              <a:t>全部加速优势的基础上，提供超强的安全防护能力：防护大流量 </a:t>
            </a:r>
            <a:r>
              <a:rPr lang="en-US" altLang="zh-CN" sz="1000" kern="1200">
                <a:solidFill>
                  <a:schemeClr val="tx1"/>
                </a:solidFill>
                <a:cs typeface="+mn-cs"/>
              </a:rPr>
              <a:t>DDoS </a:t>
            </a:r>
            <a:r>
              <a:rPr lang="zh-CN" altLang="en-US" sz="1000" kern="1200">
                <a:solidFill>
                  <a:schemeClr val="tx1"/>
                </a:solidFill>
                <a:cs typeface="+mn-cs"/>
              </a:rPr>
              <a:t>攻击，抵抗大型 </a:t>
            </a:r>
            <a:r>
              <a:rPr lang="en-US" altLang="zh-CN" sz="1000" kern="1200">
                <a:solidFill>
                  <a:schemeClr val="tx1"/>
                </a:solidFill>
                <a:cs typeface="+mn-cs"/>
              </a:rPr>
              <a:t>CC </a:t>
            </a:r>
            <a:r>
              <a:rPr lang="zh-CN" altLang="en-US" sz="1000" kern="1200">
                <a:solidFill>
                  <a:schemeClr val="tx1"/>
                </a:solidFill>
                <a:cs typeface="+mn-cs"/>
              </a:rPr>
              <a:t>攻击，以及 </a:t>
            </a:r>
            <a:r>
              <a:rPr lang="en-US" altLang="zh-CN" sz="1000" kern="1200">
                <a:solidFill>
                  <a:schemeClr val="tx1"/>
                </a:solidFill>
                <a:cs typeface="+mn-cs"/>
              </a:rPr>
              <a:t>WAF</a:t>
            </a:r>
            <a:r>
              <a:rPr lang="zh-CN" altLang="en-US" sz="1000" kern="1200">
                <a:solidFill>
                  <a:schemeClr val="tx1"/>
                </a:solidFill>
                <a:cs typeface="+mn-cs"/>
              </a:rPr>
              <a:t>（网站入侵防护）。实时防护客户站点，保障业务稳定。</a:t>
            </a:r>
            <a:endParaRPr lang="en-US" altLang="zh-CN" sz="1000" kern="1200">
              <a:solidFill>
                <a:schemeClr val="tx1"/>
              </a:solidFill>
              <a:cs typeface="+mn-cs"/>
            </a:endParaRPr>
          </a:p>
        </p:txBody>
      </p:sp>
    </p:spTree>
    <p:extLst>
      <p:ext uri="{BB962C8B-B14F-4D97-AF65-F5344CB8AC3E}">
        <p14:creationId xmlns:p14="http://schemas.microsoft.com/office/powerpoint/2010/main" val="619667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50634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000" b="0" i="0" u="none" strike="noStrike" kern="1200" cap="none" spc="0" normalizeH="0" baseline="0" noProof="0">
                <a:ln>
                  <a:noFill/>
                </a:ln>
                <a:solidFill>
                  <a:prstClr val="black"/>
                </a:solidFill>
                <a:effectLst/>
                <a:uLnTx/>
                <a:uFillTx/>
                <a:cs typeface="+mn-cs"/>
              </a:rPr>
              <a:t>用户通过</a:t>
            </a:r>
            <a:r>
              <a:rPr kumimoji="0" lang="en-US" altLang="zh-CN" sz="1000" b="0" i="0" u="none" strike="noStrike" kern="1200" cap="none" spc="0" normalizeH="0" baseline="0" noProof="0">
                <a:ln>
                  <a:noFill/>
                </a:ln>
                <a:solidFill>
                  <a:prstClr val="black"/>
                </a:solidFill>
                <a:effectLst/>
                <a:uLnTx/>
                <a:uFillTx/>
                <a:cs typeface="+mn-cs"/>
              </a:rPr>
              <a:t>DNS</a:t>
            </a:r>
            <a:r>
              <a:rPr kumimoji="0" lang="zh-CN" altLang="en-US" sz="1000" b="0" i="0" u="none" strike="noStrike" kern="1200" cap="none" spc="0" normalizeH="0" baseline="0" noProof="0">
                <a:ln>
                  <a:noFill/>
                </a:ln>
                <a:solidFill>
                  <a:prstClr val="black"/>
                </a:solidFill>
                <a:effectLst/>
                <a:uLnTx/>
                <a:uFillTx/>
                <a:cs typeface="+mn-cs"/>
              </a:rPr>
              <a:t>解析后，发起对应用服务的访问，首先接入的是负载均衡设备，负载均衡服务是否可用，决定了是否能够访问到应用数据；</a:t>
            </a:r>
            <a:endParaRPr kumimoji="0" lang="en-US" altLang="zh-CN" sz="1000" b="0" i="0" u="none" strike="noStrike" kern="1200" cap="none" spc="0" normalizeH="0" baseline="0" noProof="0">
              <a:ln>
                <a:noFill/>
              </a:ln>
              <a:solidFill>
                <a:prstClr val="black"/>
              </a:solidFill>
              <a:effectLst/>
              <a:uLnTx/>
              <a:uFillTx/>
              <a:cs typeface="+mn-cs"/>
            </a:endParaRPr>
          </a:p>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000" b="0" i="0" u="none" strike="noStrike" kern="1200" cap="none" spc="0" normalizeH="0" baseline="0" noProof="0">
                <a:ln>
                  <a:noFill/>
                </a:ln>
                <a:solidFill>
                  <a:prstClr val="black"/>
                </a:solidFill>
                <a:effectLst/>
                <a:uLnTx/>
                <a:uFillTx/>
                <a:cs typeface="+mn-cs"/>
              </a:rPr>
              <a:t>负载均衡作为应用的入口，如果面临安全威胁，比如遭遇</a:t>
            </a:r>
            <a:r>
              <a:rPr kumimoji="0" lang="en-US" altLang="zh-CN" sz="1000" b="0" i="0" u="none" strike="noStrike" kern="1200" cap="none" spc="0" normalizeH="0" baseline="0" noProof="0">
                <a:ln>
                  <a:noFill/>
                </a:ln>
                <a:solidFill>
                  <a:prstClr val="black"/>
                </a:solidFill>
                <a:effectLst/>
                <a:uLnTx/>
                <a:uFillTx/>
                <a:cs typeface="+mn-cs"/>
              </a:rPr>
              <a:t>DDoS</a:t>
            </a:r>
            <a:r>
              <a:rPr kumimoji="0" lang="zh-CN" altLang="en-US" sz="1000" b="0" i="0" u="none" strike="noStrike" kern="1200" cap="none" spc="0" normalizeH="0" baseline="0" noProof="0">
                <a:ln>
                  <a:noFill/>
                </a:ln>
                <a:solidFill>
                  <a:prstClr val="black"/>
                </a:solidFill>
                <a:effectLst/>
                <a:uLnTx/>
                <a:uFillTx/>
                <a:cs typeface="+mn-cs"/>
              </a:rPr>
              <a:t>攻击或流量高并发问题，也可能导致一部分用户无法访问应用；</a:t>
            </a:r>
            <a:endParaRPr kumimoji="0" lang="en-US" altLang="zh-CN" sz="1000" b="0" i="0" u="none" strike="noStrike" kern="1200" cap="none" spc="0" normalizeH="0" baseline="0" noProof="0">
              <a:ln>
                <a:noFill/>
              </a:ln>
              <a:solidFill>
                <a:prstClr val="black"/>
              </a:solidFill>
              <a:effectLst/>
              <a:uLnTx/>
              <a:uFillTx/>
              <a:cs typeface="+mn-cs"/>
            </a:endParaRPr>
          </a:p>
        </p:txBody>
      </p:sp>
    </p:spTree>
    <p:extLst>
      <p:ext uri="{BB962C8B-B14F-4D97-AF65-F5344CB8AC3E}">
        <p14:creationId xmlns:p14="http://schemas.microsoft.com/office/powerpoint/2010/main" val="4088020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marR="0" lvl="0"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endParaRPr kumimoji="0" lang="en-US" altLang="zh-CN" sz="1000" b="0" i="0" u="none" strike="noStrike" kern="1200" cap="none" spc="0" normalizeH="0" baseline="0" noProof="0">
              <a:ln>
                <a:noFill/>
              </a:ln>
              <a:solidFill>
                <a:prstClr val="black"/>
              </a:solidFill>
              <a:effectLst/>
              <a:uLnTx/>
              <a:uFillTx/>
              <a:cs typeface="+mn-cs"/>
            </a:endParaRPr>
          </a:p>
        </p:txBody>
      </p:sp>
    </p:spTree>
    <p:extLst>
      <p:ext uri="{BB962C8B-B14F-4D97-AF65-F5344CB8AC3E}">
        <p14:creationId xmlns:p14="http://schemas.microsoft.com/office/powerpoint/2010/main" val="185399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95699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a:t>云解析实现全局负载均衡：</a:t>
            </a:r>
            <a:endParaRPr lang="en-US" altLang="zh-CN"/>
          </a:p>
          <a:p>
            <a:pPr marL="355600" lvl="1" indent="-173038">
              <a:buFont typeface="Wingdings" panose="05000000000000000000" pitchFamily="2" charset="2"/>
              <a:buChar char="n"/>
            </a:pPr>
            <a:r>
              <a:rPr lang="zh-CN" altLang="en-US"/>
              <a:t>您可以在不同地域部署负载均衡实例，并分别绑定对应地域的云服务器。 </a:t>
            </a:r>
            <a:endParaRPr lang="en-US" altLang="zh-CN"/>
          </a:p>
          <a:p>
            <a:pPr marL="355600" lvl="1" indent="-173038">
              <a:buFont typeface="Wingdings" panose="05000000000000000000" pitchFamily="2" charset="2"/>
              <a:buChar char="n"/>
            </a:pPr>
            <a:r>
              <a:rPr lang="zh-CN" altLang="en-US"/>
              <a:t>使用云解析将域名解析到各个地域的负载均衡 </a:t>
            </a:r>
            <a:r>
              <a:rPr lang="en-US" altLang="zh-CN"/>
              <a:t>VIP </a:t>
            </a:r>
            <a:r>
              <a:rPr lang="zh-CN" altLang="en-US"/>
              <a:t>下。 </a:t>
            </a:r>
            <a:endParaRPr lang="en-US" altLang="zh-CN"/>
          </a:p>
          <a:p>
            <a:pPr marL="355600" lvl="1" indent="-173038">
              <a:buFont typeface="Wingdings" panose="05000000000000000000" pitchFamily="2" charset="2"/>
              <a:buChar char="n"/>
            </a:pPr>
            <a:r>
              <a:rPr lang="zh-CN" altLang="en-US"/>
              <a:t>业务流量会通过域名解析和负载均衡转发到多个地域的多个云服务器上，以此实现全局负载均衡。 </a:t>
            </a:r>
            <a:endParaRPr lang="en-US" altLang="zh-CN"/>
          </a:p>
          <a:p>
            <a:pPr marL="355600" lvl="1" indent="-173038">
              <a:buFont typeface="Wingdings" panose="05000000000000000000" pitchFamily="2" charset="2"/>
              <a:buChar char="n"/>
            </a:pPr>
            <a:r>
              <a:rPr lang="zh-CN" altLang="en-US"/>
              <a:t>当某个地域不可用时，暂停对应地域负载均衡 </a:t>
            </a:r>
            <a:r>
              <a:rPr lang="en-US" altLang="zh-CN"/>
              <a:t>VIP </a:t>
            </a:r>
            <a:r>
              <a:rPr lang="zh-CN" altLang="en-US"/>
              <a:t>的解析即可保障业务不受影响。</a:t>
            </a:r>
            <a:endParaRPr lang="en-US" altLang="zh-CN" sz="1000" kern="1200">
              <a:solidFill>
                <a:schemeClr val="tx1"/>
              </a:solidFill>
              <a:cs typeface="+mn-cs"/>
            </a:endParaRPr>
          </a:p>
        </p:txBody>
      </p:sp>
    </p:spTree>
    <p:extLst>
      <p:ext uri="{BB962C8B-B14F-4D97-AF65-F5344CB8AC3E}">
        <p14:creationId xmlns:p14="http://schemas.microsoft.com/office/powerpoint/2010/main" val="1280391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en-US" altLang="zh-CN" sz="1000" kern="1200">
                <a:solidFill>
                  <a:schemeClr val="tx1"/>
                </a:solidFill>
                <a:cs typeface="+mn-cs"/>
              </a:rPr>
              <a:t>Anycast</a:t>
            </a:r>
            <a:r>
              <a:rPr lang="zh-CN" altLang="en-US" sz="1000" kern="1200">
                <a:solidFill>
                  <a:schemeClr val="tx1"/>
                </a:solidFill>
                <a:cs typeface="+mn-cs"/>
              </a:rPr>
              <a:t>虽然解决了外网到</a:t>
            </a:r>
            <a:r>
              <a:rPr lang="en-US" altLang="zh-CN" sz="1000" kern="1200">
                <a:solidFill>
                  <a:schemeClr val="tx1"/>
                </a:solidFill>
                <a:cs typeface="+mn-cs"/>
              </a:rPr>
              <a:t>CLB</a:t>
            </a:r>
            <a:r>
              <a:rPr lang="zh-CN" altLang="en-US" sz="1000" kern="1200">
                <a:solidFill>
                  <a:schemeClr val="tx1"/>
                </a:solidFill>
                <a:cs typeface="+mn-cs"/>
              </a:rPr>
              <a:t>的访问可用性，但无法解决</a:t>
            </a:r>
            <a:r>
              <a:rPr lang="en-US" altLang="zh-CN"/>
              <a:t>CLB</a:t>
            </a:r>
            <a:r>
              <a:rPr lang="zh-CN" altLang="en-US"/>
              <a:t>和</a:t>
            </a:r>
            <a:r>
              <a:rPr lang="en-US" altLang="zh-CN"/>
              <a:t>CVM</a:t>
            </a:r>
            <a:r>
              <a:rPr lang="zh-CN" altLang="en-US"/>
              <a:t>本身的故障场景。</a:t>
            </a:r>
            <a:endParaRPr lang="en-US" altLang="zh-CN" sz="1000" kern="1200">
              <a:solidFill>
                <a:schemeClr val="tx1"/>
              </a:solidFill>
              <a:cs typeface="+mn-cs"/>
            </a:endParaRPr>
          </a:p>
        </p:txBody>
      </p:sp>
    </p:spTree>
    <p:extLst>
      <p:ext uri="{BB962C8B-B14F-4D97-AF65-F5344CB8AC3E}">
        <p14:creationId xmlns:p14="http://schemas.microsoft.com/office/powerpoint/2010/main" val="212486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516712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相关核心概念：</a:t>
            </a:r>
            <a:r>
              <a:rPr lang="en-US" altLang="zh-CN" sz="1000" kern="1200">
                <a:solidFill>
                  <a:schemeClr val="tx1"/>
                </a:solidFill>
                <a:cs typeface="+mn-cs"/>
              </a:rPr>
              <a:t>DDoS</a:t>
            </a:r>
            <a:r>
              <a:rPr lang="zh-CN" altLang="en-US" sz="1000" kern="1200">
                <a:solidFill>
                  <a:schemeClr val="tx1"/>
                </a:solidFill>
                <a:cs typeface="+mn-cs"/>
              </a:rPr>
              <a:t>攻击，防护峰值，流量清洗，封堵</a:t>
            </a:r>
            <a:endParaRPr lang="en-US" altLang="zh-CN" sz="1000" kern="1200">
              <a:solidFill>
                <a:schemeClr val="tx1"/>
              </a:solidFill>
              <a:cs typeface="+mn-cs"/>
            </a:endParaRPr>
          </a:p>
        </p:txBody>
      </p:sp>
    </p:spTree>
    <p:extLst>
      <p:ext uri="{BB962C8B-B14F-4D97-AF65-F5344CB8AC3E}">
        <p14:creationId xmlns:p14="http://schemas.microsoft.com/office/powerpoint/2010/main" val="59796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69862" lvl="0" indent="-171450">
              <a:buFont typeface="Wingdings" panose="05000000000000000000" pitchFamily="2" charset="2"/>
              <a:buChar char="p"/>
            </a:pPr>
            <a:r>
              <a:rPr lang="en-US" altLang="zh-CN" sz="1000" kern="1200">
                <a:solidFill>
                  <a:schemeClr val="tx1"/>
                </a:solidFill>
                <a:cs typeface="+mn-cs"/>
              </a:rPr>
              <a:t>BGP </a:t>
            </a:r>
            <a:r>
              <a:rPr lang="zh-CN" altLang="en-US" sz="1000" kern="1200">
                <a:solidFill>
                  <a:schemeClr val="tx1"/>
                </a:solidFill>
                <a:cs typeface="+mn-cs"/>
              </a:rPr>
              <a:t>高防原理：</a:t>
            </a:r>
            <a:endParaRPr lang="en-US" altLang="zh-CN" sz="1000" kern="1200">
              <a:solidFill>
                <a:schemeClr val="tx1"/>
              </a:solidFill>
              <a:cs typeface="+mn-cs"/>
            </a:endParaRPr>
          </a:p>
          <a:p>
            <a:pPr marL="354012" lvl="1" indent="-171450">
              <a:buFont typeface="Wingdings" panose="05000000000000000000" pitchFamily="2" charset="2"/>
              <a:buChar char="n"/>
            </a:pPr>
            <a:r>
              <a:rPr lang="zh-CN" altLang="en-US" sz="1000" kern="1200">
                <a:solidFill>
                  <a:schemeClr val="tx1"/>
                </a:solidFill>
                <a:cs typeface="+mn-cs"/>
              </a:rPr>
              <a:t>基于大禹强大防护资源 </a:t>
            </a:r>
            <a:r>
              <a:rPr lang="en-US" altLang="zh-CN" sz="1000" kern="1200">
                <a:solidFill>
                  <a:schemeClr val="tx1"/>
                </a:solidFill>
                <a:cs typeface="+mn-cs"/>
              </a:rPr>
              <a:t>+ </a:t>
            </a:r>
            <a:r>
              <a:rPr lang="zh-CN" altLang="en-US" sz="1000" kern="1200">
                <a:solidFill>
                  <a:schemeClr val="tx1"/>
                </a:solidFill>
                <a:cs typeface="+mn-cs"/>
              </a:rPr>
              <a:t>精准清洗能力，为腾讯云内外服务器抵御大流量 </a:t>
            </a:r>
            <a:r>
              <a:rPr lang="en-US" altLang="zh-CN" sz="1000" kern="1200">
                <a:solidFill>
                  <a:schemeClr val="tx1"/>
                </a:solidFill>
                <a:cs typeface="+mn-cs"/>
              </a:rPr>
              <a:t>DDoS </a:t>
            </a:r>
            <a:r>
              <a:rPr lang="zh-CN" altLang="en-US" sz="1000" kern="1200">
                <a:solidFill>
                  <a:schemeClr val="tx1"/>
                </a:solidFill>
                <a:cs typeface="+mn-cs"/>
              </a:rPr>
              <a:t>攻击。通过配置高防 </a:t>
            </a:r>
            <a:r>
              <a:rPr lang="en-US" altLang="zh-CN" sz="1000" kern="1200">
                <a:solidFill>
                  <a:schemeClr val="tx1"/>
                </a:solidFill>
                <a:cs typeface="+mn-cs"/>
              </a:rPr>
              <a:t>IP</a:t>
            </a:r>
            <a:r>
              <a:rPr lang="zh-CN" altLang="en-US" sz="1000" kern="1200">
                <a:solidFill>
                  <a:schemeClr val="tx1"/>
                </a:solidFill>
                <a:cs typeface="+mn-cs"/>
              </a:rPr>
              <a:t>，将替代源站服务器 </a:t>
            </a:r>
            <a:r>
              <a:rPr lang="en-US" altLang="zh-CN" sz="1000" kern="1200">
                <a:solidFill>
                  <a:schemeClr val="tx1"/>
                </a:solidFill>
                <a:cs typeface="+mn-cs"/>
              </a:rPr>
              <a:t>IP </a:t>
            </a:r>
            <a:r>
              <a:rPr lang="zh-CN" altLang="en-US" sz="1000" kern="1200">
                <a:solidFill>
                  <a:schemeClr val="tx1"/>
                </a:solidFill>
                <a:cs typeface="+mn-cs"/>
              </a:rPr>
              <a:t>对外提供在线业务，所有业务流量都将牵引至大禹高防 </a:t>
            </a:r>
            <a:r>
              <a:rPr lang="en-US" altLang="zh-CN" sz="1000" kern="1200">
                <a:solidFill>
                  <a:schemeClr val="tx1"/>
                </a:solidFill>
                <a:cs typeface="+mn-cs"/>
              </a:rPr>
              <a:t>IP </a:t>
            </a:r>
            <a:r>
              <a:rPr lang="zh-CN" altLang="en-US" sz="1000" kern="1200">
                <a:solidFill>
                  <a:schemeClr val="tx1"/>
                </a:solidFill>
                <a:cs typeface="+mn-cs"/>
              </a:rPr>
              <a:t>集群，确保源站服务的稳定可靠；提供弹性防护，保障业务连续性。</a:t>
            </a:r>
            <a:endParaRPr lang="en-US" altLang="zh-CN" sz="1000" kern="1200">
              <a:solidFill>
                <a:schemeClr val="tx1"/>
              </a:solidFill>
              <a:cs typeface="+mn-cs"/>
            </a:endParaRPr>
          </a:p>
          <a:p>
            <a:pPr marL="354012" lvl="1" indent="-171450">
              <a:buFont typeface="Wingdings" panose="05000000000000000000" pitchFamily="2" charset="2"/>
              <a:buChar char="n"/>
            </a:pPr>
            <a:r>
              <a:rPr lang="zh-CN" altLang="en-US" sz="1000" kern="1200">
                <a:solidFill>
                  <a:schemeClr val="tx1"/>
                </a:solidFill>
                <a:cs typeface="+mn-cs"/>
              </a:rPr>
              <a:t>过滤 </a:t>
            </a:r>
            <a:r>
              <a:rPr lang="en-US" altLang="zh-CN" sz="1000" kern="1200">
                <a:solidFill>
                  <a:schemeClr val="tx1"/>
                </a:solidFill>
                <a:cs typeface="+mn-cs"/>
              </a:rPr>
              <a:t>UDP Flood</a:t>
            </a:r>
            <a:r>
              <a:rPr lang="zh-CN" altLang="en-US" sz="1000" kern="1200">
                <a:solidFill>
                  <a:schemeClr val="tx1"/>
                </a:solidFill>
                <a:cs typeface="+mn-cs"/>
              </a:rPr>
              <a:t>、</a:t>
            </a:r>
            <a:r>
              <a:rPr lang="en-US" altLang="zh-CN" sz="1000" kern="1200">
                <a:solidFill>
                  <a:schemeClr val="tx1"/>
                </a:solidFill>
                <a:cs typeface="+mn-cs"/>
              </a:rPr>
              <a:t>SYN Flood</a:t>
            </a:r>
            <a:r>
              <a:rPr lang="zh-CN" altLang="en-US" sz="1000" kern="1200">
                <a:solidFill>
                  <a:schemeClr val="tx1"/>
                </a:solidFill>
                <a:cs typeface="+mn-cs"/>
              </a:rPr>
              <a:t>、</a:t>
            </a:r>
            <a:r>
              <a:rPr lang="en-US" altLang="zh-CN" sz="1000" kern="1200">
                <a:solidFill>
                  <a:schemeClr val="tx1"/>
                </a:solidFill>
                <a:cs typeface="+mn-cs"/>
              </a:rPr>
              <a:t>TCP Flood</a:t>
            </a:r>
            <a:r>
              <a:rPr lang="zh-CN" altLang="en-US" sz="1000" kern="1200">
                <a:solidFill>
                  <a:schemeClr val="tx1"/>
                </a:solidFill>
                <a:cs typeface="+mn-cs"/>
              </a:rPr>
              <a:t>、</a:t>
            </a:r>
            <a:r>
              <a:rPr lang="en-US" altLang="zh-CN" sz="1000" kern="1200">
                <a:solidFill>
                  <a:schemeClr val="tx1"/>
                </a:solidFill>
                <a:cs typeface="+mn-cs"/>
              </a:rPr>
              <a:t>ICMP Flood</a:t>
            </a:r>
            <a:r>
              <a:rPr lang="zh-CN" altLang="en-US" sz="1000" kern="1200">
                <a:solidFill>
                  <a:schemeClr val="tx1"/>
                </a:solidFill>
                <a:cs typeface="+mn-cs"/>
              </a:rPr>
              <a:t>、</a:t>
            </a:r>
            <a:r>
              <a:rPr lang="en-US" altLang="zh-CN" sz="1000" kern="1200">
                <a:solidFill>
                  <a:schemeClr val="tx1"/>
                </a:solidFill>
                <a:cs typeface="+mn-cs"/>
              </a:rPr>
              <a:t>ACK Flood</a:t>
            </a:r>
            <a:r>
              <a:rPr lang="zh-CN" altLang="en-US" sz="1000" kern="1200">
                <a:solidFill>
                  <a:schemeClr val="tx1"/>
                </a:solidFill>
                <a:cs typeface="+mn-cs"/>
              </a:rPr>
              <a:t>、</a:t>
            </a:r>
            <a:r>
              <a:rPr lang="en-US" altLang="zh-CN" sz="1000" kern="1200">
                <a:solidFill>
                  <a:schemeClr val="tx1"/>
                </a:solidFill>
                <a:cs typeface="+mn-cs"/>
              </a:rPr>
              <a:t>FIN Flood</a:t>
            </a:r>
            <a:r>
              <a:rPr lang="zh-CN" altLang="en-US" sz="1000" kern="1200">
                <a:solidFill>
                  <a:schemeClr val="tx1"/>
                </a:solidFill>
                <a:cs typeface="+mn-cs"/>
              </a:rPr>
              <a:t>、</a:t>
            </a:r>
            <a:r>
              <a:rPr lang="en-US" altLang="zh-CN" sz="1000" kern="1200">
                <a:solidFill>
                  <a:schemeClr val="tx1"/>
                </a:solidFill>
                <a:cs typeface="+mn-cs"/>
              </a:rPr>
              <a:t>RST Flood</a:t>
            </a:r>
            <a:r>
              <a:rPr lang="zh-CN" altLang="en-US" sz="1000" kern="1200">
                <a:solidFill>
                  <a:schemeClr val="tx1"/>
                </a:solidFill>
                <a:cs typeface="+mn-cs"/>
              </a:rPr>
              <a:t>、</a:t>
            </a:r>
            <a:r>
              <a:rPr lang="en-US" altLang="zh-CN" sz="1000" kern="1200">
                <a:solidFill>
                  <a:schemeClr val="tx1"/>
                </a:solidFill>
                <a:cs typeface="+mn-cs"/>
              </a:rPr>
              <a:t>DNS/NTP/SSDP </a:t>
            </a:r>
            <a:r>
              <a:rPr lang="zh-CN" altLang="en-US" sz="1000" kern="1200">
                <a:solidFill>
                  <a:schemeClr val="tx1"/>
                </a:solidFill>
                <a:cs typeface="+mn-cs"/>
              </a:rPr>
              <a:t>等反射攻击、空连接；</a:t>
            </a:r>
            <a:endParaRPr lang="en-US" altLang="zh-CN" sz="1000" kern="1200">
              <a:solidFill>
                <a:schemeClr val="tx1"/>
              </a:solidFill>
              <a:cs typeface="+mn-cs"/>
            </a:endParaRPr>
          </a:p>
        </p:txBody>
      </p:sp>
    </p:spTree>
    <p:extLst>
      <p:ext uri="{BB962C8B-B14F-4D97-AF65-F5344CB8AC3E}">
        <p14:creationId xmlns:p14="http://schemas.microsoft.com/office/powerpoint/2010/main" val="299349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34340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3287813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732972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b="1"/>
              <a:t>方案说明</a:t>
            </a:r>
          </a:p>
          <a:p>
            <a:pPr lvl="1"/>
            <a:r>
              <a:rPr lang="zh-CN" altLang="en-US"/>
              <a:t>本方案主要由高防 </a:t>
            </a:r>
            <a:r>
              <a:rPr lang="en-US" altLang="zh-CN"/>
              <a:t>IP</a:t>
            </a:r>
            <a:r>
              <a:rPr lang="zh-CN" altLang="en-US"/>
              <a:t>、</a:t>
            </a:r>
            <a:r>
              <a:rPr lang="en-US" altLang="zh-CN"/>
              <a:t>DNS </a:t>
            </a:r>
            <a:r>
              <a:rPr lang="zh-CN" altLang="en-US"/>
              <a:t>监控、客户源站的对外业务 </a:t>
            </a:r>
            <a:r>
              <a:rPr lang="en-US" altLang="zh-CN"/>
              <a:t>IP </a:t>
            </a:r>
            <a:r>
              <a:rPr lang="zh-CN" altLang="en-US"/>
              <a:t>和源站备用 </a:t>
            </a:r>
            <a:r>
              <a:rPr lang="en-US" altLang="zh-CN"/>
              <a:t>IP </a:t>
            </a:r>
            <a:r>
              <a:rPr lang="zh-CN" altLang="en-US"/>
              <a:t>组成。</a:t>
            </a:r>
          </a:p>
          <a:p>
            <a:pPr lvl="1"/>
            <a:r>
              <a:rPr lang="zh-CN" altLang="en-US"/>
              <a:t>常态化情况下，业务的域名解析到正常的对外业务 </a:t>
            </a:r>
            <a:r>
              <a:rPr lang="en-US" altLang="zh-CN"/>
              <a:t>IP</a:t>
            </a:r>
            <a:r>
              <a:rPr lang="zh-CN" altLang="en-US"/>
              <a:t>，业务流量直接访问源站。</a:t>
            </a:r>
            <a:r>
              <a:rPr lang="en-US" altLang="zh-CN"/>
              <a:t>DNS </a:t>
            </a:r>
            <a:r>
              <a:rPr lang="zh-CN" altLang="en-US"/>
              <a:t>监控实时监控源站业务是否可以正常访问。</a:t>
            </a:r>
          </a:p>
          <a:p>
            <a:pPr lvl="1"/>
            <a:r>
              <a:rPr lang="zh-CN" altLang="en-US"/>
              <a:t>当 </a:t>
            </a:r>
            <a:r>
              <a:rPr lang="en-US" altLang="zh-CN"/>
              <a:t>DNS </a:t>
            </a:r>
            <a:r>
              <a:rPr lang="zh-CN" altLang="en-US"/>
              <a:t>监控检测到正常的对外业务 </a:t>
            </a:r>
            <a:r>
              <a:rPr lang="en-US" altLang="zh-CN"/>
              <a:t>IP </a:t>
            </a:r>
            <a:r>
              <a:rPr lang="zh-CN" altLang="en-US"/>
              <a:t>无法访问时，依据智能切换的设置规则，迅速将业务域名解析到高防 </a:t>
            </a:r>
            <a:r>
              <a:rPr lang="en-US" altLang="zh-CN"/>
              <a:t>IP </a:t>
            </a:r>
            <a:r>
              <a:rPr lang="zh-CN" altLang="en-US"/>
              <a:t>上。高防 </a:t>
            </a:r>
            <a:r>
              <a:rPr lang="en-US" altLang="zh-CN"/>
              <a:t>IP </a:t>
            </a:r>
            <a:r>
              <a:rPr lang="zh-CN" altLang="en-US"/>
              <a:t>对攻击流量进行清洗，将干净的业务流量转发到源站的备用 </a:t>
            </a:r>
            <a:r>
              <a:rPr lang="en-US" altLang="zh-CN"/>
              <a:t>IP</a:t>
            </a:r>
            <a:r>
              <a:rPr lang="zh-CN" altLang="en-US"/>
              <a:t>，从而保障业务可用。</a:t>
            </a:r>
          </a:p>
          <a:p>
            <a:r>
              <a:rPr lang="zh-CN" altLang="en-US" b="1"/>
              <a:t>方案效果</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满足常态化情况下直接访问源站的需求。</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适用于对延时要求非常严格的业务。</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遭到攻击超出源站防护能力后，可自动切换到高防 </a:t>
            </a:r>
            <a:r>
              <a:rPr lang="en-US" altLang="zh-CN" sz="1000" kern="1200">
                <a:solidFill>
                  <a:schemeClr val="tx1"/>
                </a:solidFill>
                <a:cs typeface="+mn-cs"/>
              </a:rPr>
              <a:t>IP </a:t>
            </a:r>
            <a:r>
              <a:rPr lang="zh-CN" altLang="en-US" sz="1000" kern="1200">
                <a:solidFill>
                  <a:schemeClr val="tx1"/>
                </a:solidFill>
                <a:cs typeface="+mn-cs"/>
              </a:rPr>
              <a:t>进行防护。</a:t>
            </a:r>
          </a:p>
          <a:p>
            <a:pPr marL="171450" lvl="0" indent="-173038">
              <a:buFont typeface="Wingdings" panose="05000000000000000000" pitchFamily="2" charset="2"/>
              <a:buChar char="p"/>
            </a:pPr>
            <a:r>
              <a:rPr lang="zh-CN" altLang="en-US" sz="1000" kern="1200">
                <a:solidFill>
                  <a:schemeClr val="tx1"/>
                </a:solidFill>
                <a:cs typeface="+mn-cs"/>
              </a:rPr>
              <a:t>建议与注意事项</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需提前完成源站备用 </a:t>
            </a:r>
            <a:r>
              <a:rPr lang="en-US" altLang="zh-CN" sz="1000" kern="1200">
                <a:solidFill>
                  <a:schemeClr val="tx1"/>
                </a:solidFill>
                <a:cs typeface="+mn-cs"/>
              </a:rPr>
              <a:t>IP</a:t>
            </a:r>
            <a:r>
              <a:rPr lang="zh-CN" altLang="en-US" sz="1000" kern="1200">
                <a:solidFill>
                  <a:schemeClr val="tx1"/>
                </a:solidFill>
                <a:cs typeface="+mn-cs"/>
              </a:rPr>
              <a:t>、高防 </a:t>
            </a:r>
            <a:r>
              <a:rPr lang="en-US" altLang="zh-CN" sz="1000" kern="1200">
                <a:solidFill>
                  <a:schemeClr val="tx1"/>
                </a:solidFill>
                <a:cs typeface="+mn-cs"/>
              </a:rPr>
              <a:t>IP </a:t>
            </a:r>
            <a:r>
              <a:rPr lang="zh-CN" altLang="en-US" sz="1000" kern="1200">
                <a:solidFill>
                  <a:schemeClr val="tx1"/>
                </a:solidFill>
                <a:cs typeface="+mn-cs"/>
              </a:rPr>
              <a:t>转发规则等配置。</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建议将源站备用 </a:t>
            </a:r>
            <a:r>
              <a:rPr lang="en-US" altLang="zh-CN" sz="1000" kern="1200">
                <a:solidFill>
                  <a:schemeClr val="tx1"/>
                </a:solidFill>
                <a:cs typeface="+mn-cs"/>
              </a:rPr>
              <a:t>IP </a:t>
            </a:r>
            <a:r>
              <a:rPr lang="zh-CN" altLang="en-US" sz="1000" kern="1200">
                <a:solidFill>
                  <a:schemeClr val="tx1"/>
                </a:solidFill>
                <a:cs typeface="+mn-cs"/>
              </a:rPr>
              <a:t>与正常的业务 </a:t>
            </a:r>
            <a:r>
              <a:rPr lang="en-US" altLang="zh-CN" sz="1000" kern="1200">
                <a:solidFill>
                  <a:schemeClr val="tx1"/>
                </a:solidFill>
                <a:cs typeface="+mn-cs"/>
              </a:rPr>
              <a:t>IP </a:t>
            </a:r>
            <a:r>
              <a:rPr lang="zh-CN" altLang="en-US" sz="1000" kern="1200">
                <a:solidFill>
                  <a:schemeClr val="tx1"/>
                </a:solidFill>
                <a:cs typeface="+mn-cs"/>
              </a:rPr>
              <a:t>分布在不同的物理线路，以获得更好的防护效果。</a:t>
            </a: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    建议定期进行验证和演练，熟悉方案细节，解决可能存在的问题。</a:t>
            </a:r>
          </a:p>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527239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b="1"/>
              <a:t>调整防护策略</a:t>
            </a:r>
          </a:p>
          <a:p>
            <a:pPr lvl="1"/>
            <a:r>
              <a:rPr lang="zh-CN" altLang="en-US"/>
              <a:t>建议关闭 </a:t>
            </a:r>
            <a:r>
              <a:rPr lang="en-US" altLang="zh-CN"/>
              <a:t>CC </a:t>
            </a:r>
            <a:r>
              <a:rPr lang="zh-CN" altLang="en-US"/>
              <a:t>防护策略，如存在某些客观原因不能关闭 </a:t>
            </a:r>
            <a:r>
              <a:rPr lang="en-US" altLang="zh-CN"/>
              <a:t>CC </a:t>
            </a:r>
            <a:r>
              <a:rPr lang="zh-CN" altLang="en-US"/>
              <a:t>防护策略，请将 </a:t>
            </a:r>
            <a:r>
              <a:rPr lang="en-US" altLang="zh-CN"/>
              <a:t>CC </a:t>
            </a:r>
            <a:r>
              <a:rPr lang="zh-CN" altLang="en-US"/>
              <a:t>攻击防护的 </a:t>
            </a:r>
            <a:r>
              <a:rPr lang="en-US" altLang="zh-CN"/>
              <a:t>HTTP </a:t>
            </a:r>
            <a:r>
              <a:rPr lang="zh-CN" altLang="en-US"/>
              <a:t>请求数阈值调整到压测最大值以上。</a:t>
            </a:r>
          </a:p>
          <a:p>
            <a:pPr lvl="1"/>
            <a:r>
              <a:rPr lang="zh-CN" altLang="en-US"/>
              <a:t>建议关闭 </a:t>
            </a:r>
            <a:r>
              <a:rPr lang="en-US" altLang="zh-CN"/>
              <a:t>DDoS </a:t>
            </a:r>
            <a:r>
              <a:rPr lang="zh-CN" altLang="en-US"/>
              <a:t>防护策略，如存在某些客观原因不能关闭 </a:t>
            </a:r>
            <a:r>
              <a:rPr lang="en-US" altLang="zh-CN"/>
              <a:t>DDoS </a:t>
            </a:r>
            <a:r>
              <a:rPr lang="zh-CN" altLang="en-US"/>
              <a:t>防护策略，请将 </a:t>
            </a:r>
            <a:r>
              <a:rPr lang="en-US" altLang="zh-CN"/>
              <a:t>DDoS </a:t>
            </a:r>
            <a:r>
              <a:rPr lang="zh-CN" altLang="en-US"/>
              <a:t>防护的清洗阈值调整到压测最大值以上。</a:t>
            </a:r>
          </a:p>
          <a:p>
            <a:pPr marL="171450" lvl="1" indent="-171450" algn="l" defTabSz="914400" rtl="0" eaLnBrk="1" latinLnBrk="0" hangingPunct="1">
              <a:lnSpc>
                <a:spcPct val="150000"/>
              </a:lnSpc>
              <a:buFont typeface="Wingdings" panose="05000000000000000000" pitchFamily="2" charset="2"/>
              <a:buChar char="p"/>
            </a:pPr>
            <a:r>
              <a:rPr lang="zh-CN" altLang="en-US" sz="1000" b="1" kern="1200">
                <a:solidFill>
                  <a:schemeClr val="tx1"/>
                </a:solidFill>
                <a:cs typeface="+mn-cs"/>
              </a:rPr>
              <a:t>控制压测流量及请求数</a:t>
            </a:r>
          </a:p>
          <a:p>
            <a:pPr lvl="1"/>
            <a:r>
              <a:rPr lang="zh-CN" altLang="en-US"/>
              <a:t>建议将压测流量值小于</a:t>
            </a:r>
            <a:r>
              <a:rPr lang="en-US" altLang="zh-CN"/>
              <a:t>1Gbps</a:t>
            </a:r>
            <a:r>
              <a:rPr lang="zh-CN" altLang="en-US"/>
              <a:t>，否则将有可能触发攻击防护。</a:t>
            </a:r>
          </a:p>
          <a:p>
            <a:pPr lvl="1"/>
            <a:r>
              <a:rPr lang="zh-CN" altLang="en-US"/>
              <a:t>建议将压测的 </a:t>
            </a:r>
            <a:r>
              <a:rPr lang="en-US" altLang="zh-CN"/>
              <a:t>HTTP </a:t>
            </a:r>
            <a:r>
              <a:rPr lang="zh-CN" altLang="en-US"/>
              <a:t>请求数限制在</a:t>
            </a:r>
            <a:r>
              <a:rPr lang="en-US" altLang="zh-CN"/>
              <a:t>20,000QPS</a:t>
            </a:r>
            <a:r>
              <a:rPr lang="zh-CN" altLang="en-US"/>
              <a:t>以内（即 </a:t>
            </a:r>
            <a:r>
              <a:rPr lang="en-US" altLang="zh-CN"/>
              <a:t>HTTP </a:t>
            </a:r>
            <a:r>
              <a:rPr lang="zh-CN" altLang="en-US"/>
              <a:t>请求数每秒不超过</a:t>
            </a:r>
            <a:r>
              <a:rPr lang="en-US" altLang="zh-CN"/>
              <a:t>20,000</a:t>
            </a:r>
            <a:r>
              <a:rPr lang="zh-CN" altLang="en-US"/>
              <a:t>个），否则将有可能触发攻击防护。</a:t>
            </a:r>
          </a:p>
          <a:p>
            <a:pPr lvl="1"/>
            <a:r>
              <a:rPr lang="zh-CN" altLang="en-US"/>
              <a:t>建议将压测的每秒新建连接数小于</a:t>
            </a:r>
            <a:r>
              <a:rPr lang="en-US" altLang="zh-CN"/>
              <a:t>50,000</a:t>
            </a:r>
            <a:r>
              <a:rPr lang="zh-CN" altLang="en-US"/>
              <a:t>个，最大连接数小于</a:t>
            </a:r>
            <a:r>
              <a:rPr lang="en-US" altLang="zh-CN"/>
              <a:t>2,000,000</a:t>
            </a:r>
            <a:r>
              <a:rPr lang="zh-CN" altLang="en-US"/>
              <a:t>个，每秒入包量小于</a:t>
            </a:r>
            <a:r>
              <a:rPr lang="en-US" altLang="zh-CN"/>
              <a:t>200,000</a:t>
            </a:r>
            <a:r>
              <a:rPr lang="zh-CN" altLang="en-US"/>
              <a:t>个。</a:t>
            </a:r>
          </a:p>
          <a:p>
            <a:r>
              <a:rPr lang="zh-CN" altLang="en-US" b="1"/>
              <a:t>提前评估压测可能的影响</a:t>
            </a:r>
          </a:p>
          <a:p>
            <a:pPr lvl="1"/>
            <a:r>
              <a:rPr lang="zh-CN" altLang="en-US"/>
              <a:t>建议用户在压测前联系腾讯云架构师或 腾讯云技术支持，全面评估压测可能产生的影响及范围，制定合理的风险规避措施；</a:t>
            </a:r>
          </a:p>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1119080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2992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u="none" strike="noStrike" kern="1200" baseline="0">
                <a:solidFill>
                  <a:schemeClr val="tx1"/>
                </a:solidFill>
                <a:cs typeface="+mn-cs"/>
              </a:rPr>
              <a:t>大型分布式的集群，通过机器</a:t>
            </a:r>
            <a:r>
              <a:rPr lang="en-US" altLang="zh-CN" sz="1000" b="0" i="0" u="none" strike="noStrike" kern="1200" baseline="0">
                <a:solidFill>
                  <a:schemeClr val="tx1"/>
                </a:solidFill>
                <a:cs typeface="+mn-cs"/>
              </a:rPr>
              <a:t>+</a:t>
            </a:r>
            <a:r>
              <a:rPr lang="zh-CN" altLang="en-US" sz="1000" b="0" i="0" u="none" strike="noStrike" kern="1200" baseline="0">
                <a:solidFill>
                  <a:schemeClr val="tx1"/>
                </a:solidFill>
                <a:cs typeface="+mn-cs"/>
              </a:rPr>
              <a:t>集群内部拆分，具备了一定的可扩展性，但随着业务量的进一步增长，整个集群规模逐渐变的巨大，从而会在某个点达到瓶颈，无法满足扩展性需要，并且大集群内核心服务出现了问题，会影响全网用户；</a:t>
            </a:r>
            <a:endParaRPr lang="en-US" altLang="zh-CN" sz="1000" b="0" i="0" u="none" strike="noStrike" kern="1200" baseline="0">
              <a:solidFill>
                <a:schemeClr val="tx1"/>
              </a:solidFill>
              <a:cs typeface="+mn-cs"/>
            </a:endParaRPr>
          </a:p>
          <a:p>
            <a:pPr marL="171450" indent="-171450">
              <a:buFont typeface="Wingdings" panose="05000000000000000000" pitchFamily="2" charset="2"/>
              <a:buChar char="p"/>
            </a:pPr>
            <a:r>
              <a:rPr lang="zh-CN" altLang="en-US" sz="1000" b="0" i="0" u="none" strike="noStrike" kern="1200" baseline="0">
                <a:solidFill>
                  <a:schemeClr val="tx1"/>
                </a:solidFill>
                <a:cs typeface="+mn-cs"/>
              </a:rPr>
              <a:t>核心服务（比如订单服务）挂掉，会影响全网所有用户，导致整个业务不可用；</a:t>
            </a: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3180050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3522904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b="0" i="0" u="none" strike="noStrike" kern="1200" baseline="0">
                <a:solidFill>
                  <a:schemeClr val="tx1"/>
                </a:solidFill>
                <a:cs typeface="+mn-cs"/>
              </a:rPr>
              <a:t>要设计高可用的应用架构，首先需要了解应用架构的演进特征：传统的单体式架构下，不论是提供应用访问的</a:t>
            </a:r>
            <a:r>
              <a:rPr lang="en-US" altLang="zh-CN" b="0" i="0" u="none" strike="noStrike" kern="1200" baseline="0">
                <a:solidFill>
                  <a:schemeClr val="tx1"/>
                </a:solidFill>
                <a:cs typeface="+mn-cs"/>
              </a:rPr>
              <a:t>web</a:t>
            </a:r>
            <a:r>
              <a:rPr lang="zh-CN" altLang="en-US" b="0" i="0" u="none" strike="noStrike" kern="1200" baseline="0">
                <a:solidFill>
                  <a:schemeClr val="tx1"/>
                </a:solidFill>
                <a:cs typeface="+mn-cs"/>
              </a:rPr>
              <a:t>前端应用还是提供业务逻辑的服务模块，普遍呈现出聚合度高，扩展性差，不灵活的问题，可能上百个人维护一个服务核心工程，源代码冲突严重，错误难以隔离，协同成本极高，开发效率低，项目发布周期长，难以适应互联网场景下，海量负载、高并发，版本需要敏捷迭代，代码的持续集成，持续交付等需求的同时，保证应用的高可用性，因此对应用层的解耦势在必行，当然实际的企业环境下，依然存在这种单体式应用的模式，</a:t>
            </a:r>
            <a:endParaRPr lang="en-US" altLang="zh-CN" b="0" i="0" u="none" strike="noStrike" kern="1200" baseline="0">
              <a:solidFill>
                <a:schemeClr val="tx1"/>
              </a:solidFill>
              <a:cs typeface="+mn-cs"/>
            </a:endParaRPr>
          </a:p>
          <a:p>
            <a:pPr marL="171450" indent="-171450">
              <a:buFont typeface="Wingdings" panose="05000000000000000000" pitchFamily="2" charset="2"/>
              <a:buChar char="p"/>
            </a:pPr>
            <a:r>
              <a:rPr lang="zh-CN" altLang="en-US" b="0" i="0" u="none" strike="noStrike" kern="1200" baseline="0">
                <a:solidFill>
                  <a:schemeClr val="tx1"/>
                </a:solidFill>
                <a:cs typeface="+mn-cs"/>
              </a:rPr>
              <a:t>分布式的服务架构成为了趋势和主流，这里可以将</a:t>
            </a:r>
            <a:r>
              <a:rPr lang="en-US" altLang="zh-CN" b="0" i="0" u="none" strike="noStrike" kern="1200" baseline="0">
                <a:solidFill>
                  <a:schemeClr val="tx1"/>
                </a:solidFill>
                <a:cs typeface="+mn-cs"/>
              </a:rPr>
              <a:t>web</a:t>
            </a:r>
            <a:r>
              <a:rPr lang="zh-CN" altLang="en-US" b="0" i="0" u="none" strike="noStrike" kern="1200" baseline="0">
                <a:solidFill>
                  <a:schemeClr val="tx1"/>
                </a:solidFill>
                <a:cs typeface="+mn-cs"/>
              </a:rPr>
              <a:t>应用进行垂直拆分成多个前端微服务，服务层也可以垂直拆分成多个提供业务逻辑的微服务模块，降低各个模块之间的耦合度，让每个微服务从开发到测试到发布部署都独立去完成，这里的独立包括开发团队的独立，开发语言的独立，对外提供服务的独立等特征，那么这里不得不考虑的问题是：各个微服务模块之间如何相互协同调用问题？微服务用什么工具来部署落地？如何设计分布式服务架构下的高可用？</a:t>
            </a:r>
            <a:endParaRPr lang="en-US" altLang="zh-CN" b="0" i="0" u="none" strike="noStrike" kern="1200" baseline="0">
              <a:solidFill>
                <a:schemeClr val="tx1"/>
              </a:solidFill>
              <a:cs typeface="+mn-cs"/>
            </a:endParaRPr>
          </a:p>
        </p:txBody>
      </p:sp>
    </p:spTree>
    <p:extLst>
      <p:ext uri="{BB962C8B-B14F-4D97-AF65-F5344CB8AC3E}">
        <p14:creationId xmlns:p14="http://schemas.microsoft.com/office/powerpoint/2010/main" val="2377745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en-US" altLang="zh-CN" sz="1000" b="0" i="0" u="none" strike="noStrike" kern="1200" baseline="0">
                <a:solidFill>
                  <a:schemeClr val="tx1"/>
                </a:solidFill>
                <a:cs typeface="+mn-cs"/>
              </a:rPr>
              <a:t>CLB+CVM</a:t>
            </a:r>
            <a:r>
              <a:rPr lang="zh-CN" altLang="en-US" sz="1000" b="0" i="0" u="none" strike="noStrike" kern="1200" baseline="0">
                <a:solidFill>
                  <a:schemeClr val="tx1"/>
                </a:solidFill>
                <a:cs typeface="+mn-cs"/>
              </a:rPr>
              <a:t>：</a:t>
            </a:r>
            <a:endParaRPr lang="en-US" altLang="zh-CN" sz="1000" b="0" i="0" u="none" strike="noStrike" kern="1200" baseline="0">
              <a:solidFill>
                <a:schemeClr val="tx1"/>
              </a:solidFill>
              <a:cs typeface="+mn-cs"/>
            </a:endParaRPr>
          </a:p>
          <a:p>
            <a:pPr marL="355600" lvl="1" indent="-171450">
              <a:buFont typeface="Wingdings" panose="05000000000000000000" pitchFamily="2" charset="2"/>
              <a:buChar char="n"/>
            </a:pPr>
            <a:r>
              <a:rPr lang="zh-CN" altLang="en-US" sz="1000" b="0" i="0" u="none" strike="noStrike" kern="1200" baseline="0">
                <a:solidFill>
                  <a:schemeClr val="tx1"/>
                </a:solidFill>
                <a:cs typeface="+mn-cs"/>
              </a:rPr>
              <a:t>多台云服务器构成一个高性能、高可用的服务池，负载均衡将业务流量转发到这批云服务器上。</a:t>
            </a:r>
          </a:p>
          <a:p>
            <a:pPr marL="355600" lvl="1" indent="-171450">
              <a:buFont typeface="Wingdings" panose="05000000000000000000" pitchFamily="2" charset="2"/>
              <a:buChar char="n"/>
            </a:pPr>
            <a:r>
              <a:rPr lang="zh-CN" altLang="en-US" sz="1000" b="0" i="0" u="none" strike="noStrike" kern="1200" baseline="0">
                <a:solidFill>
                  <a:schemeClr val="tx1"/>
                </a:solidFill>
                <a:cs typeface="+mn-cs"/>
              </a:rPr>
              <a:t>当某台或某几台云服务器不可用时，负载均衡可自动屏蔽故障的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实例，将请求分发给正常运行的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实例，保障应用系统正常工作。</a:t>
            </a:r>
          </a:p>
          <a:p>
            <a:pPr marL="355600" lvl="1" indent="-171450">
              <a:buFont typeface="Wingdings" panose="05000000000000000000" pitchFamily="2" charset="2"/>
              <a:buChar char="n"/>
            </a:pPr>
            <a:r>
              <a:rPr lang="zh-CN" altLang="en-US" sz="1000" b="0" i="0" u="none" strike="noStrike" kern="1200" baseline="0">
                <a:solidFill>
                  <a:schemeClr val="tx1"/>
                </a:solidFill>
                <a:cs typeface="+mn-cs"/>
              </a:rPr>
              <a:t>会话保持功能可将同一客户端的请求转发到同一台后端云服务器，提高访问效率。</a:t>
            </a:r>
            <a:endParaRPr lang="en-US" altLang="zh-CN" sz="1000" b="0" i="0" u="none" strike="noStrike" kern="1200" baseline="0">
              <a:solidFill>
                <a:schemeClr val="tx1"/>
              </a:solidFill>
              <a:cs typeface="+mn-cs"/>
            </a:endParaRPr>
          </a:p>
          <a:p>
            <a:pPr marL="171450" lvl="0" indent="-171450">
              <a:buFont typeface="Wingdings" panose="05000000000000000000" pitchFamily="2" charset="2"/>
              <a:buChar char="p"/>
            </a:pPr>
            <a:r>
              <a:rPr lang="en-US" altLang="zh-CN" sz="1000" b="0" i="0" u="none" strike="noStrike" kern="1200" baseline="0">
                <a:solidFill>
                  <a:schemeClr val="tx1"/>
                </a:solidFill>
                <a:cs typeface="+mn-cs"/>
              </a:rPr>
              <a:t>CVM+AS</a:t>
            </a:r>
            <a:r>
              <a:rPr lang="zh-CN" altLang="en-US" sz="1000" b="0" i="0" u="none" strike="noStrike" kern="1200" baseline="0">
                <a:solidFill>
                  <a:schemeClr val="tx1"/>
                </a:solidFill>
                <a:cs typeface="+mn-cs"/>
              </a:rPr>
              <a:t>：</a:t>
            </a:r>
            <a:endParaRPr lang="en-US" altLang="zh-CN" sz="1000" b="0" i="0" u="none" strike="noStrike" kern="1200" baseline="0">
              <a:solidFill>
                <a:schemeClr val="tx1"/>
              </a:solidFill>
              <a:cs typeface="+mn-cs"/>
            </a:endParaRPr>
          </a:p>
          <a:p>
            <a:pPr marL="355600" lvl="1" indent="-171450" algn="l" defTabSz="914400" rtl="0" eaLnBrk="1" latinLnBrk="0" hangingPunct="1">
              <a:lnSpc>
                <a:spcPct val="150000"/>
              </a:lnSpc>
              <a:buFont typeface="Wingdings" panose="05000000000000000000" pitchFamily="2" charset="2"/>
              <a:buChar char="n"/>
            </a:pPr>
            <a:r>
              <a:rPr lang="zh-CN" altLang="en-US" sz="1000" b="0" i="0" u="none" strike="noStrike" kern="1200" baseline="0">
                <a:solidFill>
                  <a:schemeClr val="tx1"/>
                </a:solidFill>
                <a:cs typeface="+mn-cs"/>
              </a:rPr>
              <a:t>可以通过</a:t>
            </a:r>
            <a:r>
              <a:rPr lang="en-US" altLang="zh-CN" sz="1000" b="0" i="0" u="none" strike="noStrike" kern="1200" baseline="0">
                <a:solidFill>
                  <a:schemeClr val="tx1"/>
                </a:solidFill>
                <a:cs typeface="+mn-cs"/>
              </a:rPr>
              <a:t>AS</a:t>
            </a:r>
            <a:r>
              <a:rPr lang="zh-CN" altLang="en-US" sz="1000" b="0" i="0" u="none" strike="noStrike" kern="1200" baseline="0">
                <a:solidFill>
                  <a:schemeClr val="tx1"/>
                </a:solidFill>
                <a:cs typeface="+mn-cs"/>
              </a:rPr>
              <a:t>设定弹性伸缩策略来管理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实例数量，完成对实例的环境部署，并保证业务平稳顺利运行，在需求高峰时，自动增加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实例数量，以保证性能不受影响，当需求较低时，则会减少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实例数量以降低成本。</a:t>
            </a: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1227924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u="none" strike="noStrike" kern="1200" baseline="0">
                <a:solidFill>
                  <a:schemeClr val="tx1"/>
                </a:solidFill>
                <a:cs typeface="+mn-cs"/>
              </a:rPr>
              <a:t>弹性伸缩</a:t>
            </a:r>
            <a:r>
              <a:rPr lang="en-US" altLang="zh-CN" sz="1000" b="0" i="0" u="none" strike="noStrike" kern="1200" baseline="0">
                <a:solidFill>
                  <a:schemeClr val="tx1"/>
                </a:solidFill>
                <a:cs typeface="+mn-cs"/>
              </a:rPr>
              <a:t>CVM</a:t>
            </a:r>
            <a:r>
              <a:rPr lang="zh-CN" altLang="en-US" sz="1000" b="0" i="0" u="none" strike="noStrike" kern="1200" baseline="0">
                <a:solidFill>
                  <a:schemeClr val="tx1"/>
                </a:solidFill>
                <a:cs typeface="+mn-cs"/>
              </a:rPr>
              <a:t>适合无状态服务：</a:t>
            </a:r>
            <a:endParaRPr lang="en-US" altLang="zh-CN" sz="1000" b="0" i="0" u="none" strike="noStrike" kern="1200" baseline="0">
              <a:solidFill>
                <a:schemeClr val="tx1"/>
              </a:solidFill>
              <a:cs typeface="+mn-cs"/>
            </a:endParaRPr>
          </a:p>
          <a:p>
            <a:pPr marL="355600" lvl="1" indent="-171450">
              <a:buFont typeface="Wingdings" panose="05000000000000000000" pitchFamily="2" charset="2"/>
              <a:buChar char="n"/>
            </a:pPr>
            <a:r>
              <a:rPr lang="zh-CN" altLang="en-US" sz="1000" b="0" i="0" u="none" strike="noStrike" kern="1200" baseline="0">
                <a:solidFill>
                  <a:schemeClr val="tx1"/>
                </a:solidFill>
                <a:cs typeface="+mn-cs"/>
              </a:rPr>
              <a:t>伸缩组中的云服务器实例中部署的应用需要是无状态、可替换的，因为伸缩组中的实例有可能在缩容中被回收，所以用于弹性伸缩的 </a:t>
            </a:r>
            <a:r>
              <a:rPr lang="en-US" altLang="zh-CN" sz="1000" b="0" i="0" u="none" strike="noStrike" kern="1200" baseline="0">
                <a:solidFill>
                  <a:schemeClr val="tx1"/>
                </a:solidFill>
                <a:cs typeface="+mn-cs"/>
              </a:rPr>
              <a:t>CVM </a:t>
            </a:r>
            <a:r>
              <a:rPr lang="zh-CN" altLang="en-US" sz="1000" b="0" i="0" u="none" strike="noStrike" kern="1200" baseline="0">
                <a:solidFill>
                  <a:schemeClr val="tx1"/>
                </a:solidFill>
                <a:cs typeface="+mn-cs"/>
              </a:rPr>
              <a:t>实例不能保存应用的状态信息（如会话）和相关数据（如数据库、日志等），如果应用中需要保存状态信息，可以考虑把状态信息保存到伸缩组以外的独立云服务器中。</a:t>
            </a:r>
            <a:endParaRPr lang="en-US" altLang="zh-CN" sz="1000" b="0" i="0" u="none" strike="noStrike" kern="1200" baseline="0">
              <a:solidFill>
                <a:schemeClr val="tx1"/>
              </a:solidFill>
              <a:cs typeface="+mn-cs"/>
            </a:endParaRPr>
          </a:p>
          <a:p>
            <a:pPr marL="355600" lvl="1" indent="-171450">
              <a:buFont typeface="Wingdings" panose="05000000000000000000" pitchFamily="2" charset="2"/>
              <a:buChar char="n"/>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233386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171450" indent="-171450"/>
            <a:r>
              <a:rPr lang="zh-CN" altLang="en-US" kern="1200">
                <a:solidFill>
                  <a:schemeClr val="tx1"/>
                </a:solidFill>
                <a:effectLst/>
                <a:cs typeface="+mn-cs"/>
              </a:rPr>
              <a:t>高可用概念回顾：</a:t>
            </a:r>
            <a:endParaRPr lang="en-US" altLang="zh-CN" kern="1200">
              <a:solidFill>
                <a:schemeClr val="tx1"/>
              </a:solidFill>
              <a:effectLst/>
              <a:cs typeface="+mn-cs"/>
            </a:endParaRPr>
          </a:p>
          <a:p>
            <a:pPr marL="355600" lvl="1" indent="-171450"/>
            <a:r>
              <a:rPr lang="zh-CN" altLang="en-US" kern="1200">
                <a:solidFill>
                  <a:schemeClr val="tx1"/>
                </a:solidFill>
                <a:effectLst/>
                <a:cs typeface="+mn-cs"/>
              </a:rPr>
              <a:t>高可用：计算机系统能够持续无故障正常运作的概率，在互联网业务里面，一般指平均能够正常的为用户提供服务的概率。</a:t>
            </a:r>
            <a:endParaRPr lang="en-US" altLang="zh-CN" kern="1200">
              <a:solidFill>
                <a:schemeClr val="tx1"/>
              </a:solidFill>
              <a:effectLst/>
              <a:cs typeface="+mn-cs"/>
            </a:endParaRPr>
          </a:p>
          <a:p>
            <a:pPr marL="355600" lvl="1" indent="-171450"/>
            <a:r>
              <a:rPr lang="zh-CN" altLang="en-US" kern="1200">
                <a:solidFill>
                  <a:schemeClr val="tx1"/>
                </a:solidFill>
                <a:effectLst/>
                <a:cs typeface="+mn-cs"/>
              </a:rPr>
              <a:t>定量计算方法：</a:t>
            </a:r>
            <a:r>
              <a:rPr lang="en-US" altLang="zh-CN" kern="1200">
                <a:solidFill>
                  <a:schemeClr val="tx1"/>
                </a:solidFill>
                <a:effectLst/>
                <a:cs typeface="+mn-cs"/>
              </a:rPr>
              <a:t>MTTF/(MTTF+MTTR) * 100%</a:t>
            </a:r>
            <a:r>
              <a:rPr lang="zh-CN" altLang="en-US" kern="1200">
                <a:solidFill>
                  <a:schemeClr val="tx1"/>
                </a:solidFill>
                <a:effectLst/>
                <a:cs typeface="+mn-cs"/>
              </a:rPr>
              <a:t>，其中</a:t>
            </a:r>
            <a:r>
              <a:rPr lang="en-US" altLang="zh-CN" kern="1200">
                <a:solidFill>
                  <a:schemeClr val="tx1"/>
                </a:solidFill>
                <a:effectLst/>
                <a:cs typeface="+mn-cs"/>
              </a:rPr>
              <a:t>MTTF</a:t>
            </a:r>
            <a:r>
              <a:rPr lang="zh-CN" altLang="en-US" kern="1200">
                <a:solidFill>
                  <a:schemeClr val="tx1"/>
                </a:solidFill>
                <a:effectLst/>
                <a:cs typeface="+mn-cs"/>
              </a:rPr>
              <a:t>为平均无故障时间，</a:t>
            </a:r>
            <a:r>
              <a:rPr lang="en-US" altLang="zh-CN" kern="1200">
                <a:solidFill>
                  <a:schemeClr val="tx1"/>
                </a:solidFill>
                <a:effectLst/>
                <a:cs typeface="+mn-cs"/>
              </a:rPr>
              <a:t>MTTR</a:t>
            </a:r>
            <a:r>
              <a:rPr lang="zh-CN" altLang="en-US" kern="1200">
                <a:solidFill>
                  <a:schemeClr val="tx1"/>
                </a:solidFill>
                <a:effectLst/>
                <a:cs typeface="+mn-cs"/>
              </a:rPr>
              <a:t>为平均维修时间，即系统保持正常运行时间的百分比。</a:t>
            </a:r>
            <a:endParaRPr lang="en-US" altLang="zh-CN" kern="1200">
              <a:solidFill>
                <a:schemeClr val="tx1"/>
              </a:solidFill>
              <a:effectLst/>
              <a:cs typeface="+mn-cs"/>
            </a:endParaRPr>
          </a:p>
          <a:p>
            <a:pPr marL="355600" lvl="1" indent="-171450"/>
            <a:r>
              <a:rPr lang="en-US" altLang="zh-CN" kern="1200">
                <a:solidFill>
                  <a:schemeClr val="tx1"/>
                </a:solidFill>
                <a:effectLst/>
                <a:cs typeface="+mn-cs"/>
              </a:rPr>
              <a:t>2</a:t>
            </a:r>
            <a:r>
              <a:rPr lang="zh-CN" altLang="en-US" kern="1200">
                <a:solidFill>
                  <a:schemeClr val="tx1"/>
                </a:solidFill>
                <a:effectLst/>
                <a:cs typeface="+mn-cs"/>
              </a:rPr>
              <a:t>个</a:t>
            </a:r>
            <a:r>
              <a:rPr lang="en-US" altLang="zh-CN" kern="1200">
                <a:solidFill>
                  <a:schemeClr val="tx1"/>
                </a:solidFill>
                <a:effectLst/>
                <a:cs typeface="+mn-cs"/>
              </a:rPr>
              <a:t>9</a:t>
            </a:r>
            <a:r>
              <a:rPr lang="zh-CN" altLang="en-US" kern="1200">
                <a:solidFill>
                  <a:schemeClr val="tx1"/>
                </a:solidFill>
                <a:effectLst/>
                <a:cs typeface="+mn-cs"/>
              </a:rPr>
              <a:t>：</a:t>
            </a:r>
            <a:r>
              <a:rPr lang="en-US" altLang="zh-CN" kern="1200">
                <a:solidFill>
                  <a:schemeClr val="tx1"/>
                </a:solidFill>
                <a:effectLst/>
                <a:cs typeface="+mn-cs"/>
              </a:rPr>
              <a:t>87.6h</a:t>
            </a:r>
            <a:r>
              <a:rPr lang="zh-CN" altLang="en-US" kern="1200">
                <a:solidFill>
                  <a:schemeClr val="tx1"/>
                </a:solidFill>
                <a:effectLst/>
                <a:cs typeface="+mn-cs"/>
              </a:rPr>
              <a:t>不可用；</a:t>
            </a:r>
            <a:r>
              <a:rPr lang="en-US" altLang="zh-CN" kern="1200">
                <a:solidFill>
                  <a:schemeClr val="tx1"/>
                </a:solidFill>
                <a:effectLst/>
                <a:cs typeface="+mn-cs"/>
              </a:rPr>
              <a:t>3</a:t>
            </a:r>
            <a:r>
              <a:rPr lang="zh-CN" altLang="en-US" kern="1200">
                <a:solidFill>
                  <a:schemeClr val="tx1"/>
                </a:solidFill>
                <a:effectLst/>
                <a:cs typeface="+mn-cs"/>
              </a:rPr>
              <a:t>个</a:t>
            </a:r>
            <a:r>
              <a:rPr lang="en-US" altLang="zh-CN" kern="1200">
                <a:solidFill>
                  <a:schemeClr val="tx1"/>
                </a:solidFill>
                <a:effectLst/>
                <a:cs typeface="+mn-cs"/>
              </a:rPr>
              <a:t>9</a:t>
            </a:r>
            <a:r>
              <a:rPr lang="zh-CN" altLang="en-US" kern="1200">
                <a:solidFill>
                  <a:schemeClr val="tx1"/>
                </a:solidFill>
                <a:effectLst/>
                <a:cs typeface="+mn-cs"/>
              </a:rPr>
              <a:t>：</a:t>
            </a:r>
            <a:r>
              <a:rPr lang="en-US" altLang="zh-CN" kern="1200">
                <a:solidFill>
                  <a:schemeClr val="tx1"/>
                </a:solidFill>
                <a:effectLst/>
                <a:cs typeface="+mn-cs"/>
              </a:rPr>
              <a:t>8.76h</a:t>
            </a:r>
            <a:r>
              <a:rPr lang="zh-CN" altLang="en-US" kern="1200">
                <a:solidFill>
                  <a:schemeClr val="tx1"/>
                </a:solidFill>
                <a:effectLst/>
                <a:cs typeface="+mn-cs"/>
              </a:rPr>
              <a:t>不可用；</a:t>
            </a:r>
            <a:r>
              <a:rPr lang="en-US" altLang="zh-CN" kern="1200">
                <a:solidFill>
                  <a:schemeClr val="tx1"/>
                </a:solidFill>
                <a:effectLst/>
                <a:cs typeface="+mn-cs"/>
              </a:rPr>
              <a:t>4</a:t>
            </a:r>
            <a:r>
              <a:rPr lang="zh-CN" altLang="en-US" kern="1200">
                <a:solidFill>
                  <a:schemeClr val="tx1"/>
                </a:solidFill>
                <a:effectLst/>
                <a:cs typeface="+mn-cs"/>
              </a:rPr>
              <a:t>个</a:t>
            </a:r>
            <a:r>
              <a:rPr lang="en-US" altLang="zh-CN" kern="1200">
                <a:solidFill>
                  <a:schemeClr val="tx1"/>
                </a:solidFill>
                <a:effectLst/>
                <a:cs typeface="+mn-cs"/>
              </a:rPr>
              <a:t>9</a:t>
            </a:r>
            <a:r>
              <a:rPr lang="zh-CN" altLang="en-US" kern="1200">
                <a:solidFill>
                  <a:schemeClr val="tx1"/>
                </a:solidFill>
                <a:effectLst/>
                <a:cs typeface="+mn-cs"/>
              </a:rPr>
              <a:t>：</a:t>
            </a:r>
            <a:r>
              <a:rPr lang="en-US" altLang="zh-CN" kern="1200">
                <a:solidFill>
                  <a:schemeClr val="tx1"/>
                </a:solidFill>
                <a:effectLst/>
                <a:cs typeface="+mn-cs"/>
              </a:rPr>
              <a:t>0.876h</a:t>
            </a:r>
            <a:r>
              <a:rPr lang="zh-CN" altLang="en-US" kern="1200">
                <a:solidFill>
                  <a:schemeClr val="tx1"/>
                </a:solidFill>
                <a:effectLst/>
                <a:cs typeface="+mn-cs"/>
              </a:rPr>
              <a:t>（</a:t>
            </a:r>
            <a:r>
              <a:rPr lang="en-US" altLang="zh-CN" kern="1200">
                <a:solidFill>
                  <a:schemeClr val="tx1"/>
                </a:solidFill>
                <a:effectLst/>
                <a:cs typeface="+mn-cs"/>
              </a:rPr>
              <a:t>52.56</a:t>
            </a:r>
            <a:r>
              <a:rPr lang="zh-CN" altLang="en-US" kern="1200">
                <a:solidFill>
                  <a:schemeClr val="tx1"/>
                </a:solidFill>
                <a:effectLst/>
                <a:cs typeface="+mn-cs"/>
              </a:rPr>
              <a:t>分钟）不可用；</a:t>
            </a:r>
            <a:r>
              <a:rPr lang="en-US" altLang="zh-CN" kern="1200">
                <a:solidFill>
                  <a:schemeClr val="tx1"/>
                </a:solidFill>
                <a:effectLst/>
                <a:cs typeface="+mn-cs"/>
              </a:rPr>
              <a:t>5</a:t>
            </a:r>
            <a:r>
              <a:rPr lang="zh-CN" altLang="en-US" kern="1200">
                <a:solidFill>
                  <a:schemeClr val="tx1"/>
                </a:solidFill>
                <a:effectLst/>
                <a:cs typeface="+mn-cs"/>
              </a:rPr>
              <a:t>个</a:t>
            </a:r>
            <a:r>
              <a:rPr lang="en-US" altLang="zh-CN" kern="1200">
                <a:solidFill>
                  <a:schemeClr val="tx1"/>
                </a:solidFill>
                <a:effectLst/>
                <a:cs typeface="+mn-cs"/>
              </a:rPr>
              <a:t>9</a:t>
            </a:r>
            <a:r>
              <a:rPr lang="zh-CN" altLang="en-US" kern="1200">
                <a:solidFill>
                  <a:schemeClr val="tx1"/>
                </a:solidFill>
                <a:effectLst/>
                <a:cs typeface="+mn-cs"/>
              </a:rPr>
              <a:t>：约</a:t>
            </a:r>
            <a:r>
              <a:rPr lang="en-US" altLang="zh-CN" kern="1200">
                <a:solidFill>
                  <a:schemeClr val="tx1"/>
                </a:solidFill>
                <a:effectLst/>
                <a:cs typeface="+mn-cs"/>
              </a:rPr>
              <a:t>5</a:t>
            </a:r>
            <a:r>
              <a:rPr lang="zh-CN" altLang="en-US" kern="1200">
                <a:solidFill>
                  <a:schemeClr val="tx1"/>
                </a:solidFill>
                <a:effectLst/>
                <a:cs typeface="+mn-cs"/>
              </a:rPr>
              <a:t>分钟；</a:t>
            </a:r>
          </a:p>
          <a:p>
            <a:pPr marL="355600" lvl="1" indent="-171450"/>
            <a:endParaRPr lang="zh-CN" altLang="en-US" kern="1200">
              <a:solidFill>
                <a:schemeClr val="tx1"/>
              </a:solidFill>
              <a:effectLst/>
              <a:cs typeface="+mn-cs"/>
            </a:endParaRPr>
          </a:p>
          <a:p>
            <a:pPr marL="0" indent="0">
              <a:buNone/>
            </a:pPr>
            <a:endParaRPr lang="en-US" altLang="zh-CN" kern="1200">
              <a:solidFill>
                <a:schemeClr val="tx1"/>
              </a:solidFill>
              <a:effectLst/>
              <a:cs typeface="+mn-cs"/>
            </a:endParaRPr>
          </a:p>
        </p:txBody>
      </p:sp>
    </p:spTree>
    <p:extLst>
      <p:ext uri="{BB962C8B-B14F-4D97-AF65-F5344CB8AC3E}">
        <p14:creationId xmlns:p14="http://schemas.microsoft.com/office/powerpoint/2010/main" val="1211297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分布式服务化架构设计，可以使用腾讯云的</a:t>
            </a:r>
            <a:r>
              <a:rPr lang="en-US" altLang="zh-CN" sz="1000" kern="1200">
                <a:solidFill>
                  <a:schemeClr val="tx1"/>
                </a:solidFill>
                <a:cs typeface="+mn-cs"/>
              </a:rPr>
              <a:t>TSF</a:t>
            </a:r>
            <a:r>
              <a:rPr lang="zh-CN" altLang="en-US" sz="1000" kern="1200">
                <a:solidFill>
                  <a:schemeClr val="tx1"/>
                </a:solidFill>
                <a:cs typeface="+mn-cs"/>
              </a:rPr>
              <a:t>、</a:t>
            </a:r>
            <a:r>
              <a:rPr lang="en-US" altLang="zh-CN" sz="1000" kern="1200">
                <a:solidFill>
                  <a:schemeClr val="tx1"/>
                </a:solidFill>
                <a:cs typeface="+mn-cs"/>
              </a:rPr>
              <a:t>API</a:t>
            </a:r>
            <a:r>
              <a:rPr lang="zh-CN" altLang="en-US" sz="1000" kern="1200">
                <a:solidFill>
                  <a:schemeClr val="tx1"/>
                </a:solidFill>
                <a:cs typeface="+mn-cs"/>
              </a:rPr>
              <a:t>网关和</a:t>
            </a:r>
            <a:r>
              <a:rPr lang="en-US" altLang="zh-CN" sz="1000" kern="1200">
                <a:solidFill>
                  <a:schemeClr val="tx1"/>
                </a:solidFill>
                <a:cs typeface="+mn-cs"/>
              </a:rPr>
              <a:t>TKE</a:t>
            </a:r>
            <a:r>
              <a:rPr lang="zh-CN" altLang="en-US" sz="1000" kern="1200">
                <a:solidFill>
                  <a:schemeClr val="tx1"/>
                </a:solidFill>
                <a:cs typeface="+mn-cs"/>
              </a:rPr>
              <a:t>容器产品进行部署落地。</a:t>
            </a:r>
            <a:endParaRPr lang="en-US" altLang="zh-CN" sz="1000" kern="1200">
              <a:solidFill>
                <a:schemeClr val="tx1"/>
              </a:solidFill>
              <a:cs typeface="+mn-cs"/>
            </a:endParaRPr>
          </a:p>
        </p:txBody>
      </p:sp>
    </p:spTree>
    <p:extLst>
      <p:ext uri="{BB962C8B-B14F-4D97-AF65-F5344CB8AC3E}">
        <p14:creationId xmlns:p14="http://schemas.microsoft.com/office/powerpoint/2010/main" val="222219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a:t>腾讯微服务平台</a:t>
            </a:r>
            <a:r>
              <a:rPr lang="en-US" altLang="zh-CN"/>
              <a:t>TSF</a:t>
            </a:r>
            <a:r>
              <a:rPr lang="zh-CN" altLang="en-US"/>
              <a:t>围绕着应用和微服务的 </a:t>
            </a:r>
            <a:r>
              <a:rPr lang="en-US" altLang="zh-CN"/>
              <a:t>PaaS </a:t>
            </a:r>
            <a:r>
              <a:rPr lang="zh-CN" altLang="en-US"/>
              <a:t>平台，提供应用全生命周期管理、数据化运营、立体化监控和服务治理等功能，</a:t>
            </a:r>
            <a:r>
              <a:rPr lang="en-US" altLang="zh-CN"/>
              <a:t>TSF </a:t>
            </a:r>
            <a:r>
              <a:rPr lang="zh-CN" altLang="en-US"/>
              <a:t>拥抱 </a:t>
            </a:r>
            <a:r>
              <a:rPr lang="en-US" altLang="zh-CN"/>
              <a:t>Spring Cloud </a:t>
            </a:r>
            <a:r>
              <a:rPr lang="zh-CN" altLang="en-US"/>
              <a:t>、</a:t>
            </a:r>
            <a:r>
              <a:rPr lang="en-US" altLang="zh-CN"/>
              <a:t>Service Mesh </a:t>
            </a:r>
            <a:r>
              <a:rPr lang="zh-CN" altLang="en-US"/>
              <a:t>微服务框架，帮助企业客户解决传统集中式架构转型的困难，打造大规模高可用的分布式系统架构，实现业务、产品的快速落地。</a:t>
            </a:r>
          </a:p>
          <a:p>
            <a:r>
              <a:rPr lang="en-US" altLang="zh-CN"/>
              <a:t>TSF</a:t>
            </a:r>
            <a:r>
              <a:rPr lang="zh-CN" altLang="en-US"/>
              <a:t>服务框架：</a:t>
            </a:r>
            <a:endParaRPr lang="en-US" altLang="zh-CN"/>
          </a:p>
          <a:p>
            <a:pPr lvl="1"/>
            <a:r>
              <a:rPr lang="en-US" altLang="zh-CN"/>
              <a:t>TSF </a:t>
            </a:r>
            <a:r>
              <a:rPr lang="zh-CN" altLang="en-US"/>
              <a:t>提供了 </a:t>
            </a:r>
            <a:r>
              <a:rPr lang="en-US" altLang="zh-CN"/>
              <a:t>RESTful </a:t>
            </a:r>
            <a:r>
              <a:rPr lang="zh-CN" altLang="en-US"/>
              <a:t>调用方式和自研的高性能 </a:t>
            </a:r>
            <a:r>
              <a:rPr lang="en-US" altLang="zh-CN"/>
              <a:t>RPC </a:t>
            </a:r>
            <a:r>
              <a:rPr lang="zh-CN" altLang="en-US"/>
              <a:t>框架，能够构建高可用、高性能的分布式系统，</a:t>
            </a:r>
            <a:r>
              <a:rPr lang="en-US" altLang="zh-CN"/>
              <a:t>TSF </a:t>
            </a:r>
            <a:r>
              <a:rPr lang="zh-CN" altLang="en-US"/>
              <a:t>系统地考虑了分布式服务注册发现、路由管理、安全、负载均衡等细节问题。从图中我们还可以看到，分布式服务框架</a:t>
            </a:r>
            <a:r>
              <a:rPr lang="en-US" altLang="zh-CN"/>
              <a:t>TSF</a:t>
            </a:r>
            <a:r>
              <a:rPr lang="zh-CN" altLang="en-US"/>
              <a:t>具有容错保护、负载均衡、服务鉴权、服务调度、容量管理等功能，并且也具备告警管理、基础监控、版本控制服务、服务生命周期管理、全链跟踪等功能。这里以服务生命周期为例，</a:t>
            </a:r>
            <a:r>
              <a:rPr lang="en-US" altLang="zh-CN"/>
              <a:t>TSF </a:t>
            </a:r>
            <a:r>
              <a:rPr lang="zh-CN" altLang="en-US"/>
              <a:t>提供从创建应用到运行应用的全程管理，包括创建、删除、部署、回滚、扩容、下线、启动和停止应用。除此之外，</a:t>
            </a:r>
            <a:r>
              <a:rPr lang="en-US" altLang="zh-CN"/>
              <a:t>TSF</a:t>
            </a:r>
            <a:r>
              <a:rPr lang="zh-CN" altLang="en-US"/>
              <a:t>还与腾讯云多款成熟中间件产品打通，包括腾讯云 </a:t>
            </a:r>
            <a:r>
              <a:rPr lang="en-US" altLang="zh-CN"/>
              <a:t>API Gateway</a:t>
            </a:r>
            <a:r>
              <a:rPr lang="zh-CN" altLang="en-US"/>
              <a:t>、消息队列 </a:t>
            </a:r>
            <a:r>
              <a:rPr lang="en-US" altLang="zh-CN"/>
              <a:t>CMQ </a:t>
            </a:r>
            <a:r>
              <a:rPr lang="zh-CN" altLang="en-US"/>
              <a:t>、</a:t>
            </a:r>
            <a:r>
              <a:rPr lang="en-US" altLang="zh-CN"/>
              <a:t>CKafka</a:t>
            </a:r>
            <a:r>
              <a:rPr lang="zh-CN" altLang="en-US"/>
              <a:t>等，提供了全面的从应用部署到应用管理的全生命周期管理平台。</a:t>
            </a:r>
          </a:p>
        </p:txBody>
      </p:sp>
    </p:spTree>
    <p:extLst>
      <p:ext uri="{BB962C8B-B14F-4D97-AF65-F5344CB8AC3E}">
        <p14:creationId xmlns:p14="http://schemas.microsoft.com/office/powerpoint/2010/main" val="194385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a:t>同地域多可用区：增强系统的容灾能力</a:t>
            </a:r>
            <a:endParaRPr lang="en-US" altLang="zh-CN"/>
          </a:p>
          <a:p>
            <a:pPr lvl="1"/>
            <a:r>
              <a:rPr lang="zh-CN" altLang="en-US"/>
              <a:t>数据库跨可用区主备，主从自动同步，出现故障自动切换到备库；</a:t>
            </a:r>
            <a:endParaRPr lang="en-US" altLang="zh-CN"/>
          </a:p>
          <a:p>
            <a:pPr lvl="1"/>
            <a:r>
              <a:rPr lang="zh-CN" altLang="en-US"/>
              <a:t>跨可用区部署只读从库，读请求本可用区完成，写请求内网写入主库；</a:t>
            </a:r>
            <a:endParaRPr lang="en-US" altLang="zh-CN"/>
          </a:p>
        </p:txBody>
      </p:sp>
    </p:spTree>
    <p:extLst>
      <p:ext uri="{BB962C8B-B14F-4D97-AF65-F5344CB8AC3E}">
        <p14:creationId xmlns:p14="http://schemas.microsoft.com/office/powerpoint/2010/main" val="1165558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适用场景：</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对某些行业或业务系统，系统高可用要求非常高，同城容灾不能满足需求，业务要求跨地域容灾，此时的两地三中心模式非常适合。</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跨地域部署：增强应用的异地容灾能力</a:t>
            </a:r>
            <a:endParaRPr lang="en-US" altLang="zh-CN" sz="1000" kern="1200">
              <a:solidFill>
                <a:schemeClr val="tx1"/>
              </a:solidFill>
              <a:cs typeface="+mn-cs"/>
            </a:endParaRPr>
          </a:p>
          <a:p>
            <a:pPr lvl="1"/>
            <a:r>
              <a:rPr lang="zh-CN" altLang="en-US"/>
              <a:t>数据库通过</a:t>
            </a:r>
            <a:r>
              <a:rPr lang="en-US" altLang="zh-CN"/>
              <a:t>CDB</a:t>
            </a:r>
            <a:r>
              <a:rPr lang="zh-CN" altLang="en-US"/>
              <a:t>容灾实例在异地做备份；</a:t>
            </a:r>
            <a:endParaRPr lang="en-US" altLang="zh-CN"/>
          </a:p>
          <a:p>
            <a:pPr lvl="1"/>
            <a:r>
              <a:rPr lang="zh-CN" altLang="en-US"/>
              <a:t>跨地域开启</a:t>
            </a:r>
            <a:r>
              <a:rPr lang="en-US" altLang="zh-CN"/>
              <a:t>COS</a:t>
            </a:r>
            <a:r>
              <a:rPr lang="zh-CN" altLang="en-US"/>
              <a:t>复制功能，实现对象存储数据的异地备份；</a:t>
            </a:r>
            <a:endParaRPr lang="en-US" altLang="zh-CN"/>
          </a:p>
          <a:p>
            <a:pPr lvl="1"/>
            <a:endParaRPr lang="zh-CN" altLang="en-US"/>
          </a:p>
        </p:txBody>
      </p:sp>
    </p:spTree>
    <p:extLst>
      <p:ext uri="{BB962C8B-B14F-4D97-AF65-F5344CB8AC3E}">
        <p14:creationId xmlns:p14="http://schemas.microsoft.com/office/powerpoint/2010/main" val="3478221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适用场景：</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异地灾备只有灾难发生时才会启用，资源利用率低，成本高，此时通过异地多活的方式，既实现了容灾的效果，又提高了资源利用率，降低了成本。</a:t>
            </a:r>
            <a:endParaRPr lang="en-US" altLang="zh-CN"/>
          </a:p>
          <a:p>
            <a:pPr lvl="1"/>
            <a:endParaRPr lang="zh-CN" altLang="en-US"/>
          </a:p>
        </p:txBody>
      </p:sp>
    </p:spTree>
    <p:extLst>
      <p:ext uri="{BB962C8B-B14F-4D97-AF65-F5344CB8AC3E}">
        <p14:creationId xmlns:p14="http://schemas.microsoft.com/office/powerpoint/2010/main" val="1829546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适用场景：</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部署在</a:t>
            </a:r>
            <a:r>
              <a:rPr lang="en-US" altLang="zh-CN" sz="1000" kern="1200">
                <a:solidFill>
                  <a:schemeClr val="tx1"/>
                </a:solidFill>
                <a:cs typeface="+mn-cs"/>
              </a:rPr>
              <a:t>IDC</a:t>
            </a:r>
            <a:r>
              <a:rPr lang="zh-CN" altLang="en-US" sz="1000" kern="1200">
                <a:solidFill>
                  <a:schemeClr val="tx1"/>
                </a:solidFill>
                <a:cs typeface="+mn-cs"/>
              </a:rPr>
              <a:t>内的业务系统通常面临公网网络质量不好，扩容速度慢，无法灾备切换等问题；</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解决方案：</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本架构充分利用腾讯云优质的</a:t>
            </a:r>
            <a:r>
              <a:rPr lang="en-US" altLang="zh-CN" sz="1000" kern="1200">
                <a:solidFill>
                  <a:schemeClr val="tx1"/>
                </a:solidFill>
                <a:cs typeface="+mn-cs"/>
              </a:rPr>
              <a:t>BGP</a:t>
            </a:r>
            <a:r>
              <a:rPr lang="zh-CN" altLang="en-US" sz="1000" kern="1200">
                <a:solidFill>
                  <a:schemeClr val="tx1"/>
                </a:solidFill>
                <a:cs typeface="+mn-cs"/>
              </a:rPr>
              <a:t>网络接入，同时云上资源丰富，快速弹性，通过专线打通云上，云下，数据实时同步，故障时，可以切换到</a:t>
            </a:r>
            <a:r>
              <a:rPr lang="en-US" altLang="zh-CN" sz="1000" kern="1200">
                <a:solidFill>
                  <a:schemeClr val="tx1"/>
                </a:solidFill>
                <a:cs typeface="+mn-cs"/>
              </a:rPr>
              <a:t>IDC</a:t>
            </a:r>
            <a:r>
              <a:rPr lang="zh-CN" altLang="en-US" sz="1000" kern="1200">
                <a:solidFill>
                  <a:schemeClr val="tx1"/>
                </a:solidFill>
                <a:cs typeface="+mn-cs"/>
              </a:rPr>
              <a:t>做容灾；</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混合云部署：</a:t>
            </a:r>
            <a:endParaRPr lang="en-US" altLang="zh-CN" sz="1000" kern="1200">
              <a:solidFill>
                <a:schemeClr val="tx1"/>
              </a:solidFill>
              <a:cs typeface="+mn-cs"/>
            </a:endParaRPr>
          </a:p>
          <a:p>
            <a:pPr marL="355600" lvl="2"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数据库通过专线做主备同步，利用存储网关，可以将数据备份到云上；</a:t>
            </a:r>
            <a:endParaRPr lang="en-US" altLang="zh-CN" sz="1000" kern="1200">
              <a:solidFill>
                <a:schemeClr val="tx1"/>
              </a:solidFill>
              <a:cs typeface="+mn-cs"/>
            </a:endParaRPr>
          </a:p>
        </p:txBody>
      </p:sp>
    </p:spTree>
    <p:extLst>
      <p:ext uri="{BB962C8B-B14F-4D97-AF65-F5344CB8AC3E}">
        <p14:creationId xmlns:p14="http://schemas.microsoft.com/office/powerpoint/2010/main" val="3597611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en-US" altLang="zh-CN"/>
              <a:t>Set</a:t>
            </a:r>
            <a:r>
              <a:rPr lang="zh-CN" altLang="en-US"/>
              <a:t>化的设计目标：</a:t>
            </a:r>
            <a:endParaRPr lang="en-US" altLang="zh-CN"/>
          </a:p>
          <a:p>
            <a:pPr lvl="1"/>
            <a:r>
              <a:rPr lang="zh-CN" altLang="en-US"/>
              <a:t>业务：解决业务遇到的扩展性和容灾问题，支撑业务的高速发展；</a:t>
            </a:r>
            <a:endParaRPr lang="en-US" altLang="zh-CN"/>
          </a:p>
          <a:p>
            <a:pPr lvl="0"/>
            <a:r>
              <a:rPr lang="en-US" altLang="zh-CN"/>
              <a:t>Set</a:t>
            </a:r>
            <a:r>
              <a:rPr lang="zh-CN" altLang="en-US"/>
              <a:t>化架构：</a:t>
            </a:r>
            <a:endParaRPr lang="en-US" altLang="zh-CN"/>
          </a:p>
          <a:p>
            <a:pPr lvl="1"/>
            <a:r>
              <a:rPr lang="zh-CN" altLang="en-US"/>
              <a:t>每个</a:t>
            </a:r>
            <a:r>
              <a:rPr lang="en-US" altLang="zh-CN"/>
              <a:t>set</a:t>
            </a:r>
            <a:r>
              <a:rPr lang="zh-CN" altLang="en-US"/>
              <a:t>单元独立完成调用逻辑，比如</a:t>
            </a:r>
            <a:r>
              <a:rPr lang="en-US" altLang="zh-CN" err="1"/>
              <a:t>UnitA</a:t>
            </a:r>
            <a:r>
              <a:rPr lang="zh-CN" altLang="en-US"/>
              <a:t>内一套核心业务，比如网购，从加入购物车到下单，到支付，到仓库管理等要经过</a:t>
            </a:r>
            <a:r>
              <a:rPr lang="en-US" altLang="zh-CN"/>
              <a:t>A</a:t>
            </a:r>
            <a:r>
              <a:rPr lang="zh-CN" altLang="en-US"/>
              <a:t>、</a:t>
            </a:r>
            <a:r>
              <a:rPr lang="en-US" altLang="zh-CN"/>
              <a:t>B</a:t>
            </a:r>
            <a:r>
              <a:rPr lang="zh-CN" altLang="en-US"/>
              <a:t>、</a:t>
            </a:r>
            <a:r>
              <a:rPr lang="en-US" altLang="zh-CN"/>
              <a:t>C</a:t>
            </a:r>
            <a:r>
              <a:rPr lang="zh-CN" altLang="en-US"/>
              <a:t>等多个步骤，这些全部都在</a:t>
            </a:r>
            <a:r>
              <a:rPr lang="en-US" altLang="zh-CN" err="1"/>
              <a:t>UnitA</a:t>
            </a:r>
            <a:r>
              <a:rPr lang="zh-CN" altLang="en-US"/>
              <a:t>中进行部署，而</a:t>
            </a:r>
            <a:r>
              <a:rPr lang="en-US" altLang="zh-CN" err="1"/>
              <a:t>UnitB</a:t>
            </a:r>
            <a:r>
              <a:rPr lang="zh-CN" altLang="en-US"/>
              <a:t>是</a:t>
            </a:r>
            <a:r>
              <a:rPr lang="en-US" altLang="zh-CN" err="1"/>
              <a:t>UnitA</a:t>
            </a:r>
            <a:r>
              <a:rPr lang="zh-CN" altLang="en-US"/>
              <a:t>的备份，当</a:t>
            </a:r>
            <a:r>
              <a:rPr lang="en-US" altLang="zh-CN" err="1"/>
              <a:t>UnitA</a:t>
            </a:r>
            <a:r>
              <a:rPr lang="zh-CN" altLang="en-US"/>
              <a:t>中某个模块出现故障，则该模块请求路由到</a:t>
            </a:r>
            <a:r>
              <a:rPr lang="en-US" altLang="zh-CN" err="1"/>
              <a:t>UnitB</a:t>
            </a:r>
            <a:r>
              <a:rPr lang="zh-CN" altLang="en-US"/>
              <a:t>；</a:t>
            </a:r>
            <a:endParaRPr lang="en-US" altLang="zh-CN"/>
          </a:p>
          <a:p>
            <a:pPr lvl="1"/>
            <a:r>
              <a:rPr lang="zh-CN" altLang="en-US"/>
              <a:t>每个单元化集群只负责本单元内的流量处理，以及实现流量拆分及故障隔离，每个单元化集群前期只存储本单元产生的交易数据，后续会做双向数据同步，实现容灾切换需求；</a:t>
            </a:r>
            <a:endParaRPr lang="en-US" altLang="zh-CN"/>
          </a:p>
          <a:p>
            <a:pPr lvl="1"/>
            <a:r>
              <a:rPr lang="en-US" altLang="zh-CN"/>
              <a:t>Set</a:t>
            </a:r>
            <a:r>
              <a:rPr lang="zh-CN" altLang="en-US"/>
              <a:t>化可以利用前端位置信息采集和域名解析策略，将流量路由由最近的</a:t>
            </a:r>
            <a:r>
              <a:rPr lang="en-US" altLang="zh-CN"/>
              <a:t>SET</a:t>
            </a:r>
            <a:r>
              <a:rPr lang="zh-CN" altLang="en-US"/>
              <a:t>，提供最高效的本地化服务，本单元内服务优先级最高，当本单元服务不可用，则路由到其他单元进行调用；</a:t>
            </a:r>
            <a:endParaRPr lang="en-US" altLang="zh-CN"/>
          </a:p>
          <a:p>
            <a:pPr lvl="1"/>
            <a:r>
              <a:rPr lang="en-US" altLang="zh-CN"/>
              <a:t>Set</a:t>
            </a:r>
            <a:r>
              <a:rPr lang="zh-CN" altLang="en-US"/>
              <a:t>的切分和部署：理论上，切分规则由业务层面按需定制，建议优先选最大的业务维度进行切分；</a:t>
            </a:r>
            <a:endParaRPr lang="en-US" altLang="zh-CN"/>
          </a:p>
          <a:p>
            <a:pPr lvl="1"/>
            <a:r>
              <a:rPr lang="zh-CN" altLang="en-US"/>
              <a:t>一个</a:t>
            </a:r>
            <a:r>
              <a:rPr lang="en-US" altLang="zh-CN"/>
              <a:t>SET</a:t>
            </a:r>
            <a:r>
              <a:rPr lang="zh-CN" altLang="en-US"/>
              <a:t>并不一定只限制在一个机房，也可以跨机房或者跨地区部署；为保证灵活性，单个</a:t>
            </a:r>
            <a:r>
              <a:rPr lang="en-US" altLang="zh-CN"/>
              <a:t>SET</a:t>
            </a:r>
            <a:r>
              <a:rPr lang="zh-CN" altLang="en-US"/>
              <a:t>内机器数不宜过多（如不超过</a:t>
            </a:r>
            <a:r>
              <a:rPr lang="en-US" altLang="zh-CN"/>
              <a:t>1000</a:t>
            </a:r>
            <a:r>
              <a:rPr lang="zh-CN" altLang="en-US"/>
              <a:t>台物理机）</a:t>
            </a:r>
            <a:endParaRPr lang="en-US" altLang="zh-CN"/>
          </a:p>
          <a:p>
            <a:pPr lvl="0"/>
            <a:r>
              <a:rPr lang="en-US" altLang="zh-CN"/>
              <a:t>Set</a:t>
            </a:r>
            <a:r>
              <a:rPr lang="zh-CN" altLang="en-US"/>
              <a:t>化建议：</a:t>
            </a:r>
            <a:endParaRPr lang="en-US" altLang="zh-CN"/>
          </a:p>
          <a:p>
            <a:pPr lvl="1"/>
            <a:r>
              <a:rPr lang="zh-CN" altLang="en-US"/>
              <a:t>业务单写多读，接入层识别读写操作，路由到不同</a:t>
            </a:r>
            <a:r>
              <a:rPr lang="en-US" altLang="zh-CN"/>
              <a:t>SET</a:t>
            </a:r>
            <a:r>
              <a:rPr lang="zh-CN" altLang="en-US"/>
              <a:t>；</a:t>
            </a:r>
            <a:endParaRPr lang="en-US" altLang="zh-CN"/>
          </a:p>
          <a:p>
            <a:pPr lvl="1"/>
            <a:r>
              <a:rPr lang="zh-CN" altLang="en-US"/>
              <a:t>异地多活成本和业务改造成本高，建议大体量的核心业务才考虑此方案；</a:t>
            </a:r>
          </a:p>
          <a:p>
            <a:pPr lvl="1"/>
            <a:r>
              <a:rPr lang="zh-CN" altLang="en-US"/>
              <a:t>业务具有条带化能力再考虑多地分布，避免</a:t>
            </a:r>
            <a:r>
              <a:rPr lang="en-US" altLang="zh-CN"/>
              <a:t>set</a:t>
            </a:r>
            <a:r>
              <a:rPr lang="zh-CN" altLang="en-US"/>
              <a:t>模型未规划好，产生大量的</a:t>
            </a:r>
            <a:r>
              <a:rPr lang="en-US" altLang="zh-CN"/>
              <a:t>set</a:t>
            </a:r>
            <a:r>
              <a:rPr lang="zh-CN" altLang="en-US"/>
              <a:t>间穿越流量；</a:t>
            </a:r>
          </a:p>
          <a:p>
            <a:pPr lvl="1"/>
            <a:endParaRPr lang="zh-CN" altLang="en-US"/>
          </a:p>
        </p:txBody>
      </p:sp>
    </p:spTree>
    <p:extLst>
      <p:ext uri="{BB962C8B-B14F-4D97-AF65-F5344CB8AC3E}">
        <p14:creationId xmlns:p14="http://schemas.microsoft.com/office/powerpoint/2010/main" val="803301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1" indent="-171450" algn="l" defTabSz="914400" rtl="0" eaLnBrk="1" latinLnBrk="0" hangingPunct="1">
              <a:lnSpc>
                <a:spcPct val="150000"/>
              </a:lnSpc>
              <a:buFont typeface="Wingdings" panose="05000000000000000000" pitchFamily="2" charset="2"/>
              <a:buChar char="p"/>
            </a:pPr>
            <a:r>
              <a:rPr lang="en-US" altLang="zh-CN" sz="1000" kern="1200">
                <a:solidFill>
                  <a:schemeClr val="tx1"/>
                </a:solidFill>
                <a:cs typeface="+mn-cs"/>
              </a:rPr>
              <a:t>Web</a:t>
            </a:r>
            <a:r>
              <a:rPr lang="zh-CN" altLang="en-US" sz="1000" kern="1200">
                <a:solidFill>
                  <a:schemeClr val="tx1"/>
                </a:solidFill>
                <a:cs typeface="+mn-cs"/>
              </a:rPr>
              <a:t>应用防火墙：腾讯云网站管家可以有效防御 </a:t>
            </a:r>
            <a:r>
              <a:rPr lang="en-US" altLang="zh-CN" sz="1000" kern="1200">
                <a:solidFill>
                  <a:schemeClr val="tx1"/>
                </a:solidFill>
                <a:cs typeface="+mn-cs"/>
              </a:rPr>
              <a:t>SQL </a:t>
            </a:r>
            <a:r>
              <a:rPr lang="zh-CN" altLang="en-US" sz="1000" kern="1200">
                <a:solidFill>
                  <a:schemeClr val="tx1"/>
                </a:solidFill>
                <a:cs typeface="+mn-cs"/>
              </a:rPr>
              <a:t>注入、</a:t>
            </a:r>
            <a:r>
              <a:rPr lang="en-US" altLang="zh-CN" sz="1000" kern="1200">
                <a:solidFill>
                  <a:schemeClr val="tx1"/>
                </a:solidFill>
                <a:cs typeface="+mn-cs"/>
              </a:rPr>
              <a:t>XSS </a:t>
            </a:r>
            <a:r>
              <a:rPr lang="zh-CN" altLang="en-US" sz="1000" kern="1200">
                <a:solidFill>
                  <a:schemeClr val="tx1"/>
                </a:solidFill>
                <a:cs typeface="+mn-cs"/>
              </a:rPr>
              <a:t>跨站脚本、木马上传、非授权访问等 </a:t>
            </a:r>
            <a:r>
              <a:rPr lang="en-US" altLang="zh-CN" sz="1000" kern="1200">
                <a:solidFill>
                  <a:schemeClr val="tx1"/>
                </a:solidFill>
                <a:cs typeface="+mn-cs"/>
              </a:rPr>
              <a:t>OWASP </a:t>
            </a:r>
            <a:r>
              <a:rPr lang="zh-CN" altLang="en-US" sz="1000" kern="1200">
                <a:solidFill>
                  <a:schemeClr val="tx1"/>
                </a:solidFill>
                <a:cs typeface="+mn-cs"/>
              </a:rPr>
              <a:t>攻击。此外还可以有效过滤 </a:t>
            </a:r>
            <a:r>
              <a:rPr lang="en-US" altLang="zh-CN" sz="1000" kern="1200">
                <a:solidFill>
                  <a:schemeClr val="tx1"/>
                </a:solidFill>
                <a:cs typeface="+mn-cs"/>
              </a:rPr>
              <a:t>CC </a:t>
            </a:r>
            <a:r>
              <a:rPr lang="zh-CN" altLang="en-US" sz="1000" kern="1200">
                <a:solidFill>
                  <a:schemeClr val="tx1"/>
                </a:solidFill>
                <a:cs typeface="+mn-cs"/>
              </a:rPr>
              <a:t>攻击、检测 </a:t>
            </a:r>
            <a:r>
              <a:rPr lang="en-US" altLang="zh-CN" sz="1000" kern="1200">
                <a:solidFill>
                  <a:schemeClr val="tx1"/>
                </a:solidFill>
                <a:cs typeface="+mn-cs"/>
              </a:rPr>
              <a:t>DNS </a:t>
            </a:r>
            <a:r>
              <a:rPr lang="zh-CN" altLang="en-US" sz="1000" kern="1200">
                <a:solidFill>
                  <a:schemeClr val="tx1"/>
                </a:solidFill>
                <a:cs typeface="+mn-cs"/>
              </a:rPr>
              <a:t>链路劫持检测、提供 </a:t>
            </a:r>
            <a:r>
              <a:rPr lang="en-US" altLang="zh-CN" sz="1000" kern="1200">
                <a:solidFill>
                  <a:schemeClr val="tx1"/>
                </a:solidFill>
                <a:cs typeface="+mn-cs"/>
              </a:rPr>
              <a:t>0day </a:t>
            </a:r>
            <a:r>
              <a:rPr lang="zh-CN" altLang="en-US" sz="1000" kern="1200">
                <a:solidFill>
                  <a:schemeClr val="tx1"/>
                </a:solidFill>
                <a:cs typeface="+mn-cs"/>
              </a:rPr>
              <a:t>漏洞补丁、防止网页篡改等多种手段全方位保护网站的系统以及业务安全。</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漏洞扫描：腾讯云漏洞扫描服务是一款纯 </a:t>
            </a:r>
            <a:r>
              <a:rPr lang="en-US" altLang="zh-CN" sz="1000" kern="1200">
                <a:solidFill>
                  <a:schemeClr val="tx1"/>
                </a:solidFill>
                <a:cs typeface="+mn-cs"/>
              </a:rPr>
              <a:t>SAAS </a:t>
            </a:r>
            <a:r>
              <a:rPr lang="zh-CN" altLang="en-US" sz="1000" kern="1200">
                <a:solidFill>
                  <a:schemeClr val="tx1"/>
                </a:solidFill>
                <a:cs typeface="+mn-cs"/>
              </a:rPr>
              <a:t>服务。客户无需安装任何硬件或软件，无需改变目前的网络部署状况。强大的并发扫描能力，可以为企业检测上千个网站，极大降低安全运维成本。</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移动应用安全：移动应用安全为用户提供了一站式的服务体验，提供包括应用加固、安全测评、安全 </a:t>
            </a:r>
            <a:r>
              <a:rPr lang="en-US" altLang="zh-CN" sz="1000" kern="1200">
                <a:solidFill>
                  <a:schemeClr val="tx1"/>
                </a:solidFill>
                <a:cs typeface="+mn-cs"/>
              </a:rPr>
              <a:t>SDK</a:t>
            </a:r>
            <a:r>
              <a:rPr lang="zh-CN" altLang="en-US" sz="1000" kern="1200">
                <a:solidFill>
                  <a:schemeClr val="tx1"/>
                </a:solidFill>
                <a:cs typeface="+mn-cs"/>
              </a:rPr>
              <a:t>、适配测试、质量跟踪等功能。</a:t>
            </a:r>
            <a:endParaRPr lang="en-US" altLang="zh-CN" sz="1000" kern="1200">
              <a:solidFill>
                <a:schemeClr val="tx1"/>
              </a:solidFill>
              <a:cs typeface="+mn-cs"/>
            </a:endParaRPr>
          </a:p>
          <a:p>
            <a:pPr marL="171450" lvl="1"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应用级智能网关：应用级智能网关简称为腾讯云枢，是一款稳定、安全、高性能、易用的应用级智能网关，让用户高效快捷的访问企业应用和服务。腾讯云枢基于零信任策略，对企业应用和服务提供集中管控、统一防控和统一审计，保障企业应用和服务更安全、更可靠。</a:t>
            </a:r>
          </a:p>
        </p:txBody>
      </p:sp>
    </p:spTree>
    <p:extLst>
      <p:ext uri="{BB962C8B-B14F-4D97-AF65-F5344CB8AC3E}">
        <p14:creationId xmlns:p14="http://schemas.microsoft.com/office/powerpoint/2010/main" val="3692911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0812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u="none" strike="noStrike" kern="1200" baseline="0">
                <a:solidFill>
                  <a:schemeClr val="tx1"/>
                </a:solidFill>
                <a:cs typeface="+mn-cs"/>
              </a:rPr>
              <a:t>系统间耦合的需要：系统</a:t>
            </a:r>
            <a:r>
              <a:rPr lang="en-US" altLang="zh-CN" sz="1000" b="0" i="0" u="none" strike="noStrike" kern="1200" baseline="0">
                <a:solidFill>
                  <a:schemeClr val="tx1"/>
                </a:solidFill>
                <a:cs typeface="+mn-cs"/>
              </a:rPr>
              <a:t>A</a:t>
            </a:r>
            <a:r>
              <a:rPr lang="zh-CN" altLang="en-US" sz="1000" b="0" i="0" u="none" strike="noStrike" kern="1200" baseline="0">
                <a:solidFill>
                  <a:schemeClr val="tx1"/>
                </a:solidFill>
                <a:cs typeface="+mn-cs"/>
              </a:rPr>
              <a:t>在代码中直接调用系统</a:t>
            </a:r>
            <a:r>
              <a:rPr lang="en-US" altLang="zh-CN" sz="1000" b="0" i="0" u="none" strike="noStrike" kern="1200" baseline="0">
                <a:solidFill>
                  <a:schemeClr val="tx1"/>
                </a:solidFill>
                <a:cs typeface="+mn-cs"/>
              </a:rPr>
              <a:t>B</a:t>
            </a:r>
            <a:r>
              <a:rPr lang="zh-CN" altLang="en-US" sz="1000" b="0" i="0" u="none" strike="noStrike" kern="1200" baseline="0">
                <a:solidFill>
                  <a:schemeClr val="tx1"/>
                </a:solidFill>
                <a:cs typeface="+mn-cs"/>
              </a:rPr>
              <a:t>和系统</a:t>
            </a:r>
            <a:r>
              <a:rPr lang="en-US" altLang="zh-CN" sz="1000" b="0" i="0" u="none" strike="noStrike" kern="1200" baseline="0">
                <a:solidFill>
                  <a:schemeClr val="tx1"/>
                </a:solidFill>
                <a:cs typeface="+mn-cs"/>
              </a:rPr>
              <a:t>C</a:t>
            </a:r>
            <a:r>
              <a:rPr lang="zh-CN" altLang="en-US" sz="1000" b="0" i="0" u="none" strike="noStrike" kern="1200" baseline="0">
                <a:solidFill>
                  <a:schemeClr val="tx1"/>
                </a:solidFill>
                <a:cs typeface="+mn-cs"/>
              </a:rPr>
              <a:t>的代码，如果将来</a:t>
            </a:r>
            <a:r>
              <a:rPr lang="en-US" altLang="zh-CN" sz="1000" b="0" i="0" u="none" strike="noStrike" kern="1200" baseline="0">
                <a:solidFill>
                  <a:schemeClr val="tx1"/>
                </a:solidFill>
                <a:cs typeface="+mn-cs"/>
              </a:rPr>
              <a:t>D</a:t>
            </a:r>
            <a:r>
              <a:rPr lang="zh-CN" altLang="en-US" sz="1000" b="0" i="0" u="none" strike="noStrike" kern="1200" baseline="0">
                <a:solidFill>
                  <a:schemeClr val="tx1"/>
                </a:solidFill>
                <a:cs typeface="+mn-cs"/>
              </a:rPr>
              <a:t>系统接入，系统</a:t>
            </a:r>
            <a:r>
              <a:rPr lang="en-US" altLang="zh-CN" sz="1000" b="0" i="0" u="none" strike="noStrike" kern="1200" baseline="0">
                <a:solidFill>
                  <a:schemeClr val="tx1"/>
                </a:solidFill>
                <a:cs typeface="+mn-cs"/>
              </a:rPr>
              <a:t>A</a:t>
            </a:r>
            <a:r>
              <a:rPr lang="zh-CN" altLang="en-US" sz="1000" b="0" i="0" u="none" strike="noStrike" kern="1200" baseline="0">
                <a:solidFill>
                  <a:schemeClr val="tx1"/>
                </a:solidFill>
                <a:cs typeface="+mn-cs"/>
              </a:rPr>
              <a:t>还需要修改代码，过于麻烦；</a:t>
            </a:r>
            <a:endParaRPr lang="en-US" altLang="zh-CN" sz="1000" b="0" i="0" u="none" strike="noStrike" kern="1200" baseline="0">
              <a:solidFill>
                <a:schemeClr val="tx1"/>
              </a:solidFill>
              <a:cs typeface="+mn-cs"/>
            </a:endParaRPr>
          </a:p>
          <a:p>
            <a:pPr marL="171450" indent="-171450">
              <a:buFont typeface="Wingdings" panose="05000000000000000000" pitchFamily="2" charset="2"/>
              <a:buChar char="p"/>
            </a:pPr>
            <a:r>
              <a:rPr lang="zh-CN" altLang="en-US" sz="1000" b="0" i="0" u="none" strike="noStrike" kern="1200" baseline="0">
                <a:solidFill>
                  <a:schemeClr val="tx1"/>
                </a:solidFill>
                <a:cs typeface="+mn-cs"/>
              </a:rPr>
              <a:t>任务同步调用：一些非必要的业务逻辑以同步的方式运行，非常耗时间；</a:t>
            </a:r>
            <a:endParaRPr lang="en-US" altLang="zh-CN" sz="1000" b="0" i="0" u="none" strike="noStrike" kern="1200" baseline="0">
              <a:solidFill>
                <a:schemeClr val="tx1"/>
              </a:solidFill>
              <a:cs typeface="+mn-cs"/>
            </a:endParaRPr>
          </a:p>
          <a:p>
            <a:pPr marL="171450" indent="-171450">
              <a:buFont typeface="Wingdings" panose="05000000000000000000" pitchFamily="2" charset="2"/>
              <a:buChar char="p"/>
            </a:pPr>
            <a:r>
              <a:rPr lang="zh-CN" altLang="en-US" sz="1000" b="0" i="0" u="none" strike="noStrike" kern="1200" baseline="0">
                <a:solidFill>
                  <a:schemeClr val="tx1"/>
                </a:solidFill>
                <a:cs typeface="+mn-cs"/>
              </a:rPr>
              <a:t>高并发访问的需求：用户高并发请求时，所有的请求，直接作用于数据库，造成数据库连接异常；</a:t>
            </a: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25810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713008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u="none" strike="noStrike" kern="1200" baseline="0">
                <a:solidFill>
                  <a:schemeClr val="tx1"/>
                </a:solidFill>
                <a:cs typeface="+mn-cs"/>
              </a:rPr>
              <a:t>系统解耦设计：消息写入消息队列，需要消息的系统自己从消息队列中订阅，系统</a:t>
            </a:r>
            <a:r>
              <a:rPr lang="en-US" altLang="zh-CN" sz="1000" b="0" i="0" u="none" strike="noStrike" kern="1200" baseline="0">
                <a:solidFill>
                  <a:schemeClr val="tx1"/>
                </a:solidFill>
                <a:cs typeface="+mn-cs"/>
              </a:rPr>
              <a:t>A</a:t>
            </a:r>
            <a:r>
              <a:rPr lang="zh-CN" altLang="en-US" sz="1000" b="0" i="0" u="none" strike="noStrike" kern="1200" baseline="0">
                <a:solidFill>
                  <a:schemeClr val="tx1"/>
                </a:solidFill>
                <a:cs typeface="+mn-cs"/>
              </a:rPr>
              <a:t>不用做任何修改；</a:t>
            </a:r>
            <a:endParaRPr lang="en-US" altLang="zh-CN" sz="1000" b="0" i="0" u="none" strike="noStrike" kern="1200" baseline="0">
              <a:solidFill>
                <a:schemeClr val="tx1"/>
              </a:solidFill>
              <a:cs typeface="+mn-cs"/>
            </a:endParaRPr>
          </a:p>
          <a:p>
            <a:pPr marL="171450" indent="-171450">
              <a:buFont typeface="Wingdings" panose="05000000000000000000" pitchFamily="2" charset="2"/>
              <a:buChar char="p"/>
            </a:pPr>
            <a:r>
              <a:rPr lang="zh-CN" altLang="en-US" sz="1000" b="0" i="0" u="none" strike="noStrike" kern="1200" baseline="0">
                <a:solidFill>
                  <a:schemeClr val="tx1"/>
                </a:solidFill>
                <a:cs typeface="+mn-cs"/>
              </a:rPr>
              <a:t>将消息写入消息队列，非必要的业务逻辑以异步的方式运行，加快响应速度；</a:t>
            </a:r>
            <a:endParaRPr lang="en-US" altLang="zh-CN" sz="1000" b="0" i="0" u="none" strike="noStrike" kern="1200" baseline="0">
              <a:solidFill>
                <a:schemeClr val="tx1"/>
              </a:solidFill>
              <a:cs typeface="+mn-cs"/>
            </a:endParaRPr>
          </a:p>
          <a:p>
            <a:pPr marL="171450" indent="-171450">
              <a:buFont typeface="Wingdings" panose="05000000000000000000" pitchFamily="2" charset="2"/>
              <a:buChar char="p"/>
            </a:pPr>
            <a:r>
              <a:rPr lang="zh-CN" altLang="en-US" sz="1000" b="0" i="0" u="none" strike="noStrike" kern="1200" baseline="0">
                <a:solidFill>
                  <a:schemeClr val="tx1"/>
                </a:solidFill>
                <a:cs typeface="+mn-cs"/>
              </a:rPr>
              <a:t>系统</a:t>
            </a:r>
            <a:r>
              <a:rPr lang="en-US" altLang="zh-CN" sz="1000" b="0" i="0" u="none" strike="noStrike" kern="1200" baseline="0">
                <a:solidFill>
                  <a:schemeClr val="tx1"/>
                </a:solidFill>
                <a:cs typeface="+mn-cs"/>
              </a:rPr>
              <a:t>B</a:t>
            </a:r>
            <a:r>
              <a:rPr lang="zh-CN" altLang="en-US" sz="1000" b="0" i="0" u="none" strike="noStrike" kern="1200" baseline="0">
                <a:solidFill>
                  <a:schemeClr val="tx1"/>
                </a:solidFill>
                <a:cs typeface="+mn-cs"/>
              </a:rPr>
              <a:t>慢慢的按照数据库能处理的并发量，从消息队列中慢慢拉取消息。在生产中，这个短暂的高峰期积压是允许的。</a:t>
            </a: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4249477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2945199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31381522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28534297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386760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355600" lvl="1" indent="-173038">
              <a:buFont typeface="Wingdings" panose="05000000000000000000" pitchFamily="2" charset="2"/>
              <a:buChar char="n"/>
            </a:pPr>
            <a:endParaRPr lang="en-US" altLang="zh-CN" sz="1000" kern="1200">
              <a:solidFill>
                <a:schemeClr val="tx1"/>
              </a:solidFill>
              <a:cs typeface="+mn-cs"/>
            </a:endParaRPr>
          </a:p>
        </p:txBody>
      </p:sp>
    </p:spTree>
    <p:extLst>
      <p:ext uri="{BB962C8B-B14F-4D97-AF65-F5344CB8AC3E}">
        <p14:creationId xmlns:p14="http://schemas.microsoft.com/office/powerpoint/2010/main" val="960511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a:xfrm>
            <a:off x="519502" y="4265943"/>
            <a:ext cx="5758671" cy="5449904"/>
          </a:xfrm>
        </p:spPr>
        <p:txBody>
          <a:bodyPr/>
          <a:lstStyle/>
          <a:p>
            <a:r>
              <a:rPr lang="zh-CN" altLang="en-US"/>
              <a:t>核心概念：</a:t>
            </a:r>
            <a:endParaRPr lang="en-US" altLang="zh-CN"/>
          </a:p>
          <a:p>
            <a:pPr lvl="1"/>
            <a:r>
              <a:rPr lang="en-US" altLang="zh-CN" b="0"/>
              <a:t>zookeeper</a:t>
            </a:r>
            <a:r>
              <a:rPr lang="zh-CN" altLang="en-US" b="0"/>
              <a:t>集群：</a:t>
            </a:r>
            <a:r>
              <a:rPr lang="en-US" altLang="zh-CN"/>
              <a:t>Kafka</a:t>
            </a:r>
            <a:r>
              <a:rPr lang="zh-CN" altLang="en-US"/>
              <a:t>系统强依赖的组件。其存储了</a:t>
            </a:r>
            <a:r>
              <a:rPr lang="en-US" altLang="zh-CN"/>
              <a:t>Kafka</a:t>
            </a:r>
            <a:r>
              <a:rPr lang="zh-CN" altLang="en-US"/>
              <a:t>核心原数据 </a:t>
            </a:r>
            <a:r>
              <a:rPr lang="en-US" altLang="zh-CN"/>
              <a:t>(</a:t>
            </a:r>
            <a:r>
              <a:rPr lang="zh-CN" altLang="en-US"/>
              <a:t>如</a:t>
            </a:r>
            <a:r>
              <a:rPr lang="en-US" altLang="zh-CN"/>
              <a:t>topic</a:t>
            </a:r>
            <a:r>
              <a:rPr lang="zh-CN" altLang="en-US"/>
              <a:t>信息配置、</a:t>
            </a:r>
            <a:r>
              <a:rPr lang="en-US" altLang="zh-CN"/>
              <a:t>broker</a:t>
            </a:r>
            <a:r>
              <a:rPr lang="zh-CN" altLang="en-US"/>
              <a:t>信息、 消费分组等等，相当于</a:t>
            </a:r>
            <a:r>
              <a:rPr lang="en-US" altLang="zh-CN"/>
              <a:t>DB</a:t>
            </a:r>
            <a:r>
              <a:rPr lang="zh-CN" altLang="en-US"/>
              <a:t>充当了</a:t>
            </a:r>
            <a:r>
              <a:rPr lang="en-US" altLang="zh-CN"/>
              <a:t>Kafka</a:t>
            </a:r>
            <a:r>
              <a:rPr lang="zh-CN" altLang="en-US"/>
              <a:t>的配置管理中心</a:t>
            </a:r>
            <a:r>
              <a:rPr lang="en-US" altLang="zh-CN"/>
              <a:t>) </a:t>
            </a:r>
            <a:r>
              <a:rPr lang="zh-CN" altLang="en-US"/>
              <a:t>。 </a:t>
            </a:r>
            <a:r>
              <a:rPr lang="en-US" altLang="zh-CN"/>
              <a:t>Kafka</a:t>
            </a:r>
            <a:r>
              <a:rPr lang="zh-CN" altLang="en-US"/>
              <a:t>的</a:t>
            </a:r>
            <a:r>
              <a:rPr lang="en-US" altLang="zh-CN"/>
              <a:t>leader</a:t>
            </a:r>
            <a:r>
              <a:rPr lang="zh-CN" altLang="en-US"/>
              <a:t>选举</a:t>
            </a:r>
            <a:r>
              <a:rPr lang="en-US" altLang="zh-CN"/>
              <a:t>(</a:t>
            </a:r>
            <a:r>
              <a:rPr lang="zh-CN" altLang="en-US"/>
              <a:t>如</a:t>
            </a:r>
            <a:r>
              <a:rPr lang="en-US" altLang="zh-CN"/>
              <a:t>coordinator</a:t>
            </a:r>
            <a:r>
              <a:rPr lang="zh-CN" altLang="en-US"/>
              <a:t>选举、</a:t>
            </a:r>
            <a:r>
              <a:rPr lang="en-US" altLang="zh-CN"/>
              <a:t>controller</a:t>
            </a:r>
            <a:r>
              <a:rPr lang="zh-CN" altLang="en-US"/>
              <a:t>选举、</a:t>
            </a:r>
            <a:r>
              <a:rPr lang="en-US" altLang="zh-CN"/>
              <a:t>partition leader</a:t>
            </a:r>
            <a:r>
              <a:rPr lang="zh-CN" altLang="en-US"/>
              <a:t>选举等等</a:t>
            </a:r>
            <a:r>
              <a:rPr lang="en-US" altLang="zh-CN"/>
              <a:t>)</a:t>
            </a:r>
            <a:r>
              <a:rPr lang="zh-CN" altLang="en-US"/>
              <a:t>，同样也会借助于</a:t>
            </a:r>
            <a:r>
              <a:rPr lang="en-US" altLang="zh-CN"/>
              <a:t>zookeeper</a:t>
            </a:r>
            <a:r>
              <a:rPr lang="zh-CN" altLang="en-US"/>
              <a:t>。</a:t>
            </a:r>
            <a:endParaRPr lang="en-US" altLang="zh-CN"/>
          </a:p>
          <a:p>
            <a:pPr lvl="1"/>
            <a:r>
              <a:rPr lang="en-US" altLang="zh-CN"/>
              <a:t>Consumer Group</a:t>
            </a:r>
            <a:r>
              <a:rPr lang="zh-CN" altLang="en-US"/>
              <a:t>：消费分组，消费者标签，用于将消费者分类。可以简单的理解为队列，当一个消费分组订阅了一个</a:t>
            </a:r>
            <a:r>
              <a:rPr lang="en-US" altLang="zh-CN"/>
              <a:t>topic</a:t>
            </a:r>
            <a:r>
              <a:rPr lang="zh-CN" altLang="en-US"/>
              <a:t>则相当于为这个</a:t>
            </a:r>
            <a:r>
              <a:rPr lang="en-US" altLang="zh-CN"/>
              <a:t>topic</a:t>
            </a:r>
            <a:r>
              <a:rPr lang="zh-CN" altLang="en-US"/>
              <a:t>创建了一个队列，当多个消费分组订阅同一个</a:t>
            </a:r>
            <a:r>
              <a:rPr lang="en-US" altLang="zh-CN"/>
              <a:t>topic</a:t>
            </a:r>
            <a:r>
              <a:rPr lang="zh-CN" altLang="en-US"/>
              <a:t>则相当于创建多个队列，也变相的达到了广播的目的，而且该广播只用存储一份数据。 </a:t>
            </a:r>
            <a:endParaRPr lang="en-US" altLang="zh-CN"/>
          </a:p>
          <a:p>
            <a:pPr lvl="1"/>
            <a:r>
              <a:rPr lang="en-US" altLang="zh-CN"/>
              <a:t>Broker</a:t>
            </a:r>
            <a:r>
              <a:rPr lang="zh-CN" altLang="en-US"/>
              <a:t>：消息缓存代理，</a:t>
            </a:r>
            <a:r>
              <a:rPr lang="en-US" altLang="zh-CN"/>
              <a:t>Kafka</a:t>
            </a:r>
            <a:r>
              <a:rPr lang="zh-CN" altLang="en-US"/>
              <a:t>集群包含一个或多个服务器，这些服务器被称为</a:t>
            </a:r>
            <a:r>
              <a:rPr lang="en-US" altLang="zh-CN"/>
              <a:t>Broker</a:t>
            </a:r>
            <a:r>
              <a:rPr lang="zh-CN" altLang="en-US"/>
              <a:t>，负责消息的存储于转发，作为代理对外提供生产和消费服务。</a:t>
            </a:r>
            <a:endParaRPr lang="en-US" altLang="zh-CN"/>
          </a:p>
          <a:p>
            <a:pPr lvl="1"/>
            <a:r>
              <a:rPr lang="en-US" altLang="zh-CN"/>
              <a:t>Topic</a:t>
            </a:r>
            <a:r>
              <a:rPr lang="zh-CN" altLang="en-US"/>
              <a:t>：消息主题</a:t>
            </a:r>
            <a:r>
              <a:rPr lang="en-US" altLang="zh-CN"/>
              <a:t>(</a:t>
            </a:r>
            <a:r>
              <a:rPr lang="zh-CN" altLang="en-US"/>
              <a:t>类别</a:t>
            </a:r>
            <a:r>
              <a:rPr lang="en-US" altLang="zh-CN"/>
              <a:t>)</a:t>
            </a:r>
            <a:r>
              <a:rPr lang="zh-CN" altLang="en-US"/>
              <a:t>，逻辑上的概念，特指</a:t>
            </a:r>
            <a:r>
              <a:rPr lang="en-US" altLang="zh-CN"/>
              <a:t>Kafka</a:t>
            </a:r>
            <a:r>
              <a:rPr lang="zh-CN" altLang="en-US"/>
              <a:t>处理的消息源的不同分类，用户可以根据自己的业务形态将不同业务类别的消息分别存储到不同</a:t>
            </a:r>
            <a:r>
              <a:rPr lang="en-US" altLang="zh-CN"/>
              <a:t>Topic</a:t>
            </a:r>
            <a:r>
              <a:rPr lang="zh-CN" altLang="en-US"/>
              <a:t>。用户生产和消费时只需指定所关注的</a:t>
            </a:r>
            <a:r>
              <a:rPr lang="en-US" altLang="zh-CN"/>
              <a:t>topic</a:t>
            </a:r>
            <a:r>
              <a:rPr lang="zh-CN" altLang="en-US"/>
              <a:t>即可，不用关注该</a:t>
            </a:r>
            <a:r>
              <a:rPr lang="en-US" altLang="zh-CN"/>
              <a:t>topic</a:t>
            </a:r>
            <a:r>
              <a:rPr lang="zh-CN" altLang="en-US"/>
              <a:t>的数据存放的具体位置。</a:t>
            </a:r>
            <a:endParaRPr lang="en-US" altLang="zh-CN"/>
          </a:p>
          <a:p>
            <a:pPr marL="355600" lvl="1" indent="-173038" algn="l" defTabSz="914400" rtl="0" eaLnBrk="1" latinLnBrk="0" hangingPunct="1">
              <a:lnSpc>
                <a:spcPct val="150000"/>
              </a:lnSpc>
              <a:buFont typeface="Wingdings" panose="05000000000000000000" pitchFamily="2" charset="2"/>
              <a:buChar char="n"/>
            </a:pPr>
            <a:r>
              <a:rPr lang="en-US" altLang="zh-CN" sz="1000" kern="1200">
                <a:solidFill>
                  <a:schemeClr val="tx1"/>
                </a:solidFill>
                <a:cs typeface="+mn-cs"/>
              </a:rPr>
              <a:t>Partition</a:t>
            </a:r>
            <a:r>
              <a:rPr lang="zh-CN" altLang="en-US" sz="1000" kern="1200">
                <a:solidFill>
                  <a:schemeClr val="tx1"/>
                </a:solidFill>
                <a:cs typeface="+mn-cs"/>
              </a:rPr>
              <a:t>：</a:t>
            </a:r>
            <a:r>
              <a:rPr lang="en-US" altLang="zh-CN" sz="1000" kern="1200">
                <a:solidFill>
                  <a:schemeClr val="tx1"/>
                </a:solidFill>
                <a:cs typeface="+mn-cs"/>
              </a:rPr>
              <a:t>Topic</a:t>
            </a:r>
            <a:r>
              <a:rPr lang="zh-CN" altLang="en-US" sz="1000" kern="1200">
                <a:solidFill>
                  <a:schemeClr val="tx1"/>
                </a:solidFill>
                <a:cs typeface="+mn-cs"/>
              </a:rPr>
              <a:t>物理上的分组，在创建</a:t>
            </a:r>
            <a:r>
              <a:rPr lang="en-US" altLang="zh-CN" sz="1000" kern="1200">
                <a:solidFill>
                  <a:schemeClr val="tx1"/>
                </a:solidFill>
                <a:cs typeface="+mn-cs"/>
              </a:rPr>
              <a:t>Topic</a:t>
            </a:r>
            <a:r>
              <a:rPr lang="zh-CN" altLang="en-US" sz="1000" kern="1200">
                <a:solidFill>
                  <a:schemeClr val="tx1"/>
                </a:solidFill>
                <a:cs typeface="+mn-cs"/>
              </a:rPr>
              <a:t>时可以指定分区的数量，每个</a:t>
            </a:r>
            <a:r>
              <a:rPr lang="en-US" altLang="zh-CN" sz="1000" kern="1200">
                <a:solidFill>
                  <a:schemeClr val="tx1"/>
                </a:solidFill>
                <a:cs typeface="+mn-cs"/>
              </a:rPr>
              <a:t>partition</a:t>
            </a:r>
            <a:r>
              <a:rPr lang="zh-CN" altLang="en-US" sz="1000" kern="1200">
                <a:solidFill>
                  <a:schemeClr val="tx1"/>
                </a:solidFill>
                <a:cs typeface="+mn-cs"/>
              </a:rPr>
              <a:t>是一个有序的队列，按生产顺序存储着每条消息，而且每条消息都会分配一个</a:t>
            </a:r>
            <a:r>
              <a:rPr lang="en-US" altLang="zh-CN" sz="1000" kern="1200">
                <a:solidFill>
                  <a:schemeClr val="tx1"/>
                </a:solidFill>
                <a:cs typeface="+mn-cs"/>
              </a:rPr>
              <a:t>64bit</a:t>
            </a:r>
            <a:r>
              <a:rPr lang="zh-CN" altLang="en-US" sz="1000" kern="1200">
                <a:solidFill>
                  <a:schemeClr val="tx1"/>
                </a:solidFill>
                <a:cs typeface="+mn-cs"/>
              </a:rPr>
              <a:t>的自增长的有序</a:t>
            </a:r>
            <a:r>
              <a:rPr lang="en-US" altLang="zh-CN" sz="1000" kern="1200">
                <a:solidFill>
                  <a:schemeClr val="tx1"/>
                </a:solidFill>
                <a:cs typeface="+mn-cs"/>
              </a:rPr>
              <a:t>offset(</a:t>
            </a:r>
            <a:r>
              <a:rPr lang="zh-CN" altLang="en-US" sz="1000" kern="1200">
                <a:solidFill>
                  <a:schemeClr val="tx1"/>
                </a:solidFill>
                <a:cs typeface="+mn-cs"/>
              </a:rPr>
              <a:t>相当于消息</a:t>
            </a:r>
            <a:r>
              <a:rPr lang="en-US" altLang="zh-CN" sz="1000" kern="1200">
                <a:solidFill>
                  <a:schemeClr val="tx1"/>
                </a:solidFill>
                <a:cs typeface="+mn-cs"/>
              </a:rPr>
              <a:t>id)</a:t>
            </a:r>
            <a:r>
              <a:rPr lang="zh-CN" altLang="en-US" sz="1000" kern="1200">
                <a:solidFill>
                  <a:schemeClr val="tx1"/>
                </a:solidFill>
                <a:cs typeface="+mn-cs"/>
              </a:rPr>
              <a:t>。</a:t>
            </a:r>
            <a:r>
              <a:rPr lang="en-US" altLang="zh-CN" sz="1000" kern="1200">
                <a:solidFill>
                  <a:schemeClr val="tx1"/>
                </a:solidFill>
                <a:cs typeface="+mn-cs"/>
              </a:rPr>
              <a:t>Partition</a:t>
            </a:r>
            <a:r>
              <a:rPr lang="zh-CN" altLang="en-US" sz="1000" kern="1200">
                <a:solidFill>
                  <a:schemeClr val="tx1"/>
                </a:solidFill>
                <a:cs typeface="+mn-cs"/>
              </a:rPr>
              <a:t>是整个</a:t>
            </a:r>
            <a:r>
              <a:rPr lang="en-US" altLang="zh-CN" sz="1000" kern="1200">
                <a:solidFill>
                  <a:schemeClr val="tx1"/>
                </a:solidFill>
                <a:cs typeface="+mn-cs"/>
              </a:rPr>
              <a:t>Kafka</a:t>
            </a:r>
            <a:r>
              <a:rPr lang="zh-CN" altLang="en-US" sz="1000" kern="1200">
                <a:solidFill>
                  <a:schemeClr val="tx1"/>
                </a:solidFill>
                <a:cs typeface="+mn-cs"/>
              </a:rPr>
              <a:t>可以平行扩展的关键因素。</a:t>
            </a:r>
            <a:endParaRPr lang="en-US" altLang="zh-CN"/>
          </a:p>
          <a:p>
            <a:r>
              <a:rPr lang="zh-CN" altLang="en-US"/>
              <a:t>架构说明：</a:t>
            </a:r>
            <a:endParaRPr lang="en-US" altLang="zh-CN"/>
          </a:p>
          <a:p>
            <a:pPr lvl="1"/>
            <a:r>
              <a:rPr lang="zh-CN" altLang="en-US"/>
              <a:t>生产者 </a:t>
            </a:r>
            <a:r>
              <a:rPr lang="en-US" altLang="zh-CN"/>
              <a:t>Producer </a:t>
            </a:r>
            <a:r>
              <a:rPr lang="zh-CN" altLang="en-US"/>
              <a:t>可能是网页活动产生的消息、服务日志等信息。生产者通过 </a:t>
            </a:r>
            <a:r>
              <a:rPr lang="en-US" altLang="zh-CN"/>
              <a:t>push </a:t>
            </a:r>
            <a:r>
              <a:rPr lang="zh-CN" altLang="en-US"/>
              <a:t>模式将消息发布到 </a:t>
            </a:r>
            <a:r>
              <a:rPr lang="en-US" altLang="zh-CN"/>
              <a:t>Cloud Kafka </a:t>
            </a:r>
            <a:r>
              <a:rPr lang="zh-CN" altLang="en-US"/>
              <a:t>的 </a:t>
            </a:r>
            <a:r>
              <a:rPr lang="en-US" altLang="zh-CN"/>
              <a:t>Broker </a:t>
            </a:r>
            <a:r>
              <a:rPr lang="zh-CN" altLang="en-US"/>
              <a:t>集群。</a:t>
            </a:r>
          </a:p>
          <a:p>
            <a:pPr lvl="1"/>
            <a:r>
              <a:rPr lang="zh-CN" altLang="en-US"/>
              <a:t>集群通过 </a:t>
            </a:r>
            <a:r>
              <a:rPr lang="en-US" altLang="zh-CN"/>
              <a:t>Zookeeper </a:t>
            </a:r>
            <a:r>
              <a:rPr lang="zh-CN" altLang="en-US"/>
              <a:t>管理集群配置，进行 </a:t>
            </a:r>
            <a:r>
              <a:rPr lang="en-US" altLang="zh-CN"/>
              <a:t>leader </a:t>
            </a:r>
            <a:r>
              <a:rPr lang="zh-CN" altLang="en-US"/>
              <a:t>选举，故障容错等。</a:t>
            </a:r>
          </a:p>
          <a:p>
            <a:pPr lvl="1"/>
            <a:r>
              <a:rPr lang="zh-CN" altLang="en-US"/>
              <a:t>消费者 </a:t>
            </a:r>
            <a:r>
              <a:rPr lang="en-US" altLang="zh-CN"/>
              <a:t>Consumer </a:t>
            </a:r>
            <a:r>
              <a:rPr lang="zh-CN" altLang="en-US"/>
              <a:t>被划分为若干个 </a:t>
            </a:r>
            <a:r>
              <a:rPr lang="en-US" altLang="zh-CN"/>
              <a:t>Consumer Group</a:t>
            </a:r>
            <a:r>
              <a:rPr lang="zh-CN" altLang="en-US"/>
              <a:t>。消费者通过 </a:t>
            </a:r>
            <a:r>
              <a:rPr lang="en-US" altLang="zh-CN"/>
              <a:t>pull </a:t>
            </a:r>
            <a:r>
              <a:rPr lang="zh-CN" altLang="en-US"/>
              <a:t>模式从 </a:t>
            </a:r>
            <a:r>
              <a:rPr lang="en-US" altLang="zh-CN"/>
              <a:t>Broker </a:t>
            </a:r>
            <a:r>
              <a:rPr lang="zh-CN" altLang="en-US"/>
              <a:t>中消费消息。</a:t>
            </a:r>
          </a:p>
          <a:p>
            <a:pPr marL="355600" lvl="1" indent="-173038">
              <a:buFont typeface="Wingdings" panose="05000000000000000000" pitchFamily="2" charset="2"/>
              <a:buChar char="n"/>
            </a:pPr>
            <a:endParaRPr lang="en-US" altLang="zh-CN" sz="1000" kern="1200">
              <a:solidFill>
                <a:schemeClr val="tx1"/>
              </a:solidFill>
              <a:cs typeface="+mn-cs"/>
            </a:endParaRPr>
          </a:p>
        </p:txBody>
      </p:sp>
    </p:spTree>
    <p:extLst>
      <p:ext uri="{BB962C8B-B14F-4D97-AF65-F5344CB8AC3E}">
        <p14:creationId xmlns:p14="http://schemas.microsoft.com/office/powerpoint/2010/main" val="853619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en-US" altLang="zh-CN"/>
              <a:t>CKafka</a:t>
            </a:r>
            <a:r>
              <a:rPr lang="zh-CN" altLang="en-US"/>
              <a:t>文件存储机制</a:t>
            </a:r>
            <a:r>
              <a:rPr lang="en-US" altLang="zh-CN"/>
              <a:t>CKafka</a:t>
            </a:r>
            <a:r>
              <a:rPr lang="zh-CN" altLang="en-US"/>
              <a:t>文件存储中，同一</a:t>
            </a:r>
            <a:r>
              <a:rPr lang="en-US" altLang="zh-CN"/>
              <a:t>topic</a:t>
            </a:r>
            <a:r>
              <a:rPr lang="zh-CN" altLang="en-US"/>
              <a:t>有不同的</a:t>
            </a:r>
            <a:r>
              <a:rPr lang="en-US" altLang="zh-CN"/>
              <a:t>partition,</a:t>
            </a:r>
            <a:r>
              <a:rPr lang="zh-CN" altLang="en-US"/>
              <a:t>每个</a:t>
            </a:r>
            <a:r>
              <a:rPr lang="en-US" altLang="zh-CN"/>
              <a:t>partition</a:t>
            </a:r>
            <a:r>
              <a:rPr lang="zh-CN" altLang="en-US"/>
              <a:t>为一个目录，</a:t>
            </a:r>
            <a:r>
              <a:rPr lang="en-US" altLang="zh-CN"/>
              <a:t>partition</a:t>
            </a:r>
            <a:r>
              <a:rPr lang="zh-CN" altLang="en-US"/>
              <a:t>的命名规则为</a:t>
            </a:r>
            <a:r>
              <a:rPr lang="en-US" altLang="zh-CN"/>
              <a:t>topic</a:t>
            </a:r>
            <a:r>
              <a:rPr lang="zh-CN" altLang="en-US"/>
              <a:t>名称 </a:t>
            </a:r>
            <a:r>
              <a:rPr lang="en-US" altLang="zh-CN"/>
              <a:t>+ </a:t>
            </a:r>
            <a:r>
              <a:rPr lang="zh-CN" altLang="en-US"/>
              <a:t>有序序号</a:t>
            </a:r>
            <a:r>
              <a:rPr lang="en-US" altLang="zh-CN"/>
              <a:t>(</a:t>
            </a:r>
            <a:r>
              <a:rPr lang="zh-CN" altLang="en-US"/>
              <a:t>从零开始</a:t>
            </a:r>
            <a:r>
              <a:rPr lang="en-US" altLang="zh-CN"/>
              <a:t>)</a:t>
            </a:r>
            <a:r>
              <a:rPr lang="zh-CN" altLang="en-US"/>
              <a:t>，</a:t>
            </a:r>
            <a:r>
              <a:rPr lang="en-US" altLang="zh-CN"/>
              <a:t>CKafka</a:t>
            </a:r>
            <a:r>
              <a:rPr lang="zh-CN" altLang="en-US"/>
              <a:t>单机性能很强，但总会有上限，</a:t>
            </a:r>
            <a:r>
              <a:rPr lang="en-US" altLang="zh-CN"/>
              <a:t>CKafka</a:t>
            </a:r>
            <a:r>
              <a:rPr lang="zh-CN" altLang="en-US"/>
              <a:t>之所以能够无限平行扩展，在性能上碾压其他消息中间件，都是基于其</a:t>
            </a:r>
            <a:r>
              <a:rPr lang="en-US" altLang="zh-CN"/>
              <a:t>partition</a:t>
            </a:r>
            <a:r>
              <a:rPr lang="zh-CN" altLang="en-US"/>
              <a:t>概念，由于</a:t>
            </a:r>
            <a:r>
              <a:rPr lang="en-US" altLang="zh-CN"/>
              <a:t>broker</a:t>
            </a:r>
            <a:r>
              <a:rPr lang="zh-CN" altLang="en-US"/>
              <a:t>都是以</a:t>
            </a:r>
            <a:r>
              <a:rPr lang="en-US" altLang="zh-CN"/>
              <a:t>partition</a:t>
            </a:r>
            <a:r>
              <a:rPr lang="zh-CN" altLang="en-US"/>
              <a:t>为最小服务单位，对外提供服务，当增加</a:t>
            </a:r>
            <a:r>
              <a:rPr lang="en-US" altLang="zh-CN"/>
              <a:t>partition</a:t>
            </a:r>
            <a:r>
              <a:rPr lang="zh-CN" altLang="en-US"/>
              <a:t>就有可能分配到更多的</a:t>
            </a:r>
            <a:r>
              <a:rPr lang="en-US" altLang="zh-CN"/>
              <a:t>broker</a:t>
            </a:r>
            <a:r>
              <a:rPr lang="zh-CN" altLang="en-US"/>
              <a:t>为其服务，进而提高性能，当然这一切前提都是需要有个好的均衡算法让一个</a:t>
            </a:r>
            <a:r>
              <a:rPr lang="en-US" altLang="zh-CN"/>
              <a:t>Topic</a:t>
            </a:r>
            <a:r>
              <a:rPr lang="zh-CN" altLang="en-US"/>
              <a:t>的</a:t>
            </a:r>
            <a:r>
              <a:rPr lang="en-US" altLang="zh-CN"/>
              <a:t>partition</a:t>
            </a:r>
            <a:r>
              <a:rPr lang="zh-CN" altLang="en-US"/>
              <a:t>用分配到更多的</a:t>
            </a:r>
            <a:r>
              <a:rPr lang="en-US" altLang="zh-CN"/>
              <a:t>broker</a:t>
            </a:r>
            <a:r>
              <a:rPr lang="zh-CN" altLang="en-US"/>
              <a:t>为其服务。故</a:t>
            </a:r>
            <a:r>
              <a:rPr lang="en-US" altLang="zh-CN"/>
              <a:t>partition</a:t>
            </a:r>
            <a:r>
              <a:rPr lang="zh-CN" altLang="en-US"/>
              <a:t>能否均匀的分配到</a:t>
            </a:r>
            <a:r>
              <a:rPr lang="en-US" altLang="zh-CN"/>
              <a:t>Kafka broker</a:t>
            </a:r>
            <a:r>
              <a:rPr lang="zh-CN" altLang="en-US"/>
              <a:t>集群，直接影响到扩展性和性能。</a:t>
            </a:r>
            <a:endParaRPr lang="en-US" altLang="zh-CN"/>
          </a:p>
          <a:p>
            <a:pPr marL="171450" lvl="0" indent="-173038">
              <a:buFont typeface="Wingdings" panose="05000000000000000000" pitchFamily="2" charset="2"/>
              <a:buChar char="p"/>
            </a:pPr>
            <a:r>
              <a:rPr lang="zh-CN" altLang="en-US" sz="1000" kern="1200">
                <a:solidFill>
                  <a:schemeClr val="tx1"/>
                </a:solidFill>
                <a:cs typeface="+mn-cs"/>
              </a:rPr>
              <a:t>算法步骤：</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将所有活着的</a:t>
            </a:r>
            <a:r>
              <a:rPr lang="en-US" altLang="zh-CN" sz="1000" kern="1200">
                <a:solidFill>
                  <a:schemeClr val="tx1"/>
                </a:solidFill>
                <a:cs typeface="+mn-cs"/>
              </a:rPr>
              <a:t>broker</a:t>
            </a:r>
            <a:r>
              <a:rPr lang="zh-CN" altLang="en-US" sz="1000" kern="1200">
                <a:solidFill>
                  <a:schemeClr val="tx1"/>
                </a:solidFill>
                <a:cs typeface="+mn-cs"/>
              </a:rPr>
              <a:t>，按照</a:t>
            </a:r>
            <a:r>
              <a:rPr lang="en-US" altLang="zh-CN" sz="1000" kern="1200">
                <a:solidFill>
                  <a:schemeClr val="tx1"/>
                </a:solidFill>
                <a:cs typeface="+mn-cs"/>
              </a:rPr>
              <a:t>broker id</a:t>
            </a:r>
            <a:r>
              <a:rPr lang="zh-CN" altLang="en-US" sz="1000" kern="1200">
                <a:solidFill>
                  <a:schemeClr val="tx1"/>
                </a:solidFill>
                <a:cs typeface="+mn-cs"/>
              </a:rPr>
              <a:t>进行排序；</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随机一个起始位置，选取一个最开始分配的</a:t>
            </a:r>
            <a:r>
              <a:rPr lang="en-US" altLang="zh-CN" sz="1000" kern="1200">
                <a:solidFill>
                  <a:schemeClr val="tx1"/>
                </a:solidFill>
                <a:cs typeface="+mn-cs"/>
              </a:rPr>
              <a:t>broker</a:t>
            </a:r>
            <a:r>
              <a:rPr lang="zh-CN" altLang="en-US" sz="1000" kern="1200">
                <a:solidFill>
                  <a:schemeClr val="tx1"/>
                </a:solidFill>
                <a:cs typeface="+mn-cs"/>
              </a:rPr>
              <a:t>这里命名为</a:t>
            </a:r>
            <a:r>
              <a:rPr lang="en-US" altLang="zh-CN" sz="1000" kern="1200">
                <a:solidFill>
                  <a:schemeClr val="tx1"/>
                </a:solidFill>
                <a:cs typeface="+mn-cs"/>
              </a:rPr>
              <a:t>StartBroker</a:t>
            </a:r>
            <a:r>
              <a:rPr lang="zh-CN" altLang="en-US" sz="1000" kern="1200">
                <a:solidFill>
                  <a:schemeClr val="tx1"/>
                </a:solidFill>
                <a:cs typeface="+mn-cs"/>
              </a:rPr>
              <a:t>，主要用于防止如果</a:t>
            </a:r>
            <a:r>
              <a:rPr lang="en-US" altLang="zh-CN" sz="1000" kern="1200">
                <a:solidFill>
                  <a:schemeClr val="tx1"/>
                </a:solidFill>
                <a:cs typeface="+mn-cs"/>
              </a:rPr>
              <a:t>partition</a:t>
            </a:r>
            <a:r>
              <a:rPr lang="zh-CN" altLang="en-US" sz="1000" kern="1200">
                <a:solidFill>
                  <a:schemeClr val="tx1"/>
                </a:solidFill>
                <a:cs typeface="+mn-cs"/>
              </a:rPr>
              <a:t>个数少且副本为</a:t>
            </a:r>
            <a:r>
              <a:rPr lang="en-US" altLang="zh-CN" sz="1000" kern="1200">
                <a:solidFill>
                  <a:schemeClr val="tx1"/>
                </a:solidFill>
                <a:cs typeface="+mn-cs"/>
              </a:rPr>
              <a:t>1</a:t>
            </a:r>
            <a:r>
              <a:rPr lang="zh-CN" altLang="en-US" sz="1000" kern="1200">
                <a:solidFill>
                  <a:schemeClr val="tx1"/>
                </a:solidFill>
                <a:cs typeface="+mn-cs"/>
              </a:rPr>
              <a:t>，如果不随机采用从头开始很容易导致</a:t>
            </a:r>
            <a:r>
              <a:rPr lang="en-US" altLang="zh-CN" sz="1000" kern="1200">
                <a:solidFill>
                  <a:schemeClr val="tx1"/>
                </a:solidFill>
                <a:cs typeface="+mn-cs"/>
              </a:rPr>
              <a:t>partition</a:t>
            </a:r>
            <a:r>
              <a:rPr lang="zh-CN" altLang="en-US" sz="1000" kern="1200">
                <a:solidFill>
                  <a:schemeClr val="tx1"/>
                </a:solidFill>
                <a:cs typeface="+mn-cs"/>
              </a:rPr>
              <a:t>的分配聚集在</a:t>
            </a:r>
            <a:r>
              <a:rPr lang="en-US" altLang="zh-CN" sz="1000" kern="1200">
                <a:solidFill>
                  <a:schemeClr val="tx1"/>
                </a:solidFill>
                <a:cs typeface="+mn-cs"/>
              </a:rPr>
              <a:t>id</a:t>
            </a:r>
            <a:r>
              <a:rPr lang="zh-CN" altLang="en-US" sz="1000" kern="1200">
                <a:solidFill>
                  <a:schemeClr val="tx1"/>
                </a:solidFill>
                <a:cs typeface="+mn-cs"/>
              </a:rPr>
              <a:t>小的</a:t>
            </a:r>
            <a:r>
              <a:rPr lang="en-US" altLang="zh-CN" sz="1000" kern="1200">
                <a:solidFill>
                  <a:schemeClr val="tx1"/>
                </a:solidFill>
                <a:cs typeface="+mn-cs"/>
              </a:rPr>
              <a:t>broker</a:t>
            </a:r>
            <a:r>
              <a:rPr lang="zh-CN" altLang="en-US" sz="1000" kern="1200">
                <a:solidFill>
                  <a:schemeClr val="tx1"/>
                </a:solidFill>
                <a:cs typeface="+mn-cs"/>
              </a:rPr>
              <a:t>上导致分配不均匀；</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随机一个小于</a:t>
            </a:r>
            <a:r>
              <a:rPr lang="en-US" altLang="zh-CN" sz="1000" kern="1200">
                <a:solidFill>
                  <a:schemeClr val="tx1"/>
                </a:solidFill>
                <a:cs typeface="+mn-cs"/>
              </a:rPr>
              <a:t>broker</a:t>
            </a:r>
            <a:r>
              <a:rPr lang="zh-CN" altLang="en-US" sz="1000" kern="1200">
                <a:solidFill>
                  <a:schemeClr val="tx1"/>
                </a:solidFill>
                <a:cs typeface="+mn-cs"/>
              </a:rPr>
              <a:t>个数的随机数作为</a:t>
            </a:r>
            <a:r>
              <a:rPr lang="en-US" altLang="zh-CN" sz="1000" kern="1200">
                <a:solidFill>
                  <a:schemeClr val="tx1"/>
                </a:solidFill>
                <a:cs typeface="+mn-cs"/>
              </a:rPr>
              <a:t>ReplicaShift</a:t>
            </a:r>
            <a:r>
              <a:rPr lang="zh-CN" altLang="en-US" sz="1000" kern="1200">
                <a:solidFill>
                  <a:schemeClr val="tx1"/>
                </a:solidFill>
                <a:cs typeface="+mn-cs"/>
              </a:rPr>
              <a:t>，该值大小需保证为</a:t>
            </a:r>
            <a:r>
              <a:rPr lang="en-US" altLang="zh-CN" sz="1000" kern="1200">
                <a:solidFill>
                  <a:schemeClr val="tx1"/>
                </a:solidFill>
                <a:cs typeface="+mn-cs"/>
              </a:rPr>
              <a:t>[1, broker count – 1]</a:t>
            </a:r>
            <a:r>
              <a:rPr lang="zh-CN" altLang="en-US" sz="1000" kern="1200">
                <a:solidFill>
                  <a:schemeClr val="tx1"/>
                </a:solidFill>
                <a:cs typeface="+mn-cs"/>
              </a:rPr>
              <a:t>；</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将</a:t>
            </a:r>
            <a:r>
              <a:rPr lang="en-US" altLang="zh-CN" sz="1000" kern="1200">
                <a:solidFill>
                  <a:schemeClr val="tx1"/>
                </a:solidFill>
                <a:cs typeface="+mn-cs"/>
              </a:rPr>
              <a:t>partition</a:t>
            </a:r>
            <a:r>
              <a:rPr lang="zh-CN" altLang="en-US" sz="1000" kern="1200">
                <a:solidFill>
                  <a:schemeClr val="tx1"/>
                </a:solidFill>
                <a:cs typeface="+mn-cs"/>
              </a:rPr>
              <a:t>的第一副本分配给</a:t>
            </a:r>
            <a:r>
              <a:rPr lang="en-US" altLang="zh-CN" sz="1000" kern="1200">
                <a:solidFill>
                  <a:schemeClr val="tx1"/>
                </a:solidFill>
                <a:cs typeface="+mn-cs"/>
              </a:rPr>
              <a:t>StartBroker</a:t>
            </a:r>
            <a:r>
              <a:rPr lang="zh-CN" altLang="en-US" sz="1000" kern="1200">
                <a:solidFill>
                  <a:schemeClr val="tx1"/>
                </a:solidFill>
                <a:cs typeface="+mn-cs"/>
              </a:rPr>
              <a:t>；</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根据</a:t>
            </a:r>
            <a:r>
              <a:rPr lang="en-US" altLang="zh-CN" sz="1000" kern="1200">
                <a:solidFill>
                  <a:schemeClr val="tx1"/>
                </a:solidFill>
                <a:cs typeface="+mn-cs"/>
              </a:rPr>
              <a:t>ReplicaShit</a:t>
            </a:r>
            <a:r>
              <a:rPr lang="zh-CN" altLang="en-US" sz="1000" kern="1200">
                <a:solidFill>
                  <a:schemeClr val="tx1"/>
                </a:solidFill>
                <a:cs typeface="+mn-cs"/>
              </a:rPr>
              <a:t>计算第</a:t>
            </a:r>
            <a:r>
              <a:rPr lang="en-US" altLang="zh-CN" sz="1000" kern="1200">
                <a:solidFill>
                  <a:schemeClr val="tx1"/>
                </a:solidFill>
                <a:cs typeface="+mn-cs"/>
              </a:rPr>
              <a:t>n(n&gt;=2)</a:t>
            </a:r>
            <a:r>
              <a:rPr lang="zh-CN" altLang="en-US" sz="1000" kern="1200">
                <a:solidFill>
                  <a:schemeClr val="tx1"/>
                </a:solidFill>
                <a:cs typeface="+mn-cs"/>
              </a:rPr>
              <a:t>个副本与第一个的偏移量，将其分配至相应</a:t>
            </a:r>
            <a:r>
              <a:rPr lang="en-US" altLang="zh-CN" sz="1000" kern="1200">
                <a:solidFill>
                  <a:schemeClr val="tx1"/>
                </a:solidFill>
                <a:cs typeface="+mn-cs"/>
              </a:rPr>
              <a:t>Broker</a:t>
            </a:r>
            <a:r>
              <a:rPr lang="zh-CN" altLang="en-US" sz="1000" kern="1200">
                <a:solidFill>
                  <a:schemeClr val="tx1"/>
                </a:solidFill>
                <a:cs typeface="+mn-cs"/>
              </a:rPr>
              <a:t>；</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将</a:t>
            </a:r>
            <a:r>
              <a:rPr lang="en-US" altLang="zh-CN" sz="1000" kern="1200">
                <a:solidFill>
                  <a:schemeClr val="tx1"/>
                </a:solidFill>
                <a:cs typeface="+mn-cs"/>
              </a:rPr>
              <a:t>StartBroker</a:t>
            </a:r>
            <a:r>
              <a:rPr lang="zh-CN" altLang="en-US" sz="1000" kern="1200">
                <a:solidFill>
                  <a:schemeClr val="tx1"/>
                </a:solidFill>
                <a:cs typeface="+mn-cs"/>
              </a:rPr>
              <a:t>移至下一个</a:t>
            </a:r>
            <a:r>
              <a:rPr lang="en-US" altLang="zh-CN" sz="1000" kern="1200">
                <a:solidFill>
                  <a:schemeClr val="tx1"/>
                </a:solidFill>
                <a:cs typeface="+mn-cs"/>
              </a:rPr>
              <a:t>Broker</a:t>
            </a:r>
            <a:r>
              <a:rPr lang="zh-CN" altLang="en-US" sz="1000" kern="1200">
                <a:solidFill>
                  <a:schemeClr val="tx1"/>
                </a:solidFill>
                <a:cs typeface="+mn-cs"/>
              </a:rPr>
              <a:t>；</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如果</a:t>
            </a:r>
            <a:r>
              <a:rPr lang="en-US" altLang="zh-CN" sz="1000" kern="1200">
                <a:solidFill>
                  <a:schemeClr val="tx1"/>
                </a:solidFill>
                <a:cs typeface="+mn-cs"/>
              </a:rPr>
              <a:t>Broker</a:t>
            </a:r>
            <a:r>
              <a:rPr lang="zh-CN" altLang="en-US" sz="1000" kern="1200">
                <a:solidFill>
                  <a:schemeClr val="tx1"/>
                </a:solidFill>
                <a:cs typeface="+mn-cs"/>
              </a:rPr>
              <a:t>以被轮询完一次，则增加</a:t>
            </a:r>
            <a:r>
              <a:rPr lang="en-US" altLang="zh-CN" sz="1000" kern="1200">
                <a:solidFill>
                  <a:schemeClr val="tx1"/>
                </a:solidFill>
                <a:cs typeface="+mn-cs"/>
              </a:rPr>
              <a:t>ReplicaShift(</a:t>
            </a:r>
            <a:r>
              <a:rPr lang="zh-CN" altLang="en-US" sz="1000" kern="1200">
                <a:solidFill>
                  <a:schemeClr val="tx1"/>
                </a:solidFill>
                <a:cs typeface="+mn-cs"/>
              </a:rPr>
              <a:t>主要为了可以更加均匀的分配副本</a:t>
            </a:r>
            <a:r>
              <a:rPr lang="en-US" altLang="zh-CN" sz="1000" kern="1200">
                <a:solidFill>
                  <a:schemeClr val="tx1"/>
                </a:solidFill>
                <a:cs typeface="+mn-cs"/>
              </a:rPr>
              <a:t>)</a:t>
            </a:r>
            <a:r>
              <a:rPr lang="zh-CN" altLang="en-US" sz="1000" kern="1200">
                <a:solidFill>
                  <a:schemeClr val="tx1"/>
                </a:solidFill>
                <a:cs typeface="+mn-cs"/>
              </a:rPr>
              <a:t>，然后分配下一个</a:t>
            </a:r>
            <a:r>
              <a:rPr lang="en-US" altLang="zh-CN" sz="1000" kern="1200">
                <a:solidFill>
                  <a:schemeClr val="tx1"/>
                </a:solidFill>
                <a:cs typeface="+mn-cs"/>
              </a:rPr>
              <a:t>partition,</a:t>
            </a:r>
            <a:r>
              <a:rPr lang="zh-CN" altLang="en-US" sz="1000" kern="1200">
                <a:solidFill>
                  <a:schemeClr val="tx1"/>
                </a:solidFill>
                <a:cs typeface="+mn-cs"/>
              </a:rPr>
              <a:t>从第</a:t>
            </a:r>
            <a:r>
              <a:rPr lang="en-US" altLang="zh-CN" sz="1000" kern="1200">
                <a:solidFill>
                  <a:schemeClr val="tx1"/>
                </a:solidFill>
                <a:cs typeface="+mn-cs"/>
              </a:rPr>
              <a:t>4</a:t>
            </a:r>
            <a:r>
              <a:rPr lang="zh-CN" altLang="en-US" sz="1000" kern="1200">
                <a:solidFill>
                  <a:schemeClr val="tx1"/>
                </a:solidFill>
                <a:cs typeface="+mn-cs"/>
              </a:rPr>
              <a:t>个步骤继续开始；</a:t>
            </a:r>
            <a:endParaRPr lang="en-US" altLang="zh-CN" sz="1000" kern="1200">
              <a:solidFill>
                <a:schemeClr val="tx1"/>
              </a:solidFill>
              <a:cs typeface="+mn-cs"/>
            </a:endParaRPr>
          </a:p>
        </p:txBody>
      </p:sp>
    </p:spTree>
    <p:extLst>
      <p:ext uri="{BB962C8B-B14F-4D97-AF65-F5344CB8AC3E}">
        <p14:creationId xmlns:p14="http://schemas.microsoft.com/office/powerpoint/2010/main" val="2718775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由于</a:t>
            </a:r>
            <a:r>
              <a:rPr lang="en-US" altLang="zh-CN" sz="1000" kern="1200">
                <a:solidFill>
                  <a:schemeClr val="tx1"/>
                </a:solidFill>
                <a:cs typeface="+mn-cs"/>
              </a:rPr>
              <a:t>vip</a:t>
            </a:r>
            <a:r>
              <a:rPr lang="zh-CN" altLang="en-US" sz="1000" kern="1200">
                <a:solidFill>
                  <a:schemeClr val="tx1"/>
                </a:solidFill>
                <a:cs typeface="+mn-cs"/>
              </a:rPr>
              <a:t>不变的方案，依赖内网</a:t>
            </a:r>
            <a:r>
              <a:rPr lang="en-US" altLang="zh-CN" sz="1000" kern="1200">
                <a:solidFill>
                  <a:schemeClr val="tx1"/>
                </a:solidFill>
                <a:cs typeface="+mn-cs"/>
              </a:rPr>
              <a:t>LB</a:t>
            </a:r>
            <a:r>
              <a:rPr lang="zh-CN" altLang="en-US" sz="1000" kern="1200">
                <a:solidFill>
                  <a:schemeClr val="tx1"/>
                </a:solidFill>
                <a:cs typeface="+mn-cs"/>
              </a:rPr>
              <a:t>的</a:t>
            </a:r>
            <a:r>
              <a:rPr lang="en-US" altLang="zh-CN" sz="1000" kern="1200">
                <a:solidFill>
                  <a:schemeClr val="tx1"/>
                </a:solidFill>
                <a:cs typeface="+mn-cs"/>
              </a:rPr>
              <a:t>vip</a:t>
            </a:r>
            <a:r>
              <a:rPr lang="zh-CN" altLang="en-US" sz="1000" kern="1200">
                <a:solidFill>
                  <a:schemeClr val="tx1"/>
                </a:solidFill>
                <a:cs typeface="+mn-cs"/>
              </a:rPr>
              <a:t>漂移能力，极端情况下需要生产消费的切换，需要修改</a:t>
            </a:r>
            <a:r>
              <a:rPr lang="en-US" altLang="zh-CN" sz="1000" kern="1200">
                <a:solidFill>
                  <a:schemeClr val="tx1"/>
                </a:solidFill>
                <a:cs typeface="+mn-cs"/>
              </a:rPr>
              <a:t>broker ip</a:t>
            </a:r>
            <a:r>
              <a:rPr lang="zh-CN" altLang="en-US" sz="1000" kern="1200">
                <a:solidFill>
                  <a:schemeClr val="tx1"/>
                </a:solidFill>
                <a:cs typeface="+mn-cs"/>
              </a:rPr>
              <a:t>的配置之后</a:t>
            </a:r>
            <a:r>
              <a:rPr lang="en-US" altLang="zh-CN" sz="1000" kern="1200">
                <a:solidFill>
                  <a:schemeClr val="tx1"/>
                </a:solidFill>
                <a:cs typeface="+mn-cs"/>
              </a:rPr>
              <a:t>reload</a:t>
            </a:r>
            <a:r>
              <a:rPr lang="zh-CN" altLang="en-US" sz="1000" kern="1200">
                <a:solidFill>
                  <a:schemeClr val="tx1"/>
                </a:solidFill>
                <a:cs typeface="+mn-cs"/>
              </a:rPr>
              <a:t>。</a:t>
            </a:r>
            <a:endParaRPr lang="en-US" altLang="zh-CN" sz="1000" kern="1200">
              <a:solidFill>
                <a:schemeClr val="tx1"/>
              </a:solidFill>
              <a:cs typeface="+mn-cs"/>
            </a:endParaRPr>
          </a:p>
        </p:txBody>
      </p:sp>
    </p:spTree>
    <p:extLst>
      <p:ext uri="{BB962C8B-B14F-4D97-AF65-F5344CB8AC3E}">
        <p14:creationId xmlns:p14="http://schemas.microsoft.com/office/powerpoint/2010/main" val="23920221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由于</a:t>
            </a:r>
            <a:r>
              <a:rPr lang="en-US" altLang="zh-CN" sz="1000" kern="1200">
                <a:solidFill>
                  <a:schemeClr val="tx1"/>
                </a:solidFill>
                <a:cs typeface="+mn-cs"/>
              </a:rPr>
              <a:t>vip</a:t>
            </a:r>
            <a:r>
              <a:rPr lang="zh-CN" altLang="en-US" sz="1000" kern="1200">
                <a:solidFill>
                  <a:schemeClr val="tx1"/>
                </a:solidFill>
                <a:cs typeface="+mn-cs"/>
              </a:rPr>
              <a:t>不变的方案，依赖内网</a:t>
            </a:r>
            <a:r>
              <a:rPr lang="en-US" altLang="zh-CN" sz="1000" kern="1200">
                <a:solidFill>
                  <a:schemeClr val="tx1"/>
                </a:solidFill>
                <a:cs typeface="+mn-cs"/>
              </a:rPr>
              <a:t>LB</a:t>
            </a:r>
            <a:r>
              <a:rPr lang="zh-CN" altLang="en-US" sz="1000" kern="1200">
                <a:solidFill>
                  <a:schemeClr val="tx1"/>
                </a:solidFill>
                <a:cs typeface="+mn-cs"/>
              </a:rPr>
              <a:t>的</a:t>
            </a:r>
            <a:r>
              <a:rPr lang="en-US" altLang="zh-CN" sz="1000" kern="1200">
                <a:solidFill>
                  <a:schemeClr val="tx1"/>
                </a:solidFill>
                <a:cs typeface="+mn-cs"/>
              </a:rPr>
              <a:t>vip</a:t>
            </a:r>
            <a:r>
              <a:rPr lang="zh-CN" altLang="en-US" sz="1000" kern="1200">
                <a:solidFill>
                  <a:schemeClr val="tx1"/>
                </a:solidFill>
                <a:cs typeface="+mn-cs"/>
              </a:rPr>
              <a:t>漂移能力，极端情况下需要生产消费的切换，需要修改</a:t>
            </a:r>
            <a:r>
              <a:rPr lang="en-US" altLang="zh-CN" sz="1000" kern="1200">
                <a:solidFill>
                  <a:schemeClr val="tx1"/>
                </a:solidFill>
                <a:cs typeface="+mn-cs"/>
              </a:rPr>
              <a:t>broker ip</a:t>
            </a:r>
            <a:r>
              <a:rPr lang="zh-CN" altLang="en-US" sz="1000" kern="1200">
                <a:solidFill>
                  <a:schemeClr val="tx1"/>
                </a:solidFill>
                <a:cs typeface="+mn-cs"/>
              </a:rPr>
              <a:t>的配置之后</a:t>
            </a:r>
            <a:r>
              <a:rPr lang="en-US" altLang="zh-CN" sz="1000" kern="1200">
                <a:solidFill>
                  <a:schemeClr val="tx1"/>
                </a:solidFill>
                <a:cs typeface="+mn-cs"/>
              </a:rPr>
              <a:t>reload</a:t>
            </a:r>
            <a:r>
              <a:rPr lang="zh-CN" altLang="en-US" sz="1000" kern="1200">
                <a:solidFill>
                  <a:schemeClr val="tx1"/>
                </a:solidFill>
                <a:cs typeface="+mn-cs"/>
              </a:rPr>
              <a:t>。</a:t>
            </a:r>
          </a:p>
          <a:p>
            <a:pPr marL="355600" lvl="1"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72196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39673104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48811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1838357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1356576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endParaRPr lang="en-US" altLang="zh-CN" sz="1000" b="0" i="0" u="none" strike="noStrike" kern="1200" baseline="0">
              <a:solidFill>
                <a:schemeClr val="tx1"/>
              </a:solidFill>
              <a:cs typeface="+mn-cs"/>
            </a:endParaRPr>
          </a:p>
        </p:txBody>
      </p:sp>
    </p:spTree>
    <p:extLst>
      <p:ext uri="{BB962C8B-B14F-4D97-AF65-F5344CB8AC3E}">
        <p14:creationId xmlns:p14="http://schemas.microsoft.com/office/powerpoint/2010/main" val="3294486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a:t>云硬盘</a:t>
            </a:r>
            <a:r>
              <a:rPr lang="en-US" altLang="zh-CN"/>
              <a:t>CBS</a:t>
            </a:r>
            <a:r>
              <a:rPr lang="zh-CN" altLang="en-US"/>
              <a:t>：云硬盘中的数据自动地在可用区内以多副本冗余方式存储，避免数据的单点故障风险，提供高达</a:t>
            </a:r>
            <a:r>
              <a:rPr lang="en-US" altLang="zh-CN"/>
              <a:t>99.9999999%</a:t>
            </a:r>
            <a:r>
              <a:rPr lang="zh-CN" altLang="en-US"/>
              <a:t>的数据可靠性。</a:t>
            </a:r>
            <a:endParaRPr lang="en-US" altLang="zh-CN"/>
          </a:p>
          <a:p>
            <a:pPr marL="171450" lvl="0" indent="-173038">
              <a:buFont typeface="Wingdings" panose="05000000000000000000" pitchFamily="2" charset="2"/>
              <a:buChar char="p"/>
            </a:pPr>
            <a:r>
              <a:rPr lang="zh-CN" altLang="en-US"/>
              <a:t>文件存储</a:t>
            </a:r>
            <a:r>
              <a:rPr lang="en-US" altLang="zh-CN"/>
              <a:t>CFS</a:t>
            </a:r>
            <a:r>
              <a:rPr lang="zh-CN" altLang="en-US"/>
              <a:t>：</a:t>
            </a:r>
            <a:r>
              <a:rPr lang="en-US" altLang="zh-CN"/>
              <a:t>CFS </a:t>
            </a:r>
            <a:r>
              <a:rPr lang="zh-CN" altLang="en-US"/>
              <a:t>提供了标准的 </a:t>
            </a:r>
            <a:r>
              <a:rPr lang="en-US" altLang="zh-CN"/>
              <a:t>NFS </a:t>
            </a:r>
            <a:r>
              <a:rPr lang="zh-CN" altLang="en-US"/>
              <a:t>及 </a:t>
            </a:r>
            <a:r>
              <a:rPr lang="en-US" altLang="zh-CN"/>
              <a:t>CIFS/SMB </a:t>
            </a:r>
            <a:r>
              <a:rPr lang="zh-CN" altLang="en-US"/>
              <a:t>文件系统访问协议，为多个 </a:t>
            </a:r>
            <a:r>
              <a:rPr lang="en-US" altLang="zh-CN"/>
              <a:t>CVM </a:t>
            </a:r>
            <a:r>
              <a:rPr lang="zh-CN" altLang="en-US"/>
              <a:t>实例或其他计算服务提供共享的数据源，支持弹性容量和性能的扩展，现有应用无需修改即可挂载使用，是一种高可用、高可靠的分布式文件系统，适合于大数据分析、媒体处理和内容管理等场景。</a:t>
            </a:r>
            <a:endParaRPr lang="en-US" altLang="zh-CN"/>
          </a:p>
          <a:p>
            <a:pPr marL="171450" lvl="0" indent="-173038">
              <a:buFont typeface="Wingdings" panose="05000000000000000000" pitchFamily="2" charset="2"/>
              <a:buChar char="p"/>
            </a:pPr>
            <a:r>
              <a:rPr lang="zh-CN" altLang="en-US"/>
              <a:t>对象存储</a:t>
            </a:r>
            <a:r>
              <a:rPr lang="en-US" altLang="zh-CN"/>
              <a:t>COS</a:t>
            </a:r>
            <a:r>
              <a:rPr lang="zh-CN" altLang="en-US"/>
              <a:t>：腾讯云 </a:t>
            </a:r>
            <a:r>
              <a:rPr lang="en-US" altLang="zh-CN"/>
              <a:t>COS </a:t>
            </a:r>
            <a:r>
              <a:rPr lang="zh-CN" altLang="en-US"/>
              <a:t>的存储桶空间无容量上限，无需分区管理，适用于 </a:t>
            </a:r>
            <a:r>
              <a:rPr lang="en-US" altLang="zh-CN"/>
              <a:t>CDN </a:t>
            </a:r>
            <a:r>
              <a:rPr lang="zh-CN" altLang="en-US"/>
              <a:t>数据分发、数据万象处理或大数据计算与分析的数据湖等多种场景。</a:t>
            </a:r>
            <a:endParaRPr lang="en-US" altLang="zh-CN"/>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腾讯云数据库产品家族：</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关系型数据库：云数据库</a:t>
            </a:r>
            <a:r>
              <a:rPr lang="en-US" altLang="zh-CN" sz="1000" kern="1200">
                <a:solidFill>
                  <a:schemeClr val="tx1"/>
                </a:solidFill>
                <a:cs typeface="+mn-cs"/>
              </a:rPr>
              <a:t>MySQL</a:t>
            </a:r>
            <a:r>
              <a:rPr lang="zh-CN" altLang="en-US" sz="1000" kern="1200">
                <a:solidFill>
                  <a:schemeClr val="tx1"/>
                </a:solidFill>
                <a:cs typeface="+mn-cs"/>
              </a:rPr>
              <a:t>、云数据库</a:t>
            </a:r>
            <a:r>
              <a:rPr lang="en-US" altLang="zh-CN" sz="1000" kern="1200">
                <a:solidFill>
                  <a:schemeClr val="tx1"/>
                </a:solidFill>
                <a:cs typeface="+mn-cs"/>
              </a:rPr>
              <a:t>MariaDB</a:t>
            </a:r>
            <a:r>
              <a:rPr lang="zh-CN" altLang="en-US" sz="1000" kern="1200">
                <a:solidFill>
                  <a:schemeClr val="tx1"/>
                </a:solidFill>
                <a:cs typeface="+mn-cs"/>
              </a:rPr>
              <a:t>、云数据库</a:t>
            </a:r>
            <a:r>
              <a:rPr lang="en-US" altLang="zh-CN" sz="1000" kern="1200">
                <a:solidFill>
                  <a:schemeClr val="tx1"/>
                </a:solidFill>
                <a:cs typeface="+mn-cs"/>
              </a:rPr>
              <a:t>SQL Server</a:t>
            </a:r>
            <a:r>
              <a:rPr lang="zh-CN" altLang="en-US" sz="1000" kern="1200">
                <a:solidFill>
                  <a:schemeClr val="tx1"/>
                </a:solidFill>
                <a:cs typeface="+mn-cs"/>
              </a:rPr>
              <a:t>、云数据库</a:t>
            </a:r>
            <a:r>
              <a:rPr lang="en-US" altLang="zh-CN" sz="1000" kern="1200">
                <a:solidFill>
                  <a:schemeClr val="tx1"/>
                </a:solidFill>
                <a:cs typeface="+mn-cs"/>
              </a:rPr>
              <a:t>PostgreSQL</a:t>
            </a:r>
            <a:r>
              <a:rPr lang="zh-CN" altLang="en-US" sz="1000" kern="1200">
                <a:solidFill>
                  <a:schemeClr val="tx1"/>
                </a:solidFill>
                <a:cs typeface="+mn-cs"/>
              </a:rPr>
              <a:t>、分布式数据库</a:t>
            </a:r>
            <a:r>
              <a:rPr lang="en-US" altLang="zh-CN" sz="1000" kern="1200">
                <a:solidFill>
                  <a:schemeClr val="tx1"/>
                </a:solidFill>
                <a:cs typeface="+mn-cs"/>
              </a:rPr>
              <a:t>TDSQL</a:t>
            </a:r>
            <a:r>
              <a:rPr lang="zh-CN" altLang="en-US" sz="1000" kern="1200">
                <a:solidFill>
                  <a:schemeClr val="tx1"/>
                </a:solidFill>
                <a:cs typeface="+mn-cs"/>
              </a:rPr>
              <a:t>、云数据库</a:t>
            </a:r>
            <a:r>
              <a:rPr lang="en-US" altLang="zh-CN" sz="1000" kern="1200" err="1">
                <a:solidFill>
                  <a:schemeClr val="tx1"/>
                </a:solidFill>
                <a:cs typeface="+mn-cs"/>
              </a:rPr>
              <a:t>CynosDB</a:t>
            </a:r>
            <a:r>
              <a:rPr lang="zh-CN" altLang="en-US" sz="1000" kern="1200">
                <a:solidFill>
                  <a:schemeClr val="tx1"/>
                </a:solidFill>
                <a:cs typeface="+mn-cs"/>
              </a:rPr>
              <a:t>、数据库一体机</a:t>
            </a:r>
            <a:r>
              <a:rPr lang="en-US" altLang="zh-CN" sz="1000" kern="1200" err="1">
                <a:solidFill>
                  <a:schemeClr val="tx1"/>
                </a:solidFill>
                <a:cs typeface="+mn-cs"/>
              </a:rPr>
              <a:t>TData</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en-US" altLang="zh-CN" sz="1000" kern="1200">
                <a:solidFill>
                  <a:schemeClr val="tx1"/>
                </a:solidFill>
                <a:cs typeface="+mn-cs"/>
              </a:rPr>
              <a:t>NoSQL</a:t>
            </a:r>
            <a:r>
              <a:rPr lang="zh-CN" altLang="en-US" sz="1000" kern="1200">
                <a:solidFill>
                  <a:schemeClr val="tx1"/>
                </a:solidFill>
                <a:cs typeface="+mn-cs"/>
              </a:rPr>
              <a:t>数据库：云数据库</a:t>
            </a:r>
            <a:r>
              <a:rPr lang="en-US" altLang="zh-CN" sz="1000" kern="1200">
                <a:solidFill>
                  <a:schemeClr val="tx1"/>
                </a:solidFill>
                <a:cs typeface="+mn-cs"/>
              </a:rPr>
              <a:t>Redis</a:t>
            </a:r>
            <a:r>
              <a:rPr lang="zh-CN" altLang="en-US" sz="1000" kern="1200">
                <a:solidFill>
                  <a:schemeClr val="tx1"/>
                </a:solidFill>
                <a:cs typeface="+mn-cs"/>
              </a:rPr>
              <a:t>、云数据库</a:t>
            </a:r>
            <a:r>
              <a:rPr lang="en-US" altLang="zh-CN" sz="1000" kern="1200">
                <a:solidFill>
                  <a:schemeClr val="tx1"/>
                </a:solidFill>
                <a:cs typeface="+mn-cs"/>
              </a:rPr>
              <a:t>MongoDB</a:t>
            </a:r>
            <a:r>
              <a:rPr lang="zh-CN" altLang="en-US" sz="1000" kern="1200">
                <a:solidFill>
                  <a:schemeClr val="tx1"/>
                </a:solidFill>
                <a:cs typeface="+mn-cs"/>
              </a:rPr>
              <a:t>、云数据库</a:t>
            </a:r>
            <a:r>
              <a:rPr lang="en-US" altLang="zh-CN" sz="1000" kern="1200">
                <a:solidFill>
                  <a:schemeClr val="tx1"/>
                </a:solidFill>
                <a:cs typeface="+mn-cs"/>
              </a:rPr>
              <a:t>Memcached</a:t>
            </a:r>
            <a:r>
              <a:rPr lang="zh-CN" altLang="en-US" sz="1000" kern="1200">
                <a:solidFill>
                  <a:schemeClr val="tx1"/>
                </a:solidFill>
                <a:cs typeface="+mn-cs"/>
              </a:rPr>
              <a:t>、云数据库</a:t>
            </a:r>
            <a:r>
              <a:rPr lang="en-US" altLang="zh-CN" sz="1000" kern="1200" err="1">
                <a:solidFill>
                  <a:schemeClr val="tx1"/>
                </a:solidFill>
                <a:cs typeface="+mn-cs"/>
              </a:rPr>
              <a:t>Hbase</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分析型数据库及其他：时序数据库</a:t>
            </a:r>
            <a:r>
              <a:rPr lang="en-US" altLang="zh-CN" sz="1000" kern="1200">
                <a:solidFill>
                  <a:schemeClr val="tx1"/>
                </a:solidFill>
                <a:cs typeface="+mn-cs"/>
              </a:rPr>
              <a:t>CTSDB</a:t>
            </a:r>
            <a:r>
              <a:rPr lang="zh-CN" altLang="en-US" sz="1000" kern="1200">
                <a:solidFill>
                  <a:schemeClr val="tx1"/>
                </a:solidFill>
                <a:cs typeface="+mn-cs"/>
              </a:rPr>
              <a:t>、</a:t>
            </a:r>
            <a:r>
              <a:rPr lang="en-US" altLang="zh-CN" sz="1000" kern="1200" err="1">
                <a:solidFill>
                  <a:schemeClr val="tx1"/>
                </a:solidFill>
                <a:cs typeface="+mn-cs"/>
              </a:rPr>
              <a:t>Snova</a:t>
            </a:r>
            <a:r>
              <a:rPr lang="zh-CN" altLang="en-US" sz="1000" kern="1200">
                <a:solidFill>
                  <a:schemeClr val="tx1"/>
                </a:solidFill>
                <a:cs typeface="+mn-cs"/>
              </a:rPr>
              <a:t>数据仓库、数据传输服务</a:t>
            </a:r>
            <a:r>
              <a:rPr lang="en-US" altLang="zh-CN" sz="1000" kern="1200">
                <a:solidFill>
                  <a:schemeClr val="tx1"/>
                </a:solidFill>
                <a:cs typeface="+mn-cs"/>
              </a:rPr>
              <a:t>DTS</a:t>
            </a:r>
            <a:r>
              <a:rPr lang="zh-CN" altLang="en-US" sz="1000" kern="1200">
                <a:solidFill>
                  <a:schemeClr val="tx1"/>
                </a:solidFill>
                <a:cs typeface="+mn-cs"/>
              </a:rPr>
              <a:t>、腾讯云图</a:t>
            </a:r>
            <a:r>
              <a:rPr lang="en-US" altLang="zh-CN" sz="1000" kern="1200">
                <a:solidFill>
                  <a:schemeClr val="tx1"/>
                </a:solidFill>
                <a:cs typeface="+mn-cs"/>
              </a:rPr>
              <a:t>TCV</a:t>
            </a:r>
          </a:p>
        </p:txBody>
      </p:sp>
    </p:spTree>
    <p:extLst>
      <p:ext uri="{BB962C8B-B14F-4D97-AF65-F5344CB8AC3E}">
        <p14:creationId xmlns:p14="http://schemas.microsoft.com/office/powerpoint/2010/main" val="24345571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b="0"/>
              <a:t>去本地化</a:t>
            </a:r>
          </a:p>
          <a:p>
            <a:pPr lvl="1"/>
            <a:r>
              <a:rPr lang="zh-CN" altLang="en-US" b="0"/>
              <a:t>高性能高可靠数据存储：云硬盘可高效地支持云服务器热迁移，提前避免物理故障带来的业务中断，云硬盘提供三份数据冗余，具备完善的数据备份、快照、数据秒级恢复能力。云硬盘适用于高负载、核心关键业务系统。</a:t>
            </a:r>
          </a:p>
          <a:p>
            <a:pPr lvl="1"/>
            <a:r>
              <a:rPr lang="zh-CN" altLang="en-US" b="0"/>
              <a:t>弹性扩容：云硬盘可在同一可用区内自由挂载、卸载，无需关闭</a:t>
            </a:r>
            <a:r>
              <a:rPr lang="en-US" altLang="zh-CN" b="0"/>
              <a:t>/</a:t>
            </a:r>
            <a:r>
              <a:rPr lang="zh-CN" altLang="en-US" b="0"/>
              <a:t>重启云服务器。云硬盘的容量可弹性配置，按需扩容。</a:t>
            </a:r>
          </a:p>
          <a:p>
            <a:r>
              <a:rPr lang="zh-CN" altLang="en-US" b="0"/>
              <a:t>海量数据分析</a:t>
            </a:r>
          </a:p>
          <a:p>
            <a:pPr lvl="1"/>
            <a:r>
              <a:rPr lang="zh-CN" altLang="en-US" b="0"/>
              <a:t>典型的 </a:t>
            </a:r>
            <a:r>
              <a:rPr lang="en-US" altLang="zh-CN" b="0"/>
              <a:t>Spark-HDFS </a:t>
            </a:r>
            <a:r>
              <a:rPr lang="zh-CN" altLang="en-US" b="0"/>
              <a:t>离线数据分析框架对于磁盘的读写 </a:t>
            </a:r>
            <a:r>
              <a:rPr lang="en-US" altLang="zh-CN" b="0"/>
              <a:t>RDD read/write</a:t>
            </a:r>
            <a:r>
              <a:rPr lang="zh-CN" altLang="en-US" b="0"/>
              <a:t>、</a:t>
            </a:r>
            <a:r>
              <a:rPr lang="en-US" altLang="zh-CN" b="0"/>
              <a:t>shuffle write </a:t>
            </a:r>
            <a:r>
              <a:rPr lang="zh-CN" altLang="en-US" b="0"/>
              <a:t>都是顺序 </a:t>
            </a:r>
            <a:r>
              <a:rPr lang="en-US" altLang="zh-CN" b="0"/>
              <a:t>I/O</a:t>
            </a:r>
            <a:r>
              <a:rPr lang="zh-CN" altLang="en-US" b="0"/>
              <a:t>，只有 </a:t>
            </a:r>
            <a:r>
              <a:rPr lang="en-US" altLang="zh-CN" b="0"/>
              <a:t>shuffle read I/O </a:t>
            </a:r>
            <a:r>
              <a:rPr lang="zh-CN" altLang="en-US" b="0"/>
              <a:t>是随机 </a:t>
            </a:r>
            <a:r>
              <a:rPr lang="en-US" altLang="zh-CN" b="0"/>
              <a:t>I/O</a:t>
            </a:r>
            <a:r>
              <a:rPr lang="zh-CN" altLang="en-US" b="0"/>
              <a:t>，顺序 </a:t>
            </a:r>
            <a:r>
              <a:rPr lang="en-US" altLang="zh-CN" b="0"/>
              <a:t>I/O </a:t>
            </a:r>
            <a:r>
              <a:rPr lang="zh-CN" altLang="en-US" b="0"/>
              <a:t>比例高达</a:t>
            </a:r>
            <a:r>
              <a:rPr lang="en-US" altLang="zh-CN" b="0"/>
              <a:t>95%</a:t>
            </a:r>
            <a:r>
              <a:rPr lang="zh-CN" altLang="en-US" b="0"/>
              <a:t>。云硬盘的多线程并发吞吐性能优秀，高效支持 </a:t>
            </a:r>
            <a:r>
              <a:rPr lang="en-US" altLang="zh-CN" b="0"/>
              <a:t>Hadoop-Mapreduce</a:t>
            </a:r>
            <a:r>
              <a:rPr lang="zh-CN" altLang="en-US" b="0"/>
              <a:t>、</a:t>
            </a:r>
            <a:r>
              <a:rPr lang="en-US" altLang="zh-CN" b="0"/>
              <a:t>HDFS</a:t>
            </a:r>
            <a:r>
              <a:rPr lang="zh-CN" altLang="en-US" b="0"/>
              <a:t>、</a:t>
            </a:r>
            <a:r>
              <a:rPr lang="en-US" altLang="zh-CN" b="0"/>
              <a:t>Spark</a:t>
            </a:r>
            <a:r>
              <a:rPr lang="zh-CN" altLang="en-US" b="0"/>
              <a:t>，</a:t>
            </a:r>
            <a:r>
              <a:rPr lang="en-US" altLang="zh-CN" b="0"/>
              <a:t>TB/PB </a:t>
            </a:r>
            <a:r>
              <a:rPr lang="zh-CN" altLang="en-US" b="0"/>
              <a:t>级数据的离线处理。多磁盘并发，单 </a:t>
            </a:r>
            <a:r>
              <a:rPr lang="en-US" altLang="zh-CN" b="0"/>
              <a:t>HDFS </a:t>
            </a:r>
            <a:r>
              <a:rPr lang="zh-CN" altLang="en-US" b="0"/>
              <a:t>集群可达到</a:t>
            </a:r>
            <a:r>
              <a:rPr lang="en-US" altLang="zh-CN" b="0"/>
              <a:t>1GB/s</a:t>
            </a:r>
            <a:r>
              <a:rPr lang="zh-CN" altLang="en-US" b="0"/>
              <a:t>的吞吐性能。</a:t>
            </a:r>
            <a:endParaRPr lang="en-US" altLang="zh-CN" b="0"/>
          </a:p>
          <a:p>
            <a:r>
              <a:rPr lang="zh-CN" altLang="en-US" b="0"/>
              <a:t>核心数据库</a:t>
            </a:r>
          </a:p>
          <a:p>
            <a:pPr lvl="1"/>
            <a:r>
              <a:rPr lang="en-US" altLang="zh-CN" b="0"/>
              <a:t>SSD </a:t>
            </a:r>
            <a:r>
              <a:rPr lang="zh-CN" altLang="en-US" b="0"/>
              <a:t>云硬盘适合对 </a:t>
            </a:r>
            <a:r>
              <a:rPr lang="en-US" altLang="zh-CN" b="0"/>
              <a:t>I/O </a:t>
            </a:r>
            <a:r>
              <a:rPr lang="zh-CN" altLang="en-US" b="0"/>
              <a:t>性能要求高，同时对数据可靠性要求也高的场景。尤其适合如 </a:t>
            </a:r>
            <a:r>
              <a:rPr lang="en-US" altLang="zh-CN" b="0"/>
              <a:t>PostgreSQL</a:t>
            </a:r>
            <a:r>
              <a:rPr lang="zh-CN" altLang="en-US" b="0"/>
              <a:t>、</a:t>
            </a:r>
            <a:r>
              <a:rPr lang="en-US" altLang="zh-CN" b="0"/>
              <a:t>MySQL</a:t>
            </a:r>
            <a:r>
              <a:rPr lang="zh-CN" altLang="en-US" b="0"/>
              <a:t>、</a:t>
            </a:r>
            <a:r>
              <a:rPr lang="en-US" altLang="zh-CN" b="0"/>
              <a:t>Oracle</a:t>
            </a:r>
            <a:r>
              <a:rPr lang="zh-CN" altLang="en-US" b="0"/>
              <a:t>、</a:t>
            </a:r>
            <a:r>
              <a:rPr lang="en-US" altLang="zh-CN" b="0"/>
              <a:t>SQL Server </a:t>
            </a:r>
            <a:r>
              <a:rPr lang="zh-CN" altLang="en-US" b="0"/>
              <a:t>等中大型关系数据库应用、对数据可靠性要求高的 </a:t>
            </a:r>
            <a:r>
              <a:rPr lang="en-US" altLang="zh-CN" b="0"/>
              <a:t>I/O </a:t>
            </a:r>
            <a:r>
              <a:rPr lang="zh-CN" altLang="en-US" b="0"/>
              <a:t>密集型等核心业务系统以及对数据可靠性要求高的中大型开发测试环境。</a:t>
            </a:r>
          </a:p>
          <a:p>
            <a:pPr lvl="1"/>
            <a:endParaRPr lang="zh-CN" altLang="en-US"/>
          </a:p>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32358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a:t>腾讯云快照采用增量快照机制，当您对同一个云硬盘连续创建多个快照时，除了首个快照是全量快照以外，后续快照都只包含相对于前一个快照的数据变化部分（增量快照），这样可以最大限度的减少连续制作快照时的占据存储空间总容量，减少用户开销。</a:t>
            </a:r>
            <a:endParaRPr lang="en-US" altLang="zh-CN"/>
          </a:p>
          <a:p>
            <a:r>
              <a:rPr lang="zh-CN" altLang="en-US" sz="1000" kern="1200">
                <a:solidFill>
                  <a:schemeClr val="tx1"/>
                </a:solidFill>
                <a:cs typeface="+mn-cs"/>
              </a:rPr>
              <a:t>假设云硬盘内有</a:t>
            </a:r>
            <a:r>
              <a:rPr lang="en-US" altLang="zh-CN" sz="1000" kern="1200">
                <a:solidFill>
                  <a:schemeClr val="tx1"/>
                </a:solidFill>
                <a:cs typeface="+mn-cs"/>
              </a:rPr>
              <a:t>3</a:t>
            </a:r>
            <a:r>
              <a:rPr lang="zh-CN" altLang="en-US" sz="1000" kern="1200">
                <a:solidFill>
                  <a:schemeClr val="tx1"/>
                </a:solidFill>
                <a:cs typeface="+mn-cs"/>
              </a:rPr>
              <a:t>个数据块 </a:t>
            </a:r>
            <a:r>
              <a:rPr lang="en-US" altLang="zh-CN" sz="1000" kern="1200">
                <a:solidFill>
                  <a:schemeClr val="tx1"/>
                </a:solidFill>
                <a:cs typeface="+mn-cs"/>
              </a:rPr>
              <a:t>A</a:t>
            </a:r>
            <a:r>
              <a:rPr lang="zh-CN" altLang="en-US" sz="1000" kern="1200">
                <a:solidFill>
                  <a:schemeClr val="tx1"/>
                </a:solidFill>
                <a:cs typeface="+mn-cs"/>
              </a:rPr>
              <a:t>、</a:t>
            </a:r>
            <a:r>
              <a:rPr lang="en-US" altLang="zh-CN" sz="1000" kern="1200">
                <a:solidFill>
                  <a:schemeClr val="tx1"/>
                </a:solidFill>
                <a:cs typeface="+mn-cs"/>
              </a:rPr>
              <a:t>B </a:t>
            </a:r>
            <a:r>
              <a:rPr lang="zh-CN" altLang="en-US" sz="1000" kern="1200">
                <a:solidFill>
                  <a:schemeClr val="tx1"/>
                </a:solidFill>
                <a:cs typeface="+mn-cs"/>
              </a:rPr>
              <a:t>和 </a:t>
            </a:r>
            <a:r>
              <a:rPr lang="en-US" altLang="zh-CN" sz="1000" kern="1200">
                <a:solidFill>
                  <a:schemeClr val="tx1"/>
                </a:solidFill>
                <a:cs typeface="+mn-cs"/>
              </a:rPr>
              <a:t>C</a:t>
            </a:r>
            <a:r>
              <a:rPr lang="zh-CN" altLang="en-US" sz="1000" kern="1200">
                <a:solidFill>
                  <a:schemeClr val="tx1"/>
                </a:solidFill>
                <a:cs typeface="+mn-cs"/>
              </a:rPr>
              <a:t>，您分别在</a:t>
            </a:r>
            <a:r>
              <a:rPr lang="en-US" altLang="zh-CN" sz="1000" kern="1200">
                <a:solidFill>
                  <a:schemeClr val="tx1"/>
                </a:solidFill>
                <a:cs typeface="+mn-cs"/>
              </a:rPr>
              <a:t>10</a:t>
            </a:r>
            <a:r>
              <a:rPr lang="zh-CN" altLang="en-US" sz="1000" kern="1200">
                <a:solidFill>
                  <a:schemeClr val="tx1"/>
                </a:solidFill>
                <a:cs typeface="+mn-cs"/>
              </a:rPr>
              <a:t>点、</a:t>
            </a:r>
            <a:r>
              <a:rPr lang="en-US" altLang="zh-CN" sz="1000" kern="1200">
                <a:solidFill>
                  <a:schemeClr val="tx1"/>
                </a:solidFill>
                <a:cs typeface="+mn-cs"/>
              </a:rPr>
              <a:t>11</a:t>
            </a:r>
            <a:r>
              <a:rPr lang="zh-CN" altLang="en-US" sz="1000" kern="1200">
                <a:solidFill>
                  <a:schemeClr val="tx1"/>
                </a:solidFill>
                <a:cs typeface="+mn-cs"/>
              </a:rPr>
              <a:t>点和</a:t>
            </a:r>
            <a:r>
              <a:rPr lang="en-US" altLang="zh-CN" sz="1000" kern="1200">
                <a:solidFill>
                  <a:schemeClr val="tx1"/>
                </a:solidFill>
                <a:cs typeface="+mn-cs"/>
              </a:rPr>
              <a:t>12</a:t>
            </a:r>
            <a:r>
              <a:rPr lang="zh-CN" altLang="en-US" sz="1000" kern="1200">
                <a:solidFill>
                  <a:schemeClr val="tx1"/>
                </a:solidFill>
                <a:cs typeface="+mn-cs"/>
              </a:rPr>
              <a:t>点为该云硬盘制作了快照。每个时间间隔中云硬盘上的数据块变化如下图所示，那么每个快照中应该存有以下数据：</a:t>
            </a:r>
          </a:p>
          <a:p>
            <a:pPr lvl="1"/>
            <a:r>
              <a:rPr lang="zh-CN" altLang="en-US"/>
              <a:t>快照</a:t>
            </a:r>
            <a:r>
              <a:rPr lang="en-US" altLang="zh-CN"/>
              <a:t>1</a:t>
            </a:r>
            <a:r>
              <a:rPr lang="zh-CN" altLang="en-US"/>
              <a:t>（首个快照）：包含当时云硬盘上所有数据块的数据备份（一般称为全量快照）</a:t>
            </a:r>
          </a:p>
          <a:p>
            <a:pPr lvl="1"/>
            <a:r>
              <a:rPr lang="zh-CN" altLang="en-US"/>
              <a:t>快照</a:t>
            </a:r>
            <a:r>
              <a:rPr lang="en-US" altLang="zh-CN"/>
              <a:t>2</a:t>
            </a:r>
            <a:r>
              <a:rPr lang="zh-CN" altLang="en-US"/>
              <a:t>：期间云硬盘上数据块 </a:t>
            </a:r>
            <a:r>
              <a:rPr lang="en-US" altLang="zh-CN"/>
              <a:t>A </a:t>
            </a:r>
            <a:r>
              <a:rPr lang="zh-CN" altLang="en-US"/>
              <a:t>发生变化，快照</a:t>
            </a:r>
            <a:r>
              <a:rPr lang="en-US" altLang="zh-CN"/>
              <a:t>2</a:t>
            </a:r>
            <a:r>
              <a:rPr lang="zh-CN" altLang="en-US"/>
              <a:t>仅包含数据块 </a:t>
            </a:r>
            <a:r>
              <a:rPr lang="en-US" altLang="zh-CN"/>
              <a:t>A </a:t>
            </a:r>
            <a:r>
              <a:rPr lang="zh-CN" altLang="en-US"/>
              <a:t>的最新数据备份</a:t>
            </a:r>
            <a:endParaRPr lang="en-US" altLang="zh-CN"/>
          </a:p>
          <a:p>
            <a:pPr lvl="1"/>
            <a:r>
              <a:rPr lang="zh-CN" altLang="en-US"/>
              <a:t>快照</a:t>
            </a:r>
            <a:r>
              <a:rPr lang="en-US" altLang="zh-CN"/>
              <a:t>3</a:t>
            </a:r>
            <a:r>
              <a:rPr lang="zh-CN" altLang="en-US"/>
              <a:t>：期间云硬盘上数据块 </a:t>
            </a:r>
            <a:r>
              <a:rPr lang="en-US" altLang="zh-CN"/>
              <a:t>B </a:t>
            </a:r>
            <a:r>
              <a:rPr lang="zh-CN" altLang="en-US"/>
              <a:t>发生变化，快照</a:t>
            </a:r>
            <a:r>
              <a:rPr lang="en-US" altLang="zh-CN"/>
              <a:t>2</a:t>
            </a:r>
            <a:r>
              <a:rPr lang="zh-CN" altLang="en-US"/>
              <a:t>仅包含数据块 </a:t>
            </a:r>
            <a:r>
              <a:rPr lang="en-US" altLang="zh-CN"/>
              <a:t>B </a:t>
            </a:r>
            <a:r>
              <a:rPr lang="zh-CN" altLang="en-US"/>
              <a:t>的最新数据备份</a:t>
            </a:r>
            <a:endParaRPr lang="en-US" altLang="zh-CN"/>
          </a:p>
          <a:p>
            <a:pPr lvl="0"/>
            <a:r>
              <a:rPr lang="zh-CN" altLang="en-US" sz="1000" kern="1200">
                <a:solidFill>
                  <a:schemeClr val="tx1"/>
                </a:solidFill>
                <a:cs typeface="+mn-cs"/>
              </a:rPr>
              <a:t>设计建议：</a:t>
            </a:r>
            <a:endParaRPr lang="en-US" altLang="zh-CN" sz="1000" kern="1200">
              <a:solidFill>
                <a:schemeClr val="tx1"/>
              </a:solidFill>
              <a:cs typeface="+mn-cs"/>
            </a:endParaRPr>
          </a:p>
          <a:p>
            <a:pPr lvl="1"/>
            <a:r>
              <a:rPr lang="zh-CN" altLang="en-US" sz="1000" kern="1200">
                <a:solidFill>
                  <a:schemeClr val="tx1"/>
                </a:solidFill>
                <a:cs typeface="+mn-cs"/>
              </a:rPr>
              <a:t>快照数据与生产系统隔离，快照与</a:t>
            </a:r>
            <a:r>
              <a:rPr lang="en-US" altLang="zh-CN" sz="1000" kern="1200">
                <a:solidFill>
                  <a:schemeClr val="tx1"/>
                </a:solidFill>
                <a:cs typeface="+mn-cs"/>
              </a:rPr>
              <a:t>CBS</a:t>
            </a:r>
            <a:r>
              <a:rPr lang="zh-CN" altLang="en-US" sz="1000" kern="1200">
                <a:solidFill>
                  <a:schemeClr val="tx1"/>
                </a:solidFill>
                <a:cs typeface="+mn-cs"/>
              </a:rPr>
              <a:t>云硬盘的数据默认跨机房存储，建议将快照数据存储到</a:t>
            </a:r>
            <a:r>
              <a:rPr lang="en-US" altLang="zh-CN" sz="1000" kern="1200">
                <a:solidFill>
                  <a:schemeClr val="tx1"/>
                </a:solidFill>
                <a:cs typeface="+mn-cs"/>
              </a:rPr>
              <a:t>COS</a:t>
            </a:r>
            <a:r>
              <a:rPr lang="zh-CN" altLang="en-US" sz="1000" kern="1200">
                <a:solidFill>
                  <a:schemeClr val="tx1"/>
                </a:solidFill>
                <a:cs typeface="+mn-cs"/>
              </a:rPr>
              <a:t>对象存储中保存；</a:t>
            </a:r>
            <a:endParaRPr lang="en-US" altLang="zh-CN" sz="1000" kern="1200">
              <a:solidFill>
                <a:schemeClr val="tx1"/>
              </a:solidFill>
              <a:cs typeface="+mn-cs"/>
            </a:endParaRPr>
          </a:p>
          <a:p>
            <a:pPr lvl="1"/>
            <a:r>
              <a:rPr lang="zh-CN" altLang="en-US" sz="1000" kern="1200">
                <a:solidFill>
                  <a:schemeClr val="tx1"/>
                </a:solidFill>
                <a:cs typeface="+mn-cs"/>
              </a:rPr>
              <a:t>建议开启定期快照策略：核心业务每天在业务低峰期自动制作快照；</a:t>
            </a:r>
          </a:p>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37871358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CFS</a:t>
            </a:r>
            <a:r>
              <a:rPr lang="zh-CN" altLang="en-US"/>
              <a:t>应用场景：</a:t>
            </a:r>
            <a:endParaRPr lang="en-US" altLang="zh-CN"/>
          </a:p>
          <a:p>
            <a:pPr lvl="1"/>
            <a:r>
              <a:rPr lang="zh-CN" altLang="en-US"/>
              <a:t>企业文件存储：在拥有众多员工的企业中，员工办公需要共享和访问相同的数据集。管理员可以通过 </a:t>
            </a:r>
            <a:r>
              <a:rPr lang="en-US" altLang="zh-CN"/>
              <a:t>CFS </a:t>
            </a:r>
            <a:r>
              <a:rPr lang="zh-CN" altLang="en-US"/>
              <a:t>创建文件系统，以便组织中的个人访问，还可为用户和组在文件或目录级别上设置权限。</a:t>
            </a:r>
            <a:endParaRPr lang="en-US" altLang="zh-CN"/>
          </a:p>
          <a:p>
            <a:pPr lvl="1"/>
            <a:r>
              <a:rPr lang="zh-CN" altLang="en-US"/>
              <a:t>流媒体处理：视频编辑、影音制作、广播处理、声音设计和渲染等媒体工作流程通常依赖于共享存储来操作大型文件。</a:t>
            </a:r>
            <a:r>
              <a:rPr lang="en-US" altLang="zh-CN"/>
              <a:t>CFS </a:t>
            </a:r>
            <a:r>
              <a:rPr lang="zh-CN" altLang="en-US"/>
              <a:t>强大的数据一致性模型加上高吞吐量和共享文件访问，可以缩短完成上述工作所需的时间。</a:t>
            </a:r>
            <a:endParaRPr lang="en-US" altLang="zh-CN"/>
          </a:p>
          <a:p>
            <a:pPr lvl="1"/>
            <a:r>
              <a:rPr lang="en-US" altLang="zh-CN"/>
              <a:t>Web</a:t>
            </a:r>
            <a:r>
              <a:rPr lang="zh-CN" altLang="en-US"/>
              <a:t>服务及内容管理：</a:t>
            </a:r>
            <a:r>
              <a:rPr lang="en-US" altLang="zh-CN"/>
              <a:t>CFS </a:t>
            </a:r>
            <a:r>
              <a:rPr lang="zh-CN" altLang="en-US"/>
              <a:t>作为一种持久性强、吞吐量高的文件系统，可用于各种内容管理系统，为网站、在线发行、存档等各种应用服务提供数据源文件。</a:t>
            </a:r>
            <a:endParaRPr lang="en-US" altLang="zh-CN"/>
          </a:p>
          <a:p>
            <a:pPr lvl="1"/>
            <a:r>
              <a:rPr lang="zh-CN" altLang="en-US"/>
              <a:t>大数据应用：</a:t>
            </a:r>
            <a:r>
              <a:rPr lang="en-US" altLang="zh-CN"/>
              <a:t>CFS </a:t>
            </a:r>
            <a:r>
              <a:rPr lang="zh-CN" altLang="en-US"/>
              <a:t>具备大数据应用程序所需的规模和性能，其计算节点高吞吐量、写后读一致性以及低延迟文件操作的功能及特性，特别适合服务器日志集中处理和分析。</a:t>
            </a:r>
          </a:p>
        </p:txBody>
      </p:sp>
      <p:sp>
        <p:nvSpPr>
          <p:cNvPr id="7" name="幻灯片图像占位符 6">
            <a:extLst>
              <a:ext uri="{FF2B5EF4-FFF2-40B4-BE49-F238E27FC236}">
                <a16:creationId xmlns:a16="http://schemas.microsoft.com/office/drawing/2014/main" id="{F11E025A-1558-4C01-8EFE-BDF8EFF0136D}"/>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9051498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r>
              <a:rPr lang="zh-CN" altLang="en-US" b="0" i="0" u="none" strike="noStrike" kern="1200" baseline="0">
                <a:solidFill>
                  <a:schemeClr val="tx1"/>
                </a:solidFill>
                <a:cs typeface="+mn-cs"/>
              </a:rPr>
              <a:t>通过对象存储跨区域复制</a:t>
            </a:r>
            <a:r>
              <a:rPr lang="en-US" altLang="zh-CN" b="0" i="0" u="none" strike="noStrike" kern="1200" baseline="0">
                <a:solidFill>
                  <a:schemeClr val="tx1"/>
                </a:solidFill>
                <a:cs typeface="+mn-cs"/>
              </a:rPr>
              <a:t>+CDN</a:t>
            </a:r>
            <a:r>
              <a:rPr lang="zh-CN" altLang="en-US" b="0" i="0" u="none" strike="noStrike" kern="1200" baseline="0">
                <a:solidFill>
                  <a:schemeClr val="tx1"/>
                </a:solidFill>
                <a:cs typeface="+mn-cs"/>
              </a:rPr>
              <a:t>主备源站功能实现</a:t>
            </a:r>
          </a:p>
          <a:p>
            <a:pPr marL="355600" lvl="1" indent="-171450" algn="l" defTabSz="914400" rtl="0" eaLnBrk="1" latinLnBrk="0" hangingPunct="1">
              <a:lnSpc>
                <a:spcPct val="150000"/>
              </a:lnSpc>
              <a:buFont typeface="Wingdings" panose="05000000000000000000" pitchFamily="2" charset="2"/>
              <a:buChar char="n"/>
            </a:pPr>
            <a:r>
              <a:rPr lang="zh-CN" altLang="en-US" kern="1200">
                <a:solidFill>
                  <a:schemeClr val="tx1"/>
                </a:solidFill>
                <a:cs typeface="+mn-cs"/>
              </a:rPr>
              <a:t>数据会持续实时双向同步腾讯云两个地域</a:t>
            </a:r>
            <a:r>
              <a:rPr lang="en-US" altLang="zh-CN" kern="1200">
                <a:solidFill>
                  <a:schemeClr val="tx1"/>
                </a:solidFill>
                <a:cs typeface="+mn-cs"/>
              </a:rPr>
              <a:t>Bucket</a:t>
            </a:r>
          </a:p>
          <a:p>
            <a:pPr marL="355600" lvl="1" indent="-171450" algn="l" defTabSz="914400" rtl="0" eaLnBrk="1" latinLnBrk="0" hangingPunct="1">
              <a:lnSpc>
                <a:spcPct val="150000"/>
              </a:lnSpc>
              <a:buFont typeface="Wingdings" panose="05000000000000000000" pitchFamily="2" charset="2"/>
              <a:buChar char="n"/>
            </a:pPr>
            <a:r>
              <a:rPr lang="en-US" altLang="zh-CN" kern="1200">
                <a:solidFill>
                  <a:schemeClr val="tx1"/>
                </a:solidFill>
                <a:cs typeface="+mn-cs"/>
              </a:rPr>
              <a:t>CDN</a:t>
            </a:r>
            <a:r>
              <a:rPr lang="zh-CN" altLang="en-US" kern="1200">
                <a:solidFill>
                  <a:schemeClr val="tx1"/>
                </a:solidFill>
                <a:cs typeface="+mn-cs"/>
              </a:rPr>
              <a:t>默认回源主区域，当检测到回源异常后切换源站到备份区域</a:t>
            </a:r>
          </a:p>
          <a:p>
            <a:pPr marL="355600" lvl="1" indent="-171450" algn="l" defTabSz="914400" rtl="0" eaLnBrk="1" latinLnBrk="0" hangingPunct="1">
              <a:lnSpc>
                <a:spcPct val="150000"/>
              </a:lnSpc>
              <a:buFont typeface="Wingdings" panose="05000000000000000000" pitchFamily="2" charset="2"/>
              <a:buChar char="n"/>
            </a:pPr>
            <a:r>
              <a:rPr lang="zh-CN" altLang="en-US" kern="1200">
                <a:solidFill>
                  <a:schemeClr val="tx1"/>
                </a:solidFill>
                <a:cs typeface="+mn-cs"/>
              </a:rPr>
              <a:t>提供的改进主要针对：</a:t>
            </a:r>
          </a:p>
          <a:p>
            <a:pPr marL="539750" lvl="2" indent="-171450" algn="l" defTabSz="914400" rtl="0" eaLnBrk="1" latinLnBrk="0" hangingPunct="1">
              <a:lnSpc>
                <a:spcPct val="150000"/>
              </a:lnSpc>
              <a:buFont typeface="Wingdings" panose="05000000000000000000" pitchFamily="2" charset="2"/>
              <a:buChar char="ü"/>
            </a:pPr>
            <a:r>
              <a:rPr lang="en-US" altLang="zh-CN" kern="1200">
                <a:solidFill>
                  <a:schemeClr val="tx1"/>
                </a:solidFill>
                <a:cs typeface="+mn-cs"/>
              </a:rPr>
              <a:t>COS</a:t>
            </a:r>
            <a:r>
              <a:rPr lang="zh-CN" altLang="en-US" kern="1200">
                <a:solidFill>
                  <a:schemeClr val="tx1"/>
                </a:solidFill>
                <a:cs typeface="+mn-cs"/>
              </a:rPr>
              <a:t>所在区域入口紧张或接入集群异常情况下的回源</a:t>
            </a:r>
          </a:p>
          <a:p>
            <a:pPr marL="539750" lvl="2" indent="-171450" algn="l" defTabSz="914400" rtl="0" eaLnBrk="1" latinLnBrk="0" hangingPunct="1">
              <a:lnSpc>
                <a:spcPct val="150000"/>
              </a:lnSpc>
              <a:buFont typeface="Wingdings" panose="05000000000000000000" pitchFamily="2" charset="2"/>
              <a:buChar char="ü"/>
            </a:pPr>
            <a:r>
              <a:rPr lang="en-US" altLang="zh-CN" kern="1200">
                <a:solidFill>
                  <a:schemeClr val="tx1"/>
                </a:solidFill>
                <a:cs typeface="+mn-cs"/>
              </a:rPr>
              <a:t>COS</a:t>
            </a:r>
            <a:r>
              <a:rPr lang="zh-CN" altLang="en-US" kern="1200">
                <a:solidFill>
                  <a:schemeClr val="tx1"/>
                </a:solidFill>
                <a:cs typeface="+mn-cs"/>
              </a:rPr>
              <a:t>中数据的异地备份</a:t>
            </a:r>
            <a:endParaRPr lang="en-US" altLang="zh-CN" kern="1200">
              <a:solidFill>
                <a:schemeClr val="tx1"/>
              </a:solidFill>
              <a:effectLst/>
              <a:cs typeface="+mn-cs"/>
            </a:endParaRPr>
          </a:p>
        </p:txBody>
      </p:sp>
    </p:spTree>
    <p:extLst>
      <p:ext uri="{BB962C8B-B14F-4D97-AF65-F5344CB8AC3E}">
        <p14:creationId xmlns:p14="http://schemas.microsoft.com/office/powerpoint/2010/main" val="3791953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91801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24355936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架构说明：</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业务请求接入腾讯负载均衡</a:t>
            </a:r>
            <a:r>
              <a:rPr lang="en-US" altLang="zh-CN" sz="1000" kern="1200">
                <a:solidFill>
                  <a:schemeClr val="tx1"/>
                </a:solidFill>
                <a:cs typeface="+mn-cs"/>
              </a:rPr>
              <a:t>TGW</a:t>
            </a:r>
            <a:r>
              <a:rPr lang="zh-CN" altLang="en-US" sz="1000" kern="1200">
                <a:solidFill>
                  <a:schemeClr val="tx1"/>
                </a:solidFill>
                <a:cs typeface="+mn-cs"/>
              </a:rPr>
              <a:t>后，连接到</a:t>
            </a:r>
            <a:r>
              <a:rPr lang="en-US" altLang="zh-CN" sz="1000" kern="1200">
                <a:solidFill>
                  <a:schemeClr val="tx1"/>
                </a:solidFill>
                <a:cs typeface="+mn-cs"/>
              </a:rPr>
              <a:t>MySQL</a:t>
            </a:r>
            <a:r>
              <a:rPr lang="zh-CN" altLang="en-US" sz="1000" kern="1200">
                <a:solidFill>
                  <a:schemeClr val="tx1"/>
                </a:solidFill>
                <a:cs typeface="+mn-cs"/>
              </a:rPr>
              <a:t>主实例进行读写。</a:t>
            </a:r>
            <a:r>
              <a:rPr lang="en-US" altLang="zh-CN" sz="1000" kern="1200">
                <a:solidFill>
                  <a:schemeClr val="tx1"/>
                </a:solidFill>
                <a:cs typeface="+mn-cs"/>
              </a:rPr>
              <a:t>MySQL</a:t>
            </a:r>
            <a:r>
              <a:rPr lang="zh-CN" altLang="en-US" sz="1000" kern="1200">
                <a:solidFill>
                  <a:schemeClr val="tx1"/>
                </a:solidFill>
                <a:cs typeface="+mn-cs"/>
              </a:rPr>
              <a:t>的几乎所有操作会记录在</a:t>
            </a:r>
            <a:r>
              <a:rPr lang="en-US" altLang="zh-CN" sz="1000" kern="1200" err="1">
                <a:solidFill>
                  <a:schemeClr val="tx1"/>
                </a:solidFill>
                <a:cs typeface="+mn-cs"/>
              </a:rPr>
              <a:t>binlog</a:t>
            </a:r>
            <a:r>
              <a:rPr lang="zh-CN" altLang="en-US" sz="1000" kern="1200">
                <a:solidFill>
                  <a:schemeClr val="tx1"/>
                </a:solidFill>
                <a:cs typeface="+mn-cs"/>
              </a:rPr>
              <a:t>中，如果选购了高可用的</a:t>
            </a:r>
            <a:r>
              <a:rPr lang="en-US" altLang="zh-CN" sz="1000" kern="1200">
                <a:solidFill>
                  <a:schemeClr val="tx1"/>
                </a:solidFill>
                <a:cs typeface="+mn-cs"/>
              </a:rPr>
              <a:t>MySQL</a:t>
            </a:r>
            <a:r>
              <a:rPr lang="zh-CN" altLang="en-US" sz="1000" kern="1200">
                <a:solidFill>
                  <a:schemeClr val="tx1"/>
                </a:solidFill>
                <a:cs typeface="+mn-cs"/>
              </a:rPr>
              <a:t>主</a:t>
            </a:r>
            <a:r>
              <a:rPr lang="en-US" altLang="zh-CN" sz="1000" kern="1200">
                <a:solidFill>
                  <a:schemeClr val="tx1"/>
                </a:solidFill>
                <a:cs typeface="+mn-cs"/>
              </a:rPr>
              <a:t>+</a:t>
            </a:r>
            <a:r>
              <a:rPr lang="zh-CN" altLang="en-US" sz="1000" kern="1200">
                <a:solidFill>
                  <a:schemeClr val="tx1"/>
                </a:solidFill>
                <a:cs typeface="+mn-cs"/>
              </a:rPr>
              <a:t>备实例，二者之间会通过</a:t>
            </a:r>
            <a:r>
              <a:rPr lang="en-US" altLang="zh-CN" sz="1000" kern="1200" err="1">
                <a:solidFill>
                  <a:schemeClr val="tx1"/>
                </a:solidFill>
                <a:cs typeface="+mn-cs"/>
              </a:rPr>
              <a:t>binlog</a:t>
            </a:r>
            <a:r>
              <a:rPr lang="zh-CN" altLang="en-US" sz="1000" kern="1200">
                <a:solidFill>
                  <a:schemeClr val="tx1"/>
                </a:solidFill>
                <a:cs typeface="+mn-cs"/>
              </a:rPr>
              <a:t>的传输进行数据同步。一旦主实例故障，业务可快速切换到热备实例。同时主备实例可以分别发起对数据和</a:t>
            </a:r>
            <a:r>
              <a:rPr lang="en-US" altLang="zh-CN" sz="1000" kern="1200" err="1">
                <a:solidFill>
                  <a:schemeClr val="tx1"/>
                </a:solidFill>
                <a:cs typeface="+mn-cs"/>
              </a:rPr>
              <a:t>binlog</a:t>
            </a:r>
            <a:r>
              <a:rPr lang="zh-CN" altLang="en-US" sz="1000" kern="1200">
                <a:solidFill>
                  <a:schemeClr val="tx1"/>
                </a:solidFill>
                <a:cs typeface="+mn-cs"/>
              </a:rPr>
              <a:t>的备份，通过</a:t>
            </a:r>
            <a:r>
              <a:rPr lang="en-US" altLang="zh-CN" sz="1000" kern="1200" err="1">
                <a:solidFill>
                  <a:schemeClr val="tx1"/>
                </a:solidFill>
                <a:cs typeface="+mn-cs"/>
              </a:rPr>
              <a:t>binlog</a:t>
            </a:r>
            <a:r>
              <a:rPr lang="zh-CN" altLang="en-US" sz="1000" kern="1200">
                <a:solidFill>
                  <a:schemeClr val="tx1"/>
                </a:solidFill>
                <a:cs typeface="+mn-cs"/>
              </a:rPr>
              <a:t>实现无损失的数据保护，在误操作等特殊情况下仍具备数据恢复能力。</a:t>
            </a:r>
            <a:endParaRPr lang="en-US" altLang="zh-CN" sz="1000" kern="1200">
              <a:solidFill>
                <a:schemeClr val="tx1"/>
              </a:solidFill>
              <a:cs typeface="+mn-cs"/>
            </a:endParaRPr>
          </a:p>
          <a:p>
            <a:pPr marL="171450" lvl="0" indent="-173038">
              <a:buFont typeface="Wingdings" panose="05000000000000000000" pitchFamily="2" charset="2"/>
              <a:buChar char="p"/>
            </a:pPr>
            <a:r>
              <a:rPr lang="zh-CN" altLang="en-US" sz="1000" kern="1200">
                <a:solidFill>
                  <a:schemeClr val="tx1"/>
                </a:solidFill>
                <a:cs typeface="+mn-cs"/>
              </a:rPr>
              <a:t>注意事项：</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工信部可信云认证</a:t>
            </a:r>
            <a:r>
              <a:rPr lang="en-US" altLang="zh-CN" sz="1000" kern="1200">
                <a:solidFill>
                  <a:schemeClr val="tx1"/>
                </a:solidFill>
                <a:cs typeface="+mn-cs"/>
              </a:rPr>
              <a:t>99.9996%</a:t>
            </a:r>
            <a:r>
              <a:rPr lang="zh-CN" altLang="en-US" sz="1000" kern="1200">
                <a:solidFill>
                  <a:schemeClr val="tx1"/>
                </a:solidFill>
                <a:cs typeface="+mn-cs"/>
              </a:rPr>
              <a:t>数据高可靠性；</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每日自动冷备，备份于业务低峰期在备机上完成，不影响现网业务；</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每份冷备数据保存</a:t>
            </a:r>
            <a:r>
              <a:rPr lang="en-US" altLang="zh-CN" sz="1000" kern="1200">
                <a:solidFill>
                  <a:schemeClr val="tx1"/>
                </a:solidFill>
                <a:cs typeface="+mn-cs"/>
              </a:rPr>
              <a:t>3</a:t>
            </a:r>
            <a:r>
              <a:rPr lang="zh-CN" altLang="en-US" sz="1000" kern="1200">
                <a:solidFill>
                  <a:schemeClr val="tx1"/>
                </a:solidFill>
                <a:cs typeface="+mn-cs"/>
              </a:rPr>
              <a:t>份副本，保证数据不丢；</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保留</a:t>
            </a:r>
            <a:r>
              <a:rPr lang="en-US" altLang="zh-CN" sz="1000" kern="1200">
                <a:solidFill>
                  <a:schemeClr val="tx1"/>
                </a:solidFill>
                <a:cs typeface="+mn-cs"/>
              </a:rPr>
              <a:t>5</a:t>
            </a:r>
            <a:r>
              <a:rPr lang="zh-CN" altLang="en-US" sz="1000" kern="1200">
                <a:solidFill>
                  <a:schemeClr val="tx1"/>
                </a:solidFill>
                <a:cs typeface="+mn-cs"/>
              </a:rPr>
              <a:t>天</a:t>
            </a:r>
            <a:r>
              <a:rPr lang="en-US" altLang="zh-CN" sz="1000" kern="1200" err="1">
                <a:solidFill>
                  <a:schemeClr val="tx1"/>
                </a:solidFill>
                <a:cs typeface="+mn-cs"/>
              </a:rPr>
              <a:t>binlog</a:t>
            </a:r>
            <a:r>
              <a:rPr lang="zh-CN" altLang="en-US" sz="1000" kern="1200">
                <a:solidFill>
                  <a:schemeClr val="tx1"/>
                </a:solidFill>
                <a:cs typeface="+mn-cs"/>
              </a:rPr>
              <a:t>日志供数据无损恢复；</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支持</a:t>
            </a:r>
            <a:r>
              <a:rPr lang="en-US" altLang="zh-CN" sz="1000" kern="1200">
                <a:solidFill>
                  <a:schemeClr val="tx1"/>
                </a:solidFill>
                <a:cs typeface="+mn-cs"/>
              </a:rPr>
              <a:t>5</a:t>
            </a:r>
            <a:r>
              <a:rPr lang="zh-CN" altLang="en-US" sz="1000" kern="1200">
                <a:solidFill>
                  <a:schemeClr val="tx1"/>
                </a:solidFill>
                <a:cs typeface="+mn-cs"/>
              </a:rPr>
              <a:t>天内库、表粒度的任意时间点回档，最大限度保障数据准确性；</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冷备文件和</a:t>
            </a:r>
            <a:r>
              <a:rPr lang="en-US" altLang="zh-CN" sz="1000" kern="1200" err="1">
                <a:solidFill>
                  <a:schemeClr val="tx1"/>
                </a:solidFill>
                <a:cs typeface="+mn-cs"/>
              </a:rPr>
              <a:t>binlog</a:t>
            </a:r>
            <a:r>
              <a:rPr lang="zh-CN" altLang="en-US" sz="1000" kern="1200">
                <a:solidFill>
                  <a:schemeClr val="tx1"/>
                </a:solidFill>
                <a:cs typeface="+mn-cs"/>
              </a:rPr>
              <a:t>日志均提供控制台和</a:t>
            </a:r>
            <a:r>
              <a:rPr lang="en-US" altLang="zh-CN" sz="1000" kern="1200">
                <a:solidFill>
                  <a:schemeClr val="tx1"/>
                </a:solidFill>
                <a:cs typeface="+mn-cs"/>
              </a:rPr>
              <a:t>API</a:t>
            </a:r>
            <a:r>
              <a:rPr lang="zh-CN" altLang="en-US" sz="1000" kern="1200">
                <a:solidFill>
                  <a:schemeClr val="tx1"/>
                </a:solidFill>
                <a:cs typeface="+mn-cs"/>
              </a:rPr>
              <a:t>下载；</a:t>
            </a:r>
            <a:endParaRPr lang="en-US" altLang="zh-CN" sz="1000" kern="1200">
              <a:solidFill>
                <a:schemeClr val="tx1"/>
              </a:solidFill>
              <a:cs typeface="+mn-cs"/>
            </a:endParaRPr>
          </a:p>
        </p:txBody>
      </p:sp>
    </p:spTree>
    <p:extLst>
      <p:ext uri="{BB962C8B-B14F-4D97-AF65-F5344CB8AC3E}">
        <p14:creationId xmlns:p14="http://schemas.microsoft.com/office/powerpoint/2010/main" val="19138339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在这些业务场景下，可以为主库创建多个只读数据库实例，用来分担客户端的读数据请求。其中：主库承担写入功能，主库每次写入数据后，会将数据自动同步到多个只读从库。只读从库实时接收主库的数据，形成只读副本，分担读压力。</a:t>
            </a:r>
            <a:endParaRPr lang="en-US" altLang="zh-CN" sz="1000" kern="1200">
              <a:solidFill>
                <a:schemeClr val="tx1"/>
              </a:solidFill>
              <a:cs typeface="+mn-cs"/>
            </a:endParaRPr>
          </a:p>
          <a:p>
            <a:pPr marL="171450" lvl="0" indent="-173038">
              <a:buFont typeface="Wingdings" panose="05000000000000000000" pitchFamily="2" charset="2"/>
              <a:buChar char="p"/>
            </a:pPr>
            <a:r>
              <a:rPr lang="zh-CN" altLang="en-US" sz="1000" kern="1200">
                <a:solidFill>
                  <a:schemeClr val="tx1"/>
                </a:solidFill>
                <a:cs typeface="+mn-cs"/>
              </a:rPr>
              <a:t>腾讯云</a:t>
            </a:r>
            <a:r>
              <a:rPr lang="en-US" altLang="zh-CN" sz="1000" kern="1200">
                <a:solidFill>
                  <a:schemeClr val="tx1"/>
                </a:solidFill>
                <a:cs typeface="+mn-cs"/>
              </a:rPr>
              <a:t>CDB</a:t>
            </a:r>
            <a:r>
              <a:rPr lang="zh-CN" altLang="en-US" sz="1000" kern="1200">
                <a:solidFill>
                  <a:schemeClr val="tx1"/>
                </a:solidFill>
                <a:cs typeface="+mn-cs"/>
              </a:rPr>
              <a:t>读写分离支持</a:t>
            </a:r>
            <a:r>
              <a:rPr lang="en-US" altLang="zh-CN" sz="1000" kern="1200">
                <a:solidFill>
                  <a:schemeClr val="tx1"/>
                </a:solidFill>
                <a:cs typeface="+mn-cs"/>
              </a:rPr>
              <a:t>1Master+5Slave</a:t>
            </a:r>
            <a:r>
              <a:rPr lang="zh-CN" altLang="en-US" sz="1000" kern="1200">
                <a:solidFill>
                  <a:schemeClr val="tx1"/>
                </a:solidFill>
                <a:cs typeface="+mn-cs"/>
              </a:rPr>
              <a:t>（</a:t>
            </a:r>
            <a:r>
              <a:rPr lang="en-US" altLang="zh-CN" sz="1000" kern="1200">
                <a:solidFill>
                  <a:schemeClr val="tx1"/>
                </a:solidFill>
                <a:cs typeface="+mn-cs"/>
              </a:rPr>
              <a:t>read only</a:t>
            </a:r>
            <a:r>
              <a:rPr lang="zh-CN" altLang="en-US" sz="1000" kern="1200">
                <a:solidFill>
                  <a:schemeClr val="tx1"/>
                </a:solidFill>
                <a:cs typeface="+mn-cs"/>
              </a:rPr>
              <a:t>）的组合，并支持只读实例分组，通过</a:t>
            </a:r>
            <a:r>
              <a:rPr lang="en-US" altLang="zh-CN" sz="1000" kern="1200">
                <a:solidFill>
                  <a:schemeClr val="tx1"/>
                </a:solidFill>
                <a:cs typeface="+mn-cs"/>
              </a:rPr>
              <a:t>vip</a:t>
            </a:r>
            <a:r>
              <a:rPr lang="zh-CN" altLang="en-US" sz="1000" kern="1200">
                <a:solidFill>
                  <a:schemeClr val="tx1"/>
                </a:solidFill>
                <a:cs typeface="+mn-cs"/>
              </a:rPr>
              <a:t>实现组内负载均衡，实现高性能高可用高负载的一主多从、读写分离架构。</a:t>
            </a:r>
            <a:endParaRPr lang="en-US" altLang="zh-CN" sz="1000" kern="1200">
              <a:solidFill>
                <a:schemeClr val="tx1"/>
              </a:solidFill>
              <a:cs typeface="+mn-cs"/>
            </a:endParaRPr>
          </a:p>
        </p:txBody>
      </p:sp>
    </p:spTree>
    <p:extLst>
      <p:ext uri="{BB962C8B-B14F-4D97-AF65-F5344CB8AC3E}">
        <p14:creationId xmlns:p14="http://schemas.microsoft.com/office/powerpoint/2010/main" val="36385252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数据级灾备：</a:t>
            </a:r>
            <a:r>
              <a:rPr lang="en-US" altLang="zh-CN" sz="1000" kern="1200">
                <a:solidFill>
                  <a:schemeClr val="tx1"/>
                </a:solidFill>
                <a:cs typeface="+mn-cs"/>
              </a:rPr>
              <a:t>CDB</a:t>
            </a:r>
            <a:r>
              <a:rPr lang="zh-CN" altLang="en-US" sz="1000" kern="1200">
                <a:solidFill>
                  <a:schemeClr val="tx1"/>
                </a:solidFill>
                <a:cs typeface="+mn-cs"/>
              </a:rPr>
              <a:t>灾备方案</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利用专线，让用户可以选择自己的核心数据进行同城或异地热备容灾；</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同城多可用区容灾：</a:t>
            </a:r>
            <a:endParaRPr lang="en-US" altLang="zh-CN" sz="1000" kern="1200">
              <a:solidFill>
                <a:schemeClr val="tx1"/>
              </a:solidFill>
              <a:cs typeface="+mn-cs"/>
            </a:endParaRPr>
          </a:p>
          <a:p>
            <a:pPr marL="354012" lvl="1" indent="-171450">
              <a:buFont typeface="Wingdings" panose="05000000000000000000" pitchFamily="2" charset="2"/>
              <a:buChar char="n"/>
            </a:pPr>
            <a:r>
              <a:rPr lang="zh-CN" altLang="en-US" sz="1000" kern="1200">
                <a:solidFill>
                  <a:schemeClr val="tx1"/>
                </a:solidFill>
                <a:cs typeface="+mn-cs"/>
              </a:rPr>
              <a:t>同城不同机房中，将本地机房的一个实例，通过网络同步传输到另外机房；</a:t>
            </a:r>
            <a:endParaRPr lang="en-US" altLang="zh-CN" sz="1000" kern="1200">
              <a:solidFill>
                <a:schemeClr val="tx1"/>
              </a:solidFill>
              <a:cs typeface="+mn-cs"/>
            </a:endParaRPr>
          </a:p>
          <a:p>
            <a:pPr marL="171450" lvl="0" indent="-173038">
              <a:buFont typeface="Wingdings" panose="05000000000000000000" pitchFamily="2" charset="2"/>
              <a:buChar char="p"/>
            </a:pPr>
            <a:r>
              <a:rPr lang="zh-CN" altLang="en-US" sz="1000" kern="1200">
                <a:solidFill>
                  <a:schemeClr val="tx1"/>
                </a:solidFill>
                <a:cs typeface="+mn-cs"/>
              </a:rPr>
              <a:t>异地灾备：</a:t>
            </a:r>
            <a:endParaRPr lang="en-US" altLang="zh-CN" sz="1000" kern="1200">
              <a:solidFill>
                <a:schemeClr val="tx1"/>
              </a:solidFill>
              <a:cs typeface="+mn-cs"/>
            </a:endParaRPr>
          </a:p>
          <a:p>
            <a:pPr marL="354012" lvl="1" indent="-171450">
              <a:buFont typeface="Wingdings" panose="05000000000000000000" pitchFamily="2" charset="2"/>
              <a:buChar char="n"/>
            </a:pPr>
            <a:r>
              <a:rPr lang="zh-CN" altLang="en-US" sz="1000" kern="1200">
                <a:solidFill>
                  <a:schemeClr val="tx1"/>
                </a:solidFill>
                <a:cs typeface="+mn-cs"/>
              </a:rPr>
              <a:t>多地域之间不同机房互为冗余，可实现当一个机房发生故障无法提供服务，快速切换到另外一个机房；</a:t>
            </a:r>
            <a:endParaRPr lang="en-US" altLang="zh-CN" sz="1000" kern="1200">
              <a:solidFill>
                <a:schemeClr val="tx1"/>
              </a:solidFill>
              <a:cs typeface="+mn-cs"/>
            </a:endParaRPr>
          </a:p>
          <a:p>
            <a:pPr marL="171450" lvl="0" indent="-173038">
              <a:buFont typeface="Wingdings" panose="05000000000000000000" pitchFamily="2" charset="2"/>
              <a:buChar char="p"/>
            </a:pPr>
            <a:r>
              <a:rPr lang="zh-CN" altLang="en-US" sz="1000" kern="1200">
                <a:solidFill>
                  <a:schemeClr val="tx1"/>
                </a:solidFill>
                <a:cs typeface="+mn-cs"/>
              </a:rPr>
              <a:t>两地三中心：</a:t>
            </a:r>
            <a:endParaRPr lang="en-US" altLang="zh-CN" sz="10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使用</a:t>
            </a:r>
            <a:r>
              <a:rPr lang="en-US" altLang="zh-CN" sz="1000" kern="1200">
                <a:solidFill>
                  <a:schemeClr val="tx1"/>
                </a:solidFill>
                <a:cs typeface="+mn-cs"/>
              </a:rPr>
              <a:t>CDB</a:t>
            </a:r>
            <a:r>
              <a:rPr lang="zh-CN" altLang="en-US" sz="1000" kern="1200">
                <a:solidFill>
                  <a:schemeClr val="tx1"/>
                </a:solidFill>
                <a:cs typeface="+mn-cs"/>
              </a:rPr>
              <a:t>，仅需页面简单配置几步即可实现两地三中心方案：</a:t>
            </a:r>
            <a:endParaRPr lang="en-US" altLang="zh-CN" sz="12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ü"/>
            </a:pPr>
            <a:r>
              <a:rPr lang="zh-CN" altLang="en-US" sz="1200" kern="1200">
                <a:solidFill>
                  <a:schemeClr val="tx1"/>
                </a:solidFill>
                <a:cs typeface="+mn-cs"/>
              </a:rPr>
              <a:t>购买</a:t>
            </a:r>
            <a:r>
              <a:rPr lang="en-US" altLang="zh-CN" sz="1200" kern="1200">
                <a:solidFill>
                  <a:schemeClr val="tx1"/>
                </a:solidFill>
                <a:cs typeface="+mn-cs"/>
              </a:rPr>
              <a:t>CDB</a:t>
            </a:r>
            <a:r>
              <a:rPr lang="zh-CN" altLang="en-US" sz="1200" kern="1200">
                <a:solidFill>
                  <a:schemeClr val="tx1"/>
                </a:solidFill>
                <a:cs typeface="+mn-cs"/>
              </a:rPr>
              <a:t>同城强一致性集群，提供一地两中心能力；</a:t>
            </a:r>
            <a:endParaRPr lang="en-US" altLang="zh-CN" sz="1200" kern="1200">
              <a:solidFill>
                <a:schemeClr val="tx1"/>
              </a:solidFill>
              <a:cs typeface="+mn-cs"/>
            </a:endParaRPr>
          </a:p>
          <a:p>
            <a:pPr marL="354012" lvl="1" indent="-171450" algn="l" defTabSz="914400" rtl="0" eaLnBrk="1" latinLnBrk="0" hangingPunct="1">
              <a:lnSpc>
                <a:spcPct val="150000"/>
              </a:lnSpc>
              <a:buFont typeface="Wingdings" panose="05000000000000000000" pitchFamily="2" charset="2"/>
              <a:buChar char="ü"/>
            </a:pPr>
            <a:r>
              <a:rPr lang="zh-CN" altLang="en-US" sz="1200" kern="1200">
                <a:solidFill>
                  <a:schemeClr val="tx1"/>
                </a:solidFill>
                <a:cs typeface="+mn-cs"/>
              </a:rPr>
              <a:t>为该集群添加异地灾备节点，即可实现两地三中心架构；</a:t>
            </a:r>
            <a:endParaRPr lang="en-US" altLang="zh-CN" sz="1000" kern="1200">
              <a:solidFill>
                <a:schemeClr val="tx1"/>
              </a:solidFill>
              <a:cs typeface="+mn-cs"/>
            </a:endParaRPr>
          </a:p>
        </p:txBody>
      </p:sp>
    </p:spTree>
    <p:extLst>
      <p:ext uri="{BB962C8B-B14F-4D97-AF65-F5344CB8AC3E}">
        <p14:creationId xmlns:p14="http://schemas.microsoft.com/office/powerpoint/2010/main" val="3388120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1237790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r>
              <a:rPr lang="zh-CN" altLang="en-US" sz="1000" kern="1200">
                <a:solidFill>
                  <a:schemeClr val="tx1"/>
                </a:solidFill>
                <a:cs typeface="+mn-cs"/>
              </a:rPr>
              <a:t>客户价值：</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采用超高性能</a:t>
            </a:r>
            <a:r>
              <a:rPr lang="en-US" altLang="zh-CN" sz="1000" kern="1200">
                <a:solidFill>
                  <a:schemeClr val="tx1"/>
                </a:solidFill>
                <a:cs typeface="+mn-cs"/>
              </a:rPr>
              <a:t>CDB for MySQL</a:t>
            </a:r>
            <a:r>
              <a:rPr lang="zh-CN" altLang="en-US" sz="1000" kern="1200">
                <a:solidFill>
                  <a:schemeClr val="tx1"/>
                </a:solidFill>
                <a:cs typeface="+mn-cs"/>
              </a:rPr>
              <a:t>，并通过只读实例做读写分离和一主多从架构，极大的缓解了业务高速发展的数据库性能瓶颈；</a:t>
            </a:r>
            <a:endParaRPr lang="en-US" altLang="zh-CN" sz="1000" kern="1200">
              <a:solidFill>
                <a:schemeClr val="tx1"/>
              </a:solidFill>
              <a:cs typeface="+mn-cs"/>
            </a:endParaRPr>
          </a:p>
          <a:p>
            <a:pPr marL="355600" lvl="1" indent="-173038">
              <a:buFont typeface="Wingdings" panose="05000000000000000000" pitchFamily="2" charset="2"/>
              <a:buChar char="n"/>
            </a:pPr>
            <a:r>
              <a:rPr lang="zh-CN" altLang="en-US" sz="1000" kern="1200">
                <a:solidFill>
                  <a:schemeClr val="tx1"/>
                </a:solidFill>
                <a:cs typeface="+mn-cs"/>
              </a:rPr>
              <a:t>只读实例增加了适合数据分析场景的多条索引，提升了查询效率，通过只读实例做查询也同时避免了对线上业务的影响；</a:t>
            </a:r>
            <a:endParaRPr lang="en-US" altLang="zh-CN" sz="1000" kern="1200">
              <a:solidFill>
                <a:schemeClr val="tx1"/>
              </a:solidFill>
              <a:cs typeface="+mn-cs"/>
            </a:endParaRPr>
          </a:p>
        </p:txBody>
      </p:sp>
    </p:spTree>
    <p:extLst>
      <p:ext uri="{BB962C8B-B14F-4D97-AF65-F5344CB8AC3E}">
        <p14:creationId xmlns:p14="http://schemas.microsoft.com/office/powerpoint/2010/main" val="38615511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lvl="0" indent="-173038">
              <a:buFont typeface="Wingdings" panose="05000000000000000000" pitchFamily="2" charset="2"/>
              <a:buChar char="p"/>
            </a:pPr>
            <a:endParaRPr lang="en-US" altLang="zh-CN" sz="1000" kern="1200">
              <a:solidFill>
                <a:schemeClr val="tx1"/>
              </a:solidFill>
              <a:cs typeface="+mn-cs"/>
            </a:endParaRPr>
          </a:p>
        </p:txBody>
      </p:sp>
    </p:spTree>
    <p:extLst>
      <p:ext uri="{BB962C8B-B14F-4D97-AF65-F5344CB8AC3E}">
        <p14:creationId xmlns:p14="http://schemas.microsoft.com/office/powerpoint/2010/main" val="8031725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zh-CN" altLang="en-US"/>
              <a:t>思考题相关产品要点：</a:t>
            </a:r>
            <a:endParaRPr lang="en-US" altLang="zh-CN"/>
          </a:p>
          <a:p>
            <a:pPr marL="0" indent="0">
              <a:buNone/>
            </a:pPr>
            <a:r>
              <a:rPr lang="zh-CN" altLang="en-US"/>
              <a:t>问题一：外层</a:t>
            </a:r>
            <a:r>
              <a:rPr lang="en-US" altLang="zh-CN"/>
              <a:t>-</a:t>
            </a:r>
            <a:r>
              <a:rPr lang="zh-CN" altLang="en-US"/>
              <a:t>接入层</a:t>
            </a:r>
            <a:r>
              <a:rPr lang="en-US" altLang="zh-CN"/>
              <a:t>-</a:t>
            </a:r>
            <a:r>
              <a:rPr lang="zh-CN" altLang="en-US"/>
              <a:t>应用层</a:t>
            </a:r>
            <a:r>
              <a:rPr lang="en-US" altLang="zh-CN"/>
              <a:t>-</a:t>
            </a:r>
            <a:r>
              <a:rPr lang="zh-CN" altLang="en-US"/>
              <a:t>中间件层</a:t>
            </a:r>
            <a:r>
              <a:rPr lang="en-US" altLang="zh-CN"/>
              <a:t>-</a:t>
            </a:r>
            <a:r>
              <a:rPr lang="zh-CN" altLang="en-US"/>
              <a:t>数据层</a:t>
            </a:r>
            <a:endParaRPr lang="en-US" altLang="zh-CN"/>
          </a:p>
          <a:p>
            <a:pPr marL="0" indent="0">
              <a:buNone/>
            </a:pPr>
            <a:r>
              <a:rPr lang="zh-CN" altLang="en-US"/>
              <a:t>问题二：挑战</a:t>
            </a:r>
            <a:r>
              <a:rPr lang="en-US" altLang="zh-CN"/>
              <a:t>-</a:t>
            </a:r>
            <a:r>
              <a:rPr lang="zh-CN" altLang="en-US"/>
              <a:t>思路</a:t>
            </a:r>
            <a:r>
              <a:rPr lang="en-US" altLang="zh-CN"/>
              <a:t>-</a:t>
            </a:r>
            <a:r>
              <a:rPr lang="zh-CN" altLang="en-US"/>
              <a:t>产品解决方案：云解析、</a:t>
            </a:r>
            <a:r>
              <a:rPr lang="en-US" altLang="zh-CN" err="1"/>
              <a:t>HttpDNS</a:t>
            </a:r>
            <a:r>
              <a:rPr lang="zh-CN" altLang="en-US"/>
              <a:t>、</a:t>
            </a:r>
            <a:r>
              <a:rPr lang="en-US" altLang="zh-CN"/>
              <a:t>CDN</a:t>
            </a:r>
            <a:r>
              <a:rPr lang="zh-CN" altLang="en-US"/>
              <a:t>、</a:t>
            </a:r>
            <a:r>
              <a:rPr lang="en-US" altLang="zh-CN"/>
              <a:t>BGP</a:t>
            </a:r>
            <a:r>
              <a:rPr lang="zh-CN" altLang="en-US"/>
              <a:t>高防</a:t>
            </a:r>
            <a:r>
              <a:rPr lang="en-US" altLang="zh-CN"/>
              <a:t>IP</a:t>
            </a:r>
          </a:p>
          <a:p>
            <a:pPr marL="0" indent="0">
              <a:buNone/>
            </a:pPr>
            <a:r>
              <a:rPr lang="zh-CN" altLang="en-US"/>
              <a:t>问题三：挑战</a:t>
            </a:r>
            <a:r>
              <a:rPr lang="en-US" altLang="zh-CN"/>
              <a:t>-</a:t>
            </a:r>
            <a:r>
              <a:rPr lang="zh-CN" altLang="en-US"/>
              <a:t>思路</a:t>
            </a:r>
            <a:r>
              <a:rPr lang="en-US" altLang="zh-CN"/>
              <a:t>-</a:t>
            </a:r>
            <a:r>
              <a:rPr lang="zh-CN" altLang="en-US"/>
              <a:t>产品解决方案：</a:t>
            </a:r>
            <a:r>
              <a:rPr lang="en-US" altLang="zh-CN"/>
              <a:t>Anycast BGP IP</a:t>
            </a:r>
            <a:r>
              <a:rPr lang="zh-CN" altLang="en-US"/>
              <a:t>、</a:t>
            </a:r>
            <a:r>
              <a:rPr lang="en-US" altLang="zh-CN"/>
              <a:t>CLB</a:t>
            </a:r>
            <a:r>
              <a:rPr lang="zh-CN" altLang="en-US"/>
              <a:t>、</a:t>
            </a:r>
            <a:r>
              <a:rPr lang="en-US" altLang="zh-CN"/>
              <a:t>AS</a:t>
            </a:r>
          </a:p>
          <a:p>
            <a:pPr marL="0" indent="0">
              <a:buNone/>
            </a:pPr>
            <a:r>
              <a:rPr lang="zh-CN" altLang="en-US"/>
              <a:t>问题四：挑战</a:t>
            </a:r>
            <a:r>
              <a:rPr lang="en-US" altLang="zh-CN"/>
              <a:t>-</a:t>
            </a:r>
            <a:r>
              <a:rPr lang="zh-CN" altLang="en-US"/>
              <a:t>思路</a:t>
            </a:r>
            <a:r>
              <a:rPr lang="en-US" altLang="zh-CN"/>
              <a:t>-</a:t>
            </a:r>
            <a:r>
              <a:rPr lang="zh-CN" altLang="en-US"/>
              <a:t>产品解决方案：传统应用：</a:t>
            </a:r>
            <a:r>
              <a:rPr lang="en-US" altLang="zh-CN"/>
              <a:t>CLB+CVM+AS</a:t>
            </a:r>
            <a:r>
              <a:rPr lang="zh-CN" altLang="en-US"/>
              <a:t>、云原生应用：</a:t>
            </a:r>
            <a:r>
              <a:rPr lang="en-US" altLang="zh-CN"/>
              <a:t>TSF+API</a:t>
            </a:r>
            <a:r>
              <a:rPr lang="zh-CN" altLang="en-US"/>
              <a:t>网关</a:t>
            </a:r>
            <a:r>
              <a:rPr lang="en-US" altLang="zh-CN"/>
              <a:t>+TKE</a:t>
            </a:r>
            <a:r>
              <a:rPr lang="zh-CN" altLang="en-US"/>
              <a:t>容器服务</a:t>
            </a:r>
            <a:endParaRPr lang="en-US" altLang="zh-CN"/>
          </a:p>
          <a:p>
            <a:pPr marL="0" indent="0">
              <a:buNone/>
            </a:pPr>
            <a:r>
              <a:rPr lang="zh-CN" altLang="en-US"/>
              <a:t>问题五：挑战</a:t>
            </a:r>
            <a:r>
              <a:rPr lang="en-US" altLang="zh-CN"/>
              <a:t>-</a:t>
            </a:r>
            <a:r>
              <a:rPr lang="zh-CN" altLang="en-US"/>
              <a:t>思路</a:t>
            </a:r>
            <a:r>
              <a:rPr lang="en-US" altLang="zh-CN"/>
              <a:t>-</a:t>
            </a:r>
            <a:r>
              <a:rPr lang="zh-CN" altLang="en-US"/>
              <a:t>产品解决方案：</a:t>
            </a:r>
            <a:r>
              <a:rPr lang="en-US" altLang="zh-CN" err="1"/>
              <a:t>CMQ+Ckafka</a:t>
            </a:r>
            <a:r>
              <a:rPr lang="zh-CN" altLang="en-US"/>
              <a:t>的冗余性设计</a:t>
            </a:r>
            <a:endParaRPr lang="en-US" altLang="zh-CN"/>
          </a:p>
          <a:p>
            <a:pPr marL="0" indent="0">
              <a:buNone/>
            </a:pPr>
            <a:r>
              <a:rPr lang="zh-CN" altLang="en-US"/>
              <a:t>问题六：挑战</a:t>
            </a:r>
            <a:r>
              <a:rPr lang="en-US" altLang="zh-CN"/>
              <a:t>-</a:t>
            </a:r>
            <a:r>
              <a:rPr lang="zh-CN" altLang="en-US"/>
              <a:t>思路</a:t>
            </a:r>
            <a:r>
              <a:rPr lang="en-US" altLang="zh-CN"/>
              <a:t>-</a:t>
            </a:r>
            <a:r>
              <a:rPr lang="zh-CN" altLang="en-US"/>
              <a:t>产品解决方案：不同类型数据存储解决思路</a:t>
            </a:r>
            <a:r>
              <a:rPr lang="en-US" altLang="zh-CN"/>
              <a:t>CSB</a:t>
            </a:r>
            <a:r>
              <a:rPr lang="zh-CN" altLang="en-US"/>
              <a:t>、</a:t>
            </a:r>
            <a:r>
              <a:rPr lang="en-US" altLang="zh-CN"/>
              <a:t>CFS</a:t>
            </a:r>
            <a:r>
              <a:rPr lang="zh-CN" altLang="en-US"/>
              <a:t>、</a:t>
            </a:r>
            <a:r>
              <a:rPr lang="en-US" altLang="zh-CN"/>
              <a:t>COS</a:t>
            </a:r>
            <a:r>
              <a:rPr lang="zh-CN" altLang="en-US"/>
              <a:t>、</a:t>
            </a:r>
            <a:r>
              <a:rPr lang="en-US" altLang="zh-CN"/>
              <a:t>CDB</a:t>
            </a:r>
          </a:p>
          <a:p>
            <a:endParaRPr lang="zh-CN" altLang="en-US"/>
          </a:p>
        </p:txBody>
      </p:sp>
    </p:spTree>
    <p:extLst>
      <p:ext uri="{BB962C8B-B14F-4D97-AF65-F5344CB8AC3E}">
        <p14:creationId xmlns:p14="http://schemas.microsoft.com/office/powerpoint/2010/main" val="40351099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499F928F-09A5-4AF8-B13A-F182325090F7}"/>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39D93BCF-98BC-4D20-B808-CF4931CB068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7348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2C5F7669-5ED9-4332-88AF-D30FE34AEC76}"/>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0A618176-FFD7-4718-A83E-EDAB38E373CB}"/>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113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4103611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0600D7E0-BA35-42B3-B45C-C399E5B79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32" y="0"/>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9">
            <a:extLst>
              <a:ext uri="{FF2B5EF4-FFF2-40B4-BE49-F238E27FC236}">
                <a16:creationId xmlns:a16="http://schemas.microsoft.com/office/drawing/2014/main" id="{CC15C2AA-640D-4715-9B06-09BDCF76CB2B}"/>
              </a:ext>
            </a:extLst>
          </p:cNvPr>
          <p:cNvSpPr>
            <a:spLocks noGrp="1"/>
          </p:cNvSpPr>
          <p:nvPr>
            <p:ph type="body" sz="quarter" idx="10"/>
          </p:nvPr>
        </p:nvSpPr>
        <p:spPr>
          <a:xfrm>
            <a:off x="1415481" y="2576032"/>
            <a:ext cx="9361040" cy="741362"/>
          </a:xfrm>
        </p:spPr>
        <p:txBody>
          <a:bodyPr/>
          <a:lstStyle>
            <a:lvl1pPr marL="0" indent="0" algn="ctr" rtl="0" eaLnBrk="0" fontAlgn="base" hangingPunct="0">
              <a:spcBef>
                <a:spcPct val="0"/>
              </a:spcBef>
              <a:spcAft>
                <a:spcPct val="0"/>
              </a:spcAft>
              <a:buFontTx/>
              <a:buNone/>
              <a:defRPr lang="zh-CN" altLang="en-US" sz="4800" b="1" kern="1200" smtClean="0">
                <a:solidFill>
                  <a:srgbClr val="FFFFFF"/>
                </a:solidFill>
                <a:latin typeface="腾讯体 W7" panose="020C08030202040F0204" pitchFamily="34" charset="-122"/>
                <a:ea typeface="腾讯体 W7" panose="020C08030202040F0204" pitchFamily="34" charset="-122"/>
                <a:cs typeface="+mn-cs"/>
              </a:defRPr>
            </a:lvl1pPr>
          </a:lstStyle>
          <a:p>
            <a:pPr lvl="0"/>
            <a:r>
              <a:rPr lang="zh-CN" altLang="en-US"/>
              <a:t>编辑母版文本样式</a:t>
            </a:r>
          </a:p>
        </p:txBody>
      </p:sp>
      <p:sp>
        <p:nvSpPr>
          <p:cNvPr id="11" name="灯片编号占位符 10">
            <a:extLst>
              <a:ext uri="{FF2B5EF4-FFF2-40B4-BE49-F238E27FC236}">
                <a16:creationId xmlns:a16="http://schemas.microsoft.com/office/drawing/2014/main" id="{CD5239AB-7771-4B28-B77D-AEB51B66871B}"/>
              </a:ext>
            </a:extLst>
          </p:cNvPr>
          <p:cNvSpPr>
            <a:spLocks noGrp="1"/>
          </p:cNvSpPr>
          <p:nvPr>
            <p:ph type="sldNum" sz="quarter" idx="13"/>
          </p:nvPr>
        </p:nvSpPr>
        <p:spPr/>
        <p:txBody>
          <a:bodyPr/>
          <a:lstStyle>
            <a:lvl1pPr>
              <a:defRPr/>
            </a:lvl1pPr>
          </a:lstStyle>
          <a:p>
            <a:pPr>
              <a:defRPr/>
            </a:pPr>
            <a:fld id="{9DA55B55-97DF-44AB-8B95-259E484DB600}" type="slidenum">
              <a:rPr lang="en-US" altLang="zh-CN" smtClean="0"/>
              <a:pPr>
                <a:defRPr/>
              </a:pPr>
              <a:t>‹#›</a:t>
            </a:fld>
            <a:endParaRPr lang="en-US" altLang="zh-CN"/>
          </a:p>
        </p:txBody>
      </p:sp>
      <p:sp>
        <p:nvSpPr>
          <p:cNvPr id="6" name="页脚占位符 4">
            <a:extLst>
              <a:ext uri="{FF2B5EF4-FFF2-40B4-BE49-F238E27FC236}">
                <a16:creationId xmlns:a16="http://schemas.microsoft.com/office/drawing/2014/main" id="{B5816B21-4ED0-46E3-8769-59654C47D35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2541850600"/>
      </p:ext>
    </p:extLst>
  </p:cSld>
  <p:clrMapOvr>
    <a:masterClrMapping/>
  </p:clrMapOvr>
  <p:transition/>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分级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60"/>
          </a:xfrm>
        </p:spPr>
        <p:txBody>
          <a:bodyPr/>
          <a:lstStyle>
            <a:lvl1pPr marL="480472" indent="-480472">
              <a:lnSpc>
                <a:spcPct val="150000"/>
              </a:lnSpc>
              <a:spcBef>
                <a:spcPct val="0"/>
              </a:spcBef>
              <a:buClr>
                <a:schemeClr val="accent1"/>
              </a:buClr>
              <a:buFont typeface="Wingdings" panose="05000000000000000000" pitchFamily="2" charset="2"/>
              <a:buChar char="l"/>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sz="2000">
                <a:latin typeface="腾讯体 W7" panose="020C08030202040F0204" pitchFamily="34" charset="-122"/>
                <a:ea typeface="腾讯体 W7" panose="020C08030202040F0204" pitchFamily="34" charset="-122"/>
              </a:defRPr>
            </a:lvl2pPr>
            <a:lvl3pPr marL="1142971" indent="-228594">
              <a:lnSpc>
                <a:spcPct val="150000"/>
              </a:lnSpc>
              <a:buClr>
                <a:schemeClr val="accent1"/>
              </a:buClr>
              <a:buFont typeface="Wingdings" panose="05000000000000000000" pitchFamily="2" charset="2"/>
              <a:buChar char="ü"/>
              <a:defRPr sz="1800">
                <a:latin typeface="腾讯体 W7" panose="020C08030202040F0204" pitchFamily="34" charset="-122"/>
                <a:ea typeface="腾讯体 W7" panose="020C08030202040F0204" pitchFamily="34" charset="-122"/>
              </a:defRPr>
            </a:lvl3pPr>
            <a:lvl4pPr>
              <a:lnSpc>
                <a:spcPct val="150000"/>
              </a:lnSpc>
              <a:buClr>
                <a:schemeClr val="accent1"/>
              </a:buClr>
              <a:defRPr sz="1600">
                <a:latin typeface="腾讯体 W7" panose="020C08030202040F0204" pitchFamily="34" charset="-122"/>
                <a:ea typeface="腾讯体 W7" panose="020C08030202040F0204" pitchFamily="34" charset="-122"/>
              </a:defRPr>
            </a:lvl4pPr>
            <a:lvl5pPr>
              <a:lnSpc>
                <a:spcPct val="150000"/>
              </a:lnSpc>
              <a:buClr>
                <a:schemeClr val="accent1"/>
              </a:buClr>
              <a:defRPr sz="1400">
                <a:latin typeface="腾讯体 W7" panose="020C08030202040F0204" pitchFamily="34" charset="-122"/>
                <a:ea typeface="腾讯体 W7" panose="020C08030202040F0204" pitchFamily="34" charset="-122"/>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7216753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42" userDrawn="1">
          <p15:clr>
            <a:srgbClr val="FBAE40"/>
          </p15:clr>
        </p15:guide>
        <p15:guide id="5" orient="horz" pos="142" userDrawn="1">
          <p15:clr>
            <a:srgbClr val="FBAE40"/>
          </p15:clr>
        </p15:guide>
        <p15:guide id="6" orient="horz" pos="799" userDrawn="1">
          <p15:clr>
            <a:srgbClr val="FBAE40"/>
          </p15:clr>
        </p15:guide>
        <p15:guide id="7"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文本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59"/>
          </a:xfrm>
        </p:spPr>
        <p:txBody>
          <a:bodyPr/>
          <a:lstStyle>
            <a:lvl1pPr marL="0" indent="0" eaLnBrk="1">
              <a:lnSpc>
                <a:spcPct val="150000"/>
              </a:lnSpc>
              <a:spcBef>
                <a:spcPct val="0"/>
              </a:spcBef>
              <a:buClr>
                <a:schemeClr val="accent1"/>
              </a:buClr>
              <a:buFont typeface="Wingdings" panose="05000000000000000000" pitchFamily="2" charset="2"/>
              <a:buNone/>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a:latin typeface="微软雅黑" panose="020B0503020204020204" pitchFamily="34" charset="-122"/>
                <a:ea typeface="微软雅黑" panose="020B0503020204020204" pitchFamily="34" charset="-122"/>
              </a:defRPr>
            </a:lvl2pPr>
            <a:lvl3pPr marL="914377" indent="0">
              <a:lnSpc>
                <a:spcPct val="150000"/>
              </a:lnSpc>
              <a:buClr>
                <a:schemeClr val="accent1"/>
              </a:buClr>
              <a:buFontTx/>
              <a:buNone/>
              <a:defRPr>
                <a:latin typeface="微软雅黑" panose="020B0503020204020204" pitchFamily="34" charset="-122"/>
                <a:ea typeface="微软雅黑" panose="020B0503020204020204" pitchFamily="34" charset="-122"/>
              </a:defRPr>
            </a:lvl3pPr>
            <a:lvl4pPr>
              <a:lnSpc>
                <a:spcPct val="150000"/>
              </a:lnSpc>
              <a:buClr>
                <a:schemeClr val="accent1"/>
              </a:buClr>
              <a:defRPr>
                <a:latin typeface="微软雅黑" panose="020B0503020204020204" pitchFamily="34" charset="-122"/>
                <a:ea typeface="微软雅黑" panose="020B0503020204020204" pitchFamily="34" charset="-122"/>
              </a:defRPr>
            </a:lvl4pPr>
            <a:lvl5pPr>
              <a:lnSpc>
                <a:spcPct val="150000"/>
              </a:lnSpc>
              <a:buClr>
                <a:schemeClr val="accent1"/>
              </a:buClr>
              <a:defRPr>
                <a:latin typeface="微软雅黑" panose="020B0503020204020204" pitchFamily="34" charset="-122"/>
                <a:ea typeface="微软雅黑" panose="020B0503020204020204" pitchFamily="34" charset="-122"/>
              </a:defRPr>
            </a:lvl5pPr>
          </a:lstStyle>
          <a:p>
            <a:pPr lvl="0"/>
            <a:r>
              <a:rPr lang="zh-CN" altLang="en-US" noProof="1"/>
              <a:t>编辑母版文本样式</a:t>
            </a:r>
          </a:p>
        </p:txBody>
      </p:sp>
    </p:spTree>
    <p:extLst>
      <p:ext uri="{BB962C8B-B14F-4D97-AF65-F5344CB8AC3E}">
        <p14:creationId xmlns:p14="http://schemas.microsoft.com/office/powerpoint/2010/main" val="1898357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单标题">
    <p:spTree>
      <p:nvGrpSpPr>
        <p:cNvPr id="1" name=""/>
        <p:cNvGrpSpPr/>
        <p:nvPr/>
      </p:nvGrpSpPr>
      <p:grpSpPr>
        <a:xfrm>
          <a:off x="0" y="0"/>
          <a:ext cx="0" cy="0"/>
          <a:chOff x="0" y="0"/>
          <a:chExt cx="0" cy="0"/>
        </a:xfrm>
      </p:grpSpPr>
      <p:sp>
        <p:nvSpPr>
          <p:cNvPr id="8"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Tree>
    <p:extLst>
      <p:ext uri="{BB962C8B-B14F-4D97-AF65-F5344CB8AC3E}">
        <p14:creationId xmlns:p14="http://schemas.microsoft.com/office/powerpoint/2010/main" val="24941846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90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362A122C-83F3-4EB9-8F34-3F6AF0E45D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925" y="-14288"/>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5184EC9B-69F9-4D5B-918C-442B70AF487A}"/>
              </a:ext>
            </a:extLst>
          </p:cNvPr>
          <p:cNvSpPr txBox="1"/>
          <p:nvPr userDrawn="1"/>
        </p:nvSpPr>
        <p:spPr>
          <a:xfrm>
            <a:off x="3436155" y="2608710"/>
            <a:ext cx="5319690" cy="1189909"/>
          </a:xfrm>
          <a:prstGeom prst="rect">
            <a:avLst/>
          </a:prstGeom>
          <a:noFill/>
        </p:spPr>
        <p:txBody>
          <a:bodyPr wrap="none" rtlCol="0" anchor="ctr">
            <a:spAutoFit/>
          </a:bodyPr>
          <a:lstStyle/>
          <a:p>
            <a:pPr algn="ctr"/>
            <a:r>
              <a:rPr lang="en-US" sz="7200" b="0" i="0" strike="noStrike" cap="none" spc="0" baseline="0">
                <a:solidFill>
                  <a:srgbClr val="FFFFFF"/>
                </a:solidFill>
                <a:effectLst/>
                <a:latin typeface="Times New Roman"/>
                <a:ea typeface="Times New Roman"/>
                <a:cs typeface="Times New Roman"/>
              </a:rPr>
              <a:t>Thank you!</a:t>
            </a:r>
          </a:p>
        </p:txBody>
      </p:sp>
      <p:sp>
        <p:nvSpPr>
          <p:cNvPr id="6" name="页脚占位符 4">
            <a:extLst>
              <a:ext uri="{FF2B5EF4-FFF2-40B4-BE49-F238E27FC236}">
                <a16:creationId xmlns:a16="http://schemas.microsoft.com/office/drawing/2014/main" id="{54229C11-E349-4DD5-8DA2-B029A860AFA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424058331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40967" name="图片 6">
            <a:extLst>
              <a:ext uri="{FF2B5EF4-FFF2-40B4-BE49-F238E27FC236}">
                <a16:creationId xmlns:a16="http://schemas.microsoft.com/office/drawing/2014/main" id="{E063D559-CFE0-48B5-ABCD-A9CD0DC8BB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Placeholder 1">
            <a:extLst>
              <a:ext uri="{FF2B5EF4-FFF2-40B4-BE49-F238E27FC236}">
                <a16:creationId xmlns:a16="http://schemas.microsoft.com/office/drawing/2014/main" id="{C4E87F09-DC78-4837-873B-0302CF18C339}"/>
              </a:ext>
            </a:extLst>
          </p:cNvPr>
          <p:cNvSpPr>
            <a:spLocks noGrp="1" noChangeArrowheads="1"/>
          </p:cNvSpPr>
          <p:nvPr>
            <p:ph type="title" idx="4294967295"/>
          </p:nvPr>
        </p:nvSpPr>
        <p:spPr bwMode="auto">
          <a:xfrm>
            <a:off x="838200" y="363538"/>
            <a:ext cx="10515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Light" panose="020F0302020204030204" pitchFamily="34" charset="0"/>
              </a:rPr>
              <a:t>单击此处编辑母版标题样式</a:t>
            </a:r>
          </a:p>
        </p:txBody>
      </p:sp>
      <p:sp>
        <p:nvSpPr>
          <p:cNvPr id="40963" name="Text Placeholder 2">
            <a:extLst>
              <a:ext uri="{FF2B5EF4-FFF2-40B4-BE49-F238E27FC236}">
                <a16:creationId xmlns:a16="http://schemas.microsoft.com/office/drawing/2014/main" id="{EAFAFEE9-5DCD-4D16-8D5F-701427C48E3B}"/>
              </a:ext>
            </a:extLst>
          </p:cNvPr>
          <p:cNvSpPr>
            <a:spLocks noGrp="1" noChangeArrowheads="1"/>
          </p:cNvSpPr>
          <p:nvPr>
            <p:ph type="body"/>
          </p:nvPr>
        </p:nvSpPr>
        <p:spPr bwMode="auto">
          <a:xfrm>
            <a:off x="838200" y="1824038"/>
            <a:ext cx="10515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30" name="Slide Number Placeholder 5">
            <a:extLst>
              <a:ext uri="{FF2B5EF4-FFF2-40B4-BE49-F238E27FC236}">
                <a16:creationId xmlns:a16="http://schemas.microsoft.com/office/drawing/2014/main" id="{E85FB563-5201-4CC4-9B39-F9D55040B56E}"/>
              </a:ext>
            </a:extLst>
          </p:cNvPr>
          <p:cNvSpPr>
            <a:spLocks noGrp="1"/>
          </p:cNvSpPr>
          <p:nvPr>
            <p:ph type="sldNum" sz="quarter" idx="4"/>
          </p:nvPr>
        </p:nvSpPr>
        <p:spPr>
          <a:xfrm>
            <a:off x="8610600" y="6482667"/>
            <a:ext cx="2743200" cy="366713"/>
          </a:xfrm>
          <a:prstGeom prst="rect">
            <a:avLst/>
          </a:prstGeom>
          <a:noFill/>
          <a:ln w="9525">
            <a:noFill/>
            <a:miter/>
          </a:ln>
        </p:spPr>
        <p:txBody>
          <a:bodyPr vert="horz" wrap="square" anchor="ctr"/>
          <a:lstStyle>
            <a:lvl1pPr algn="r">
              <a:defRPr sz="1200" noProof="1">
                <a:solidFill>
                  <a:srgbClr val="898989"/>
                </a:solidFill>
                <a:latin typeface="腾讯体 W7" panose="020C08030202040F0204" pitchFamily="34" charset="-122"/>
                <a:ea typeface="宋体" charset="-122"/>
                <a:cs typeface="+mn-ea"/>
              </a:defRPr>
            </a:lvl1pPr>
          </a:lstStyle>
          <a:p>
            <a:pPr>
              <a:defRPr/>
            </a:pPr>
            <a:fld id="{9DA55B55-97DF-44AB-8B95-259E484DB600}" type="slidenum">
              <a:rPr lang="en-US" altLang="zh-CN" smtClean="0"/>
              <a:pPr>
                <a:defRPr/>
              </a:pPr>
              <a:t>‹#›</a:t>
            </a:fld>
            <a:endParaRPr lang="en-US" altLang="zh-CN"/>
          </a:p>
        </p:txBody>
      </p:sp>
      <p:pic>
        <p:nvPicPr>
          <p:cNvPr id="9" name="Picture 4">
            <a:extLst>
              <a:ext uri="{FF2B5EF4-FFF2-40B4-BE49-F238E27FC236}">
                <a16:creationId xmlns:a16="http://schemas.microsoft.com/office/drawing/2014/main" id="{3B05A908-B11C-4880-8E50-57D387FB1C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
        <p:nvSpPr>
          <p:cNvPr id="8" name="页脚占位符 4">
            <a:extLst>
              <a:ext uri="{FF2B5EF4-FFF2-40B4-BE49-F238E27FC236}">
                <a16:creationId xmlns:a16="http://schemas.microsoft.com/office/drawing/2014/main" id="{2E825F46-F5A4-45AA-BECD-A551D5A5E45E}"/>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9582881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4" r:id="rId3"/>
    <p:sldLayoutId id="2147483677" r:id="rId4"/>
    <p:sldLayoutId id="2147483682" r:id="rId5"/>
    <p:sldLayoutId id="2147483683" r:id="rId6"/>
  </p:sldLayoutIdLst>
  <p:transition/>
  <p:hf sldNum="0" hdr="0" dt="0"/>
  <p:txStyles>
    <p:titleStyle>
      <a:lvl1pPr marL="912813" indent="-912813" algn="l" defTabSz="0" rtl="0" eaLnBrk="1" fontAlgn="base" hangingPunct="1">
        <a:lnSpc>
          <a:spcPct val="90000"/>
        </a:lnSpc>
        <a:spcBef>
          <a:spcPct val="0"/>
        </a:spcBef>
        <a:spcAft>
          <a:spcPct val="0"/>
        </a:spcAft>
        <a:defRPr sz="3600" kern="1200">
          <a:solidFill>
            <a:schemeClr val="tx1"/>
          </a:solidFill>
          <a:latin typeface="腾讯体 W7" panose="020C08030202040F0204" pitchFamily="34" charset="-122"/>
          <a:ea typeface="腾讯体 W7" panose="020C08030202040F0204" pitchFamily="34" charset="-122"/>
          <a:cs typeface="+mj-cs"/>
          <a:sym typeface="Calibri Light" panose="020F0302020204030204" pitchFamily="34" charset="0"/>
        </a:defRPr>
      </a:lvl1pPr>
      <a:lvl2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2pPr>
      <a:lvl3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3pPr>
      <a:lvl4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4pPr>
      <a:lvl5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5pPr>
      <a:lvl6pPr marL="1523962"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6pPr>
      <a:lvl7pPr marL="2133547"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7pPr>
      <a:lvl8pPr marL="2743131"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8pPr>
      <a:lvl9pPr marL="3352716"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9pPr>
    </p:titleStyle>
    <p:bodyStyle>
      <a:lvl1pPr marL="227013" indent="-227013" algn="l" defTabSz="912813"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1pPr>
      <a:lvl2pPr marL="684213" lvl="1" indent="-227013" algn="l" defTabSz="912813"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2pPr>
      <a:lvl3pPr marL="1141413" lvl="2" indent="-227013" algn="l" defTabSz="912813"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3pPr>
      <a:lvl4pPr marL="1598613" lvl="3" indent="-227013" algn="l" defTabSz="912813"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4pPr>
      <a:lvl5pPr marL="2055813" lvl="4"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p:bodyStyle>
    <p:otherStyle>
      <a:lvl1pPr lvl="0"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1pPr>
      <a:lvl2pPr marL="228594" lvl="1" indent="-114297"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2pPr>
      <a:lvl3pPr marL="457189" lvl="2" indent="-228594"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3pPr>
      <a:lvl4pPr marL="685783" lvl="3" indent="-342891"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4pPr>
      <a:lvl5pPr marL="914377" lvl="4"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5pPr>
      <a:lvl6pPr marL="3047924" lvl="5"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6pPr>
      <a:lvl7pPr marL="3657509" lvl="6"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7pPr>
      <a:lvl8pPr marL="4267093" lvl="7"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8pPr>
      <a:lvl9pPr marL="4876678" lvl="8"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5.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31.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4.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3.png"/></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6.png"/></Relationships>
</file>

<file path=ppt/slides/_rels/slide5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7.png"/><Relationship Id="rId4" Type="http://schemas.openxmlformats.org/officeDocument/2006/relationships/image" Target="../media/image50.png"/><Relationship Id="rId9"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8.xml"/><Relationship Id="rId5" Type="http://schemas.openxmlformats.org/officeDocument/2006/relationships/slideLayout" Target="../slideLayouts/slideLayout5.xml"/><Relationship Id="rId4" Type="http://schemas.openxmlformats.org/officeDocument/2006/relationships/tags" Target="../tags/tag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70.xml"/><Relationship Id="rId5" Type="http://schemas.openxmlformats.org/officeDocument/2006/relationships/slideLayout" Target="../slideLayouts/slideLayout5.xml"/><Relationship Id="rId4" Type="http://schemas.openxmlformats.org/officeDocument/2006/relationships/tags" Target="../tags/tag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0.emf"/></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DD7ACA9-6D3E-4EA7-819D-C396D91CBDAB}"/>
              </a:ext>
            </a:extLst>
          </p:cNvPr>
          <p:cNvSpPr>
            <a:spLocks noGrp="1"/>
          </p:cNvSpPr>
          <p:nvPr>
            <p:ph type="body" sz="quarter" idx="10"/>
          </p:nvPr>
        </p:nvSpPr>
        <p:spPr/>
        <p:txBody>
          <a:bodyPr/>
          <a:lstStyle/>
          <a:p>
            <a:r>
              <a:rPr lang="en-US" sz="4800" b="1" i="0" strike="noStrike" cap="none" spc="0" baseline="0">
                <a:solidFill>
                  <a:srgbClr val="FFFFFF"/>
                </a:solidFill>
                <a:effectLst/>
                <a:latin typeface="Times New Roman"/>
                <a:ea typeface="Times New Roman"/>
                <a:cs typeface="Times New Roman"/>
              </a:rPr>
              <a:t>Building High-Availability Architecture in Tencent Cloud</a:t>
            </a:r>
          </a:p>
          <a:p>
            <a:endParaRPr lang="zh-CN" altLang="en-US"/>
          </a:p>
        </p:txBody>
      </p:sp>
    </p:spTree>
    <p:extLst>
      <p:ext uri="{BB962C8B-B14F-4D97-AF65-F5344CB8AC3E}">
        <p14:creationId xmlns:p14="http://schemas.microsoft.com/office/powerpoint/2010/main" val="30346696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1.2 Overall planning for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Overall planning:</a:t>
            </a:r>
            <a:endParaRPr lang="en-US" altLang="zh-CN"/>
          </a:p>
          <a:p>
            <a:pPr lvl="1"/>
            <a:r>
              <a:rPr lang="en-US" sz="2000" b="0" i="0" strike="noStrike" cap="none" spc="0" baseline="0">
                <a:solidFill>
                  <a:srgbClr val="000000"/>
                </a:solidFill>
                <a:effectLst/>
                <a:latin typeface="Times New Roman"/>
                <a:ea typeface="Times New Roman"/>
                <a:cs typeface="Times New Roman"/>
              </a:rPr>
              <a:t>Layered design:</a:t>
            </a:r>
            <a:endParaRPr lang="en-US" altLang="zh-CN"/>
          </a:p>
          <a:p>
            <a:pPr lvl="2"/>
            <a:r>
              <a:rPr lang="en-US" sz="1800" b="0" i="0" strike="noStrike" cap="none" spc="0" baseline="0">
                <a:solidFill>
                  <a:srgbClr val="000000"/>
                </a:solidFill>
                <a:effectLst/>
                <a:latin typeface="Times New Roman"/>
                <a:ea typeface="Times New Roman"/>
                <a:cs typeface="Times New Roman"/>
              </a:rPr>
              <a:t>Decouple the access layer from the service layer;</a:t>
            </a:r>
            <a:endParaRPr lang="en-US" altLang="zh-CN"/>
          </a:p>
          <a:p>
            <a:pPr lvl="2"/>
            <a:r>
              <a:rPr lang="en-US" sz="1800" b="0" i="0" strike="noStrike" cap="none" spc="0" baseline="0">
                <a:solidFill>
                  <a:srgbClr val="000000"/>
                </a:solidFill>
                <a:effectLst/>
                <a:latin typeface="Times New Roman"/>
                <a:ea typeface="Times New Roman"/>
                <a:cs typeface="Times New Roman"/>
              </a:rPr>
              <a:t>Decouple the service layer from the data layer;</a:t>
            </a:r>
            <a:endParaRPr lang="en-US" altLang="zh-CN"/>
          </a:p>
          <a:p>
            <a:pPr lvl="2"/>
            <a:r>
              <a:rPr lang="en-US" sz="1800" b="0" i="0" strike="noStrike" cap="none" spc="0" baseline="0">
                <a:solidFill>
                  <a:srgbClr val="000000"/>
                </a:solidFill>
                <a:effectLst/>
                <a:latin typeface="Times New Roman"/>
                <a:ea typeface="Times New Roman"/>
                <a:cs typeface="Times New Roman"/>
              </a:rPr>
              <a:t>Implement high cohesion and low coupling between layers;</a:t>
            </a:r>
            <a:endParaRPr lang="en-US" altLang="zh-CN"/>
          </a:p>
          <a:p>
            <a:pPr lvl="2"/>
            <a:r>
              <a:rPr lang="en-US" sz="1800" b="0" i="0" strike="noStrike" cap="none" spc="0" baseline="0">
                <a:solidFill>
                  <a:srgbClr val="000000"/>
                </a:solidFill>
                <a:effectLst/>
                <a:latin typeface="Times New Roman"/>
                <a:ea typeface="Times New Roman"/>
                <a:cs typeface="Times New Roman"/>
              </a:rPr>
              <a:t>Support flexible scalability at different layers;</a:t>
            </a:r>
            <a:endParaRPr lang="en-US" altLang="zh-CN"/>
          </a:p>
          <a:p>
            <a:pPr lvl="2"/>
            <a:r>
              <a:rPr lang="en-US" sz="1800" b="0" i="0" strike="noStrike" cap="none" spc="0" baseline="0">
                <a:solidFill>
                  <a:srgbClr val="000000"/>
                </a:solidFill>
                <a:effectLst/>
                <a:latin typeface="Times New Roman"/>
                <a:ea typeface="Times New Roman"/>
                <a:cs typeface="Times New Roman"/>
              </a:rPr>
              <a:t>Support redundant disaster recovery deployment at different layers;</a:t>
            </a:r>
            <a:endParaRPr lang="en-US" altLang="zh-CN"/>
          </a:p>
          <a:p>
            <a:pPr lvl="2"/>
            <a:r>
              <a:rPr lang="en-US" sz="1800" b="0" i="0" strike="noStrike" cap="none" spc="0" baseline="0">
                <a:solidFill>
                  <a:srgbClr val="000000"/>
                </a:solidFill>
                <a:effectLst/>
                <a:latin typeface="Times New Roman"/>
                <a:ea typeface="Times New Roman"/>
                <a:cs typeface="Times New Roman"/>
              </a:rPr>
              <a:t>Support the set-based deployment of layers.</a:t>
            </a:r>
            <a:endParaRPr lang="en-US" altLang="zh-CN"/>
          </a:p>
          <a:p>
            <a:endParaRPr lang="en-US" altLang="zh-CN"/>
          </a:p>
          <a:p>
            <a:endParaRPr lang="en-US" altLang="zh-CN"/>
          </a:p>
        </p:txBody>
      </p:sp>
    </p:spTree>
    <p:extLst>
      <p:ext uri="{BB962C8B-B14F-4D97-AF65-F5344CB8AC3E}">
        <p14:creationId xmlns:p14="http://schemas.microsoft.com/office/powerpoint/2010/main" val="39984700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1.2 Overall planning for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Abstract layered structure of the internet:</a:t>
            </a:r>
            <a:endParaRPr lang="en-US" altLang="zh-CN"/>
          </a:p>
          <a:p>
            <a:pPr marL="0" indent="0">
              <a:buNone/>
            </a:pPr>
            <a:endParaRPr lang="en-US" altLang="zh-CN" sz="2400"/>
          </a:p>
        </p:txBody>
      </p:sp>
      <p:grpSp>
        <p:nvGrpSpPr>
          <p:cNvPr id="36" name="组合 35">
            <a:extLst>
              <a:ext uri="{FF2B5EF4-FFF2-40B4-BE49-F238E27FC236}">
                <a16:creationId xmlns:a16="http://schemas.microsoft.com/office/drawing/2014/main" id="{92158A31-DC15-40A2-8E4A-C8627FB8C1A2}"/>
              </a:ext>
            </a:extLst>
          </p:cNvPr>
          <p:cNvGrpSpPr/>
          <p:nvPr/>
        </p:nvGrpSpPr>
        <p:grpSpPr>
          <a:xfrm>
            <a:off x="3071664" y="1988840"/>
            <a:ext cx="9001000" cy="4034249"/>
            <a:chOff x="1991544" y="2044286"/>
            <a:chExt cx="9001000" cy="4034249"/>
          </a:xfrm>
        </p:grpSpPr>
        <p:grpSp>
          <p:nvGrpSpPr>
            <p:cNvPr id="6" name="组合 5">
              <a:extLst>
                <a:ext uri="{FF2B5EF4-FFF2-40B4-BE49-F238E27FC236}">
                  <a16:creationId xmlns:a16="http://schemas.microsoft.com/office/drawing/2014/main" id="{D8A5CD40-1654-44A1-954B-F3AC0CA9BF22}"/>
                </a:ext>
              </a:extLst>
            </p:cNvPr>
            <p:cNvGrpSpPr/>
            <p:nvPr/>
          </p:nvGrpSpPr>
          <p:grpSpPr>
            <a:xfrm>
              <a:off x="1991544" y="2044286"/>
              <a:ext cx="3836218" cy="4034249"/>
              <a:chOff x="2391557" y="2390153"/>
              <a:chExt cx="6290961" cy="6615710"/>
            </a:xfrm>
          </p:grpSpPr>
          <p:sp>
            <p:nvSpPr>
              <p:cNvPr id="7" name="圆角矩形 2">
                <a:extLst>
                  <a:ext uri="{FF2B5EF4-FFF2-40B4-BE49-F238E27FC236}">
                    <a16:creationId xmlns:a16="http://schemas.microsoft.com/office/drawing/2014/main" id="{0136EDA4-3BC1-48BA-883D-D0292E3435DC}"/>
                  </a:ext>
                </a:extLst>
              </p:cNvPr>
              <p:cNvSpPr/>
              <p:nvPr/>
            </p:nvSpPr>
            <p:spPr>
              <a:xfrm>
                <a:off x="2602356" y="8242063"/>
                <a:ext cx="5882072" cy="763800"/>
              </a:xfrm>
              <a:prstGeom prst="roundRect">
                <a:avLst/>
              </a:prstGeom>
              <a:solidFill>
                <a:srgbClr val="18BD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Data center/network</a:t>
                </a:r>
              </a:p>
            </p:txBody>
          </p:sp>
          <p:sp>
            <p:nvSpPr>
              <p:cNvPr id="8" name="圆角矩形 4">
                <a:extLst>
                  <a:ext uri="{FF2B5EF4-FFF2-40B4-BE49-F238E27FC236}">
                    <a16:creationId xmlns:a16="http://schemas.microsoft.com/office/drawing/2014/main" id="{59DA3301-E1EE-4E67-A7F4-70E40A8BA0B9}"/>
                  </a:ext>
                </a:extLst>
              </p:cNvPr>
              <p:cNvSpPr/>
              <p:nvPr/>
            </p:nvSpPr>
            <p:spPr>
              <a:xfrm>
                <a:off x="2602356" y="7313935"/>
                <a:ext cx="5882072" cy="763800"/>
              </a:xfrm>
              <a:prstGeom prst="roundRect">
                <a:avLst/>
              </a:prstGeom>
              <a:solidFill>
                <a:srgbClr val="18BD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Resource</a:t>
                </a:r>
              </a:p>
            </p:txBody>
          </p:sp>
          <p:sp>
            <p:nvSpPr>
              <p:cNvPr id="9" name="圆角矩形 5">
                <a:extLst>
                  <a:ext uri="{FF2B5EF4-FFF2-40B4-BE49-F238E27FC236}">
                    <a16:creationId xmlns:a16="http://schemas.microsoft.com/office/drawing/2014/main" id="{E5B9EAEE-CC76-479B-8A44-D033D5AEA834}"/>
                  </a:ext>
                </a:extLst>
              </p:cNvPr>
              <p:cNvSpPr/>
              <p:nvPr/>
            </p:nvSpPr>
            <p:spPr>
              <a:xfrm>
                <a:off x="5711364" y="6171985"/>
                <a:ext cx="2773064" cy="763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Data layer</a:t>
                </a:r>
                <a:endParaRPr kumimoji="1" lang="en-US" altLang="zh-CN">
                  <a:latin typeface="腾讯体 W7" panose="020C08030202040F0204" pitchFamily="34" charset="-122"/>
                  <a:ea typeface="腾讯体 W7" panose="020C08030202040F0204" pitchFamily="34" charset="-122"/>
                  <a:cs typeface="TTTGB Medium" panose="020C06030202040F0204" charset="-122"/>
                </a:endParaRPr>
              </a:p>
            </p:txBody>
          </p:sp>
          <p:sp>
            <p:nvSpPr>
              <p:cNvPr id="10" name="圆角矩形 6">
                <a:extLst>
                  <a:ext uri="{FF2B5EF4-FFF2-40B4-BE49-F238E27FC236}">
                    <a16:creationId xmlns:a16="http://schemas.microsoft.com/office/drawing/2014/main" id="{05DD2047-1D35-4B5A-B9F2-401811E74058}"/>
                  </a:ext>
                </a:extLst>
              </p:cNvPr>
              <p:cNvSpPr/>
              <p:nvPr/>
            </p:nvSpPr>
            <p:spPr>
              <a:xfrm>
                <a:off x="2602355" y="5298811"/>
                <a:ext cx="5882072" cy="763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Service layer</a:t>
                </a:r>
                <a:endParaRPr kumimoji="1" lang="zh-CN" altLang="en-US" sz="1200">
                  <a:latin typeface="腾讯体 W7" panose="020C08030202040F0204" pitchFamily="34" charset="-122"/>
                  <a:ea typeface="腾讯体 W7" panose="020C08030202040F0204" pitchFamily="34" charset="-122"/>
                  <a:cs typeface="TTTGB Medium" panose="020C06030202040F0204" charset="-122"/>
                </a:endParaRPr>
              </a:p>
            </p:txBody>
          </p:sp>
          <p:sp>
            <p:nvSpPr>
              <p:cNvPr id="11" name="圆角矩形 7">
                <a:extLst>
                  <a:ext uri="{FF2B5EF4-FFF2-40B4-BE49-F238E27FC236}">
                    <a16:creationId xmlns:a16="http://schemas.microsoft.com/office/drawing/2014/main" id="{3F6687FA-B777-42FD-9E6A-83D411A3835B}"/>
                  </a:ext>
                </a:extLst>
              </p:cNvPr>
              <p:cNvSpPr/>
              <p:nvPr/>
            </p:nvSpPr>
            <p:spPr>
              <a:xfrm>
                <a:off x="2602356" y="4374391"/>
                <a:ext cx="5882072" cy="763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Access layer</a:t>
                </a:r>
              </a:p>
            </p:txBody>
          </p:sp>
          <p:sp>
            <p:nvSpPr>
              <p:cNvPr id="12" name="圆角矩形 8">
                <a:extLst>
                  <a:ext uri="{FF2B5EF4-FFF2-40B4-BE49-F238E27FC236}">
                    <a16:creationId xmlns:a16="http://schemas.microsoft.com/office/drawing/2014/main" id="{7D72216A-B49F-4DB7-A0AB-86FEF5604F69}"/>
                  </a:ext>
                </a:extLst>
              </p:cNvPr>
              <p:cNvSpPr/>
              <p:nvPr/>
            </p:nvSpPr>
            <p:spPr>
              <a:xfrm>
                <a:off x="2602355" y="3303644"/>
                <a:ext cx="3050532" cy="763800"/>
              </a:xfrm>
              <a:prstGeom prst="roundRect">
                <a:avLst/>
              </a:prstGeom>
              <a:solidFill>
                <a:srgbClr val="18BD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DNS/CDN</a:t>
                </a:r>
                <a:endParaRPr kumimoji="1" lang="zh-CN" altLang="en-US">
                  <a:latin typeface="腾讯体 W7" panose="020C08030202040F0204" pitchFamily="34" charset="-122"/>
                  <a:ea typeface="腾讯体 W7" panose="020C08030202040F0204" pitchFamily="34" charset="-122"/>
                  <a:cs typeface="TTTGB Medium" panose="020C06030202040F0204" charset="-122"/>
                </a:endParaRPr>
              </a:p>
            </p:txBody>
          </p:sp>
          <p:sp>
            <p:nvSpPr>
              <p:cNvPr id="13" name="圆角矩形 9">
                <a:extLst>
                  <a:ext uri="{FF2B5EF4-FFF2-40B4-BE49-F238E27FC236}">
                    <a16:creationId xmlns:a16="http://schemas.microsoft.com/office/drawing/2014/main" id="{047F0E01-387C-49E6-9DD9-5D6CFB58E38D}"/>
                  </a:ext>
                </a:extLst>
              </p:cNvPr>
              <p:cNvSpPr/>
              <p:nvPr/>
            </p:nvSpPr>
            <p:spPr>
              <a:xfrm>
                <a:off x="2602355" y="6171985"/>
                <a:ext cx="2773064" cy="763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Middleware layer</a:t>
                </a:r>
                <a:endParaRPr kumimoji="1" lang="en-US" altLang="zh-CN">
                  <a:latin typeface="腾讯体 W7" panose="020C08030202040F0204" pitchFamily="34" charset="-122"/>
                  <a:ea typeface="腾讯体 W7" panose="020C08030202040F0204" pitchFamily="34" charset="-122"/>
                  <a:cs typeface="TTTGB Medium" panose="020C06030202040F0204" charset="-122"/>
                </a:endParaRPr>
              </a:p>
            </p:txBody>
          </p:sp>
          <p:sp>
            <p:nvSpPr>
              <p:cNvPr id="14" name="圆角矩形 10">
                <a:extLst>
                  <a:ext uri="{FF2B5EF4-FFF2-40B4-BE49-F238E27FC236}">
                    <a16:creationId xmlns:a16="http://schemas.microsoft.com/office/drawing/2014/main" id="{E45A03B4-9001-4D68-9FB4-62B9EB40BDAA}"/>
                  </a:ext>
                </a:extLst>
              </p:cNvPr>
              <p:cNvSpPr/>
              <p:nvPr/>
            </p:nvSpPr>
            <p:spPr>
              <a:xfrm>
                <a:off x="2602354" y="2390153"/>
                <a:ext cx="6005213" cy="763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Web and terminal (iOS/Android/PC)</a:t>
                </a:r>
                <a:endParaRPr kumimoji="1" lang="zh-CN" altLang="en-US">
                  <a:latin typeface="腾讯体 W7" panose="020C08030202040F0204" pitchFamily="34" charset="-122"/>
                  <a:ea typeface="腾讯体 W7" panose="020C08030202040F0204" pitchFamily="34" charset="-122"/>
                  <a:cs typeface="TTTGB Medium" panose="020C06030202040F0204" charset="-122"/>
                </a:endParaRPr>
              </a:p>
            </p:txBody>
          </p:sp>
          <p:sp>
            <p:nvSpPr>
              <p:cNvPr id="15" name="圆角矩形 11">
                <a:extLst>
                  <a:ext uri="{FF2B5EF4-FFF2-40B4-BE49-F238E27FC236}">
                    <a16:creationId xmlns:a16="http://schemas.microsoft.com/office/drawing/2014/main" id="{2ADC527B-9ED9-486E-BE17-CE59CA0D7C44}"/>
                  </a:ext>
                </a:extLst>
              </p:cNvPr>
              <p:cNvSpPr/>
              <p:nvPr/>
            </p:nvSpPr>
            <p:spPr>
              <a:xfrm>
                <a:off x="5834504" y="3304727"/>
                <a:ext cx="2773064" cy="763800"/>
              </a:xfrm>
              <a:prstGeom prst="roundRect">
                <a:avLst/>
              </a:prstGeom>
              <a:solidFill>
                <a:srgbClr val="18BD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Security</a:t>
                </a:r>
              </a:p>
            </p:txBody>
          </p:sp>
          <p:sp>
            <p:nvSpPr>
              <p:cNvPr id="16" name="圆角矩形 20">
                <a:extLst>
                  <a:ext uri="{FF2B5EF4-FFF2-40B4-BE49-F238E27FC236}">
                    <a16:creationId xmlns:a16="http://schemas.microsoft.com/office/drawing/2014/main" id="{17CB30EE-0F95-46DC-A60A-A2E03EA24BAF}"/>
                  </a:ext>
                </a:extLst>
              </p:cNvPr>
              <p:cNvSpPr/>
              <p:nvPr/>
            </p:nvSpPr>
            <p:spPr>
              <a:xfrm>
                <a:off x="2391557" y="4200118"/>
                <a:ext cx="6290961" cy="2965177"/>
              </a:xfrm>
              <a:prstGeom prst="roundRect">
                <a:avLst/>
              </a:prstGeom>
              <a:noFill/>
              <a:ln w="254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腾讯体 W7" panose="020C08030202040F0204" pitchFamily="34" charset="-122"/>
                  <a:ea typeface="腾讯体 W7" panose="020C08030202040F0204" pitchFamily="34" charset="-122"/>
                </a:endParaRPr>
              </a:p>
            </p:txBody>
          </p:sp>
        </p:grpSp>
        <p:sp>
          <p:nvSpPr>
            <p:cNvPr id="25" name="箭头: 右 24">
              <a:extLst>
                <a:ext uri="{FF2B5EF4-FFF2-40B4-BE49-F238E27FC236}">
                  <a16:creationId xmlns:a16="http://schemas.microsoft.com/office/drawing/2014/main" id="{9F52EE6A-E9D3-4B61-AE6E-4046739E0243}"/>
                </a:ext>
              </a:extLst>
            </p:cNvPr>
            <p:cNvSpPr/>
            <p:nvPr/>
          </p:nvSpPr>
          <p:spPr>
            <a:xfrm>
              <a:off x="6240016" y="2078934"/>
              <a:ext cx="576064" cy="396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6" name="文本框 25">
              <a:extLst>
                <a:ext uri="{FF2B5EF4-FFF2-40B4-BE49-F238E27FC236}">
                  <a16:creationId xmlns:a16="http://schemas.microsoft.com/office/drawing/2014/main" id="{6615C75E-FB2C-42C4-820E-2365F70BCE83}"/>
                </a:ext>
              </a:extLst>
            </p:cNvPr>
            <p:cNvSpPr txBox="1"/>
            <p:nvPr/>
          </p:nvSpPr>
          <p:spPr>
            <a:xfrm>
              <a:off x="7057405" y="2092501"/>
              <a:ext cx="3387761" cy="366126"/>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Client</a:t>
              </a:r>
            </a:p>
          </p:txBody>
        </p:sp>
        <p:sp>
          <p:nvSpPr>
            <p:cNvPr id="28" name="矩形 27">
              <a:extLst>
                <a:ext uri="{FF2B5EF4-FFF2-40B4-BE49-F238E27FC236}">
                  <a16:creationId xmlns:a16="http://schemas.microsoft.com/office/drawing/2014/main" id="{929D0D55-1AC5-4620-8F9A-62B6ECD1486A}"/>
                </a:ext>
              </a:extLst>
            </p:cNvPr>
            <p:cNvSpPr/>
            <p:nvPr/>
          </p:nvSpPr>
          <p:spPr>
            <a:xfrm>
              <a:off x="7057406" y="2593647"/>
              <a:ext cx="3939075" cy="503423"/>
            </a:xfrm>
            <a:prstGeom prst="rect">
              <a:avLst/>
            </a:prstGeom>
          </p:spPr>
          <p:txBody>
            <a:bodyPr wrap="square">
              <a:spAutoFit/>
            </a:bodyPr>
            <a:lstStyle/>
            <a:p>
              <a:pPr>
                <a:lnSpc>
                  <a:spcPct val="150000"/>
                </a:lnSpc>
              </a:pPr>
              <a:r>
                <a:rPr lang="en-US" sz="1800" b="0" i="0" strike="noStrike" cap="none" spc="0" baseline="0">
                  <a:solidFill>
                    <a:srgbClr val="000000"/>
                  </a:solidFill>
                  <a:effectLst/>
                  <a:latin typeface="Times New Roman"/>
                  <a:ea typeface="Times New Roman"/>
                  <a:cs typeface="Times New Roman"/>
                </a:rPr>
                <a:t>Perimeter network</a:t>
              </a:r>
            </a:p>
          </p:txBody>
        </p:sp>
        <p:sp>
          <p:nvSpPr>
            <p:cNvPr id="29" name="箭头: 右 28">
              <a:extLst>
                <a:ext uri="{FF2B5EF4-FFF2-40B4-BE49-F238E27FC236}">
                  <a16:creationId xmlns:a16="http://schemas.microsoft.com/office/drawing/2014/main" id="{25A72E4F-84BC-4224-B3A2-248E08DC4910}"/>
                </a:ext>
              </a:extLst>
            </p:cNvPr>
            <p:cNvSpPr/>
            <p:nvPr/>
          </p:nvSpPr>
          <p:spPr>
            <a:xfrm>
              <a:off x="6240016" y="2635979"/>
              <a:ext cx="576064" cy="396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0" name="右大括号 29">
              <a:extLst>
                <a:ext uri="{FF2B5EF4-FFF2-40B4-BE49-F238E27FC236}">
                  <a16:creationId xmlns:a16="http://schemas.microsoft.com/office/drawing/2014/main" id="{25E31866-4FB0-4E62-8E3E-D421AF208AA1}"/>
                </a:ext>
              </a:extLst>
            </p:cNvPr>
            <p:cNvSpPr/>
            <p:nvPr/>
          </p:nvSpPr>
          <p:spPr>
            <a:xfrm>
              <a:off x="6487444" y="3254271"/>
              <a:ext cx="328636" cy="1561934"/>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1" name="文本框 30">
              <a:extLst>
                <a:ext uri="{FF2B5EF4-FFF2-40B4-BE49-F238E27FC236}">
                  <a16:creationId xmlns:a16="http://schemas.microsoft.com/office/drawing/2014/main" id="{018C90F0-785D-4C38-B740-378D02AD11B8}"/>
                </a:ext>
              </a:extLst>
            </p:cNvPr>
            <p:cNvSpPr txBox="1"/>
            <p:nvPr/>
          </p:nvSpPr>
          <p:spPr>
            <a:xfrm>
              <a:off x="7057405" y="3866197"/>
              <a:ext cx="3403248" cy="366126"/>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Business architecture layer</a:t>
              </a:r>
            </a:p>
          </p:txBody>
        </p:sp>
        <p:sp>
          <p:nvSpPr>
            <p:cNvPr id="32" name="右大括号 31">
              <a:extLst>
                <a:ext uri="{FF2B5EF4-FFF2-40B4-BE49-F238E27FC236}">
                  <a16:creationId xmlns:a16="http://schemas.microsoft.com/office/drawing/2014/main" id="{C089F31A-372A-411E-88FA-AC54D77AF0EB}"/>
                </a:ext>
              </a:extLst>
            </p:cNvPr>
            <p:cNvSpPr/>
            <p:nvPr/>
          </p:nvSpPr>
          <p:spPr>
            <a:xfrm>
              <a:off x="6485035" y="4969211"/>
              <a:ext cx="328636" cy="1109324"/>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3" name="文本框 32">
              <a:extLst>
                <a:ext uri="{FF2B5EF4-FFF2-40B4-BE49-F238E27FC236}">
                  <a16:creationId xmlns:a16="http://schemas.microsoft.com/office/drawing/2014/main" id="{346BEF0E-A1C5-4855-B7B6-3DE61D910037}"/>
                </a:ext>
              </a:extLst>
            </p:cNvPr>
            <p:cNvSpPr txBox="1"/>
            <p:nvPr/>
          </p:nvSpPr>
          <p:spPr>
            <a:xfrm>
              <a:off x="7041933" y="5339207"/>
              <a:ext cx="3403248" cy="366126"/>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Basic environment layer</a:t>
              </a:r>
            </a:p>
          </p:txBody>
        </p:sp>
      </p:grpSp>
      <p:sp>
        <p:nvSpPr>
          <p:cNvPr id="37" name="矩形: 圆角 36">
            <a:extLst>
              <a:ext uri="{FF2B5EF4-FFF2-40B4-BE49-F238E27FC236}">
                <a16:creationId xmlns:a16="http://schemas.microsoft.com/office/drawing/2014/main" id="{E2DFA81B-05CE-4903-8646-FF4495E18734}"/>
              </a:ext>
            </a:extLst>
          </p:cNvPr>
          <p:cNvSpPr/>
          <p:nvPr/>
        </p:nvSpPr>
        <p:spPr>
          <a:xfrm>
            <a:off x="1271464" y="2538201"/>
            <a:ext cx="1470359" cy="3484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dirty="0">
                <a:solidFill>
                  <a:srgbClr val="FFFFFF"/>
                </a:solidFill>
                <a:effectLst/>
                <a:latin typeface="Times New Roman"/>
                <a:ea typeface="Times New Roman"/>
                <a:cs typeface="Times New Roman"/>
              </a:rPr>
              <a:t>OPS system (monitoring/release/data analysis/failover)</a:t>
            </a:r>
            <a:endParaRPr lang="zh-CN" altLang="en-US"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5420293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983432" y="-171400"/>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1.2 Overall planning for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971359" y="535215"/>
            <a:ext cx="10658399" cy="5040560"/>
          </a:xfrm>
        </p:spPr>
        <p:txBody>
          <a:bodyPr/>
          <a:lstStyle/>
          <a:p>
            <a:r>
              <a:rPr lang="en-US" sz="2400" b="0" i="0" strike="noStrike" cap="none" spc="0" baseline="0" dirty="0">
                <a:solidFill>
                  <a:srgbClr val="000000"/>
                </a:solidFill>
                <a:effectLst/>
                <a:latin typeface="Times New Roman"/>
                <a:ea typeface="Times New Roman"/>
                <a:cs typeface="Times New Roman"/>
              </a:rPr>
              <a:t>Analysis of layers:</a:t>
            </a:r>
            <a:endParaRPr lang="en-US" altLang="zh-CN" dirty="0"/>
          </a:p>
          <a:p>
            <a:pPr marL="0" indent="0">
              <a:buNone/>
            </a:pPr>
            <a:endParaRPr lang="en-US" altLang="zh-CN" sz="2400" dirty="0"/>
          </a:p>
        </p:txBody>
      </p:sp>
      <p:graphicFrame>
        <p:nvGraphicFramePr>
          <p:cNvPr id="4" name="表格 3">
            <a:extLst>
              <a:ext uri="{FF2B5EF4-FFF2-40B4-BE49-F238E27FC236}">
                <a16:creationId xmlns:a16="http://schemas.microsoft.com/office/drawing/2014/main" id="{09BDEF4C-A946-4224-B786-1A036527516E}"/>
              </a:ext>
            </a:extLst>
          </p:cNvPr>
          <p:cNvGraphicFramePr>
            <a:graphicFrameLocks noGrp="1"/>
          </p:cNvGraphicFramePr>
          <p:nvPr>
            <p:extLst>
              <p:ext uri="{D42A27DB-BD31-4B8C-83A1-F6EECF244321}">
                <p14:modId xmlns:p14="http://schemas.microsoft.com/office/powerpoint/2010/main" val="2539597525"/>
              </p:ext>
            </p:extLst>
          </p:nvPr>
        </p:nvGraphicFramePr>
        <p:xfrm>
          <a:off x="370149" y="1124744"/>
          <a:ext cx="11451701" cy="5595782"/>
        </p:xfrm>
        <a:graphic>
          <a:graphicData uri="http://schemas.openxmlformats.org/drawingml/2006/table">
            <a:tbl>
              <a:tblPr firstRow="1" bandRow="1">
                <a:tableStyleId>{5C22544A-7EE6-4342-B048-85BDC9FD1C3A}</a:tableStyleId>
              </a:tblPr>
              <a:tblGrid>
                <a:gridCol w="1346497">
                  <a:extLst>
                    <a:ext uri="{9D8B030D-6E8A-4147-A177-3AD203B41FA5}">
                      <a16:colId xmlns:a16="http://schemas.microsoft.com/office/drawing/2014/main" val="239819628"/>
                    </a:ext>
                  </a:extLst>
                </a:gridCol>
                <a:gridCol w="3870509">
                  <a:extLst>
                    <a:ext uri="{9D8B030D-6E8A-4147-A177-3AD203B41FA5}">
                      <a16:colId xmlns:a16="http://schemas.microsoft.com/office/drawing/2014/main" val="2009160579"/>
                    </a:ext>
                  </a:extLst>
                </a:gridCol>
                <a:gridCol w="3119648">
                  <a:extLst>
                    <a:ext uri="{9D8B030D-6E8A-4147-A177-3AD203B41FA5}">
                      <a16:colId xmlns:a16="http://schemas.microsoft.com/office/drawing/2014/main" val="1389648763"/>
                    </a:ext>
                  </a:extLst>
                </a:gridCol>
                <a:gridCol w="3115047">
                  <a:extLst>
                    <a:ext uri="{9D8B030D-6E8A-4147-A177-3AD203B41FA5}">
                      <a16:colId xmlns:a16="http://schemas.microsoft.com/office/drawing/2014/main" val="3118666093"/>
                    </a:ext>
                  </a:extLst>
                </a:gridCol>
              </a:tblGrid>
              <a:tr h="420950">
                <a:tc>
                  <a:txBody>
                    <a:bodyPr/>
                    <a:lstStyle/>
                    <a:p>
                      <a:pPr algn="ctr"/>
                      <a:r>
                        <a:rPr lang="en-US" sz="1200" b="1" i="0" strike="noStrike" cap="none" spc="0" baseline="0">
                          <a:solidFill>
                            <a:srgbClr val="FFFFFF"/>
                          </a:solidFill>
                          <a:effectLst/>
                          <a:latin typeface="Times New Roman"/>
                          <a:ea typeface="Times New Roman"/>
                          <a:cs typeface="Times New Roman"/>
                        </a:rPr>
                        <a:t>Layer/Module</a:t>
                      </a:r>
                    </a:p>
                  </a:txBody>
                  <a:tcPr anchor="ctr"/>
                </a:tc>
                <a:tc>
                  <a:txBody>
                    <a:bodyPr/>
                    <a:lstStyle/>
                    <a:p>
                      <a:pPr algn="ctr"/>
                      <a:r>
                        <a:rPr lang="en-US" sz="1200" b="1" i="0" strike="noStrike" cap="none" spc="0" baseline="0">
                          <a:solidFill>
                            <a:srgbClr val="FFFFFF"/>
                          </a:solidFill>
                          <a:effectLst/>
                          <a:latin typeface="Times New Roman"/>
                          <a:ea typeface="Times New Roman"/>
                          <a:cs typeface="Times New Roman"/>
                        </a:rPr>
                        <a:t>Possible Problems/Risks</a:t>
                      </a:r>
                    </a:p>
                  </a:txBody>
                  <a:tcPr anchor="ctr"/>
                </a:tc>
                <a:tc>
                  <a:txBody>
                    <a:bodyPr/>
                    <a:lstStyle/>
                    <a:p>
                      <a:pPr algn="ctr"/>
                      <a:r>
                        <a:rPr lang="en-US" sz="1200" b="1" i="0" strike="noStrike" cap="none" spc="0" baseline="0">
                          <a:solidFill>
                            <a:srgbClr val="FFFFFF"/>
                          </a:solidFill>
                          <a:effectLst/>
                          <a:latin typeface="Times New Roman"/>
                          <a:ea typeface="Times New Roman"/>
                          <a:cs typeface="Times New Roman"/>
                        </a:rPr>
                        <a:t>Requirements for High-Availability Disaster Recovery</a:t>
                      </a:r>
                    </a:p>
                  </a:txBody>
                  <a:tcPr anchor="ctr"/>
                </a:tc>
                <a:tc>
                  <a:txBody>
                    <a:bodyPr/>
                    <a:lstStyle/>
                    <a:p>
                      <a:pPr algn="ctr"/>
                      <a:r>
                        <a:rPr lang="en-US" sz="1200" b="1" i="0" strike="noStrike" cap="none" spc="0" baseline="0">
                          <a:solidFill>
                            <a:srgbClr val="FFFFFF"/>
                          </a:solidFill>
                          <a:effectLst/>
                          <a:latin typeface="Times New Roman"/>
                          <a:ea typeface="Times New Roman"/>
                          <a:cs typeface="Times New Roman"/>
                        </a:rPr>
                        <a:t>Solutions</a:t>
                      </a:r>
                    </a:p>
                  </a:txBody>
                  <a:tcPr anchor="ctr"/>
                </a:tc>
                <a:extLst>
                  <a:ext uri="{0D108BD9-81ED-4DB2-BD59-A6C34878D82A}">
                    <a16:rowId xmlns:a16="http://schemas.microsoft.com/office/drawing/2014/main" val="1544822141"/>
                  </a:ext>
                </a:extLst>
              </a:tr>
              <a:tr h="1062082">
                <a:tc>
                  <a:txBody>
                    <a:bodyPr/>
                    <a:lstStyle/>
                    <a:p>
                      <a:pPr algn="ctr"/>
                      <a:r>
                        <a:rPr lang="en-US" sz="1200" b="0" i="0" strike="noStrike" cap="none" spc="0" baseline="0">
                          <a:solidFill>
                            <a:srgbClr val="000000"/>
                          </a:solidFill>
                          <a:effectLst/>
                          <a:latin typeface="Times New Roman"/>
                          <a:ea typeface="Times New Roman"/>
                          <a:cs typeface="Times New Roman"/>
                        </a:rPr>
                        <a:t>DNS/CDN</a:t>
                      </a:r>
                      <a:endParaRPr lang="zh-CN" altLang="en-US"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txBody>
                  <a:tcPr anchor="ctr"/>
                </a:tc>
                <a:tc>
                  <a:txBody>
                    <a:bodyPr/>
                    <a:lstStyle/>
                    <a:p>
                      <a:r>
                        <a:rPr lang="en-US" sz="1200" b="0" i="0" strike="noStrike" cap="none" spc="0" baseline="0" dirty="0">
                          <a:solidFill>
                            <a:srgbClr val="000000"/>
                          </a:solidFill>
                          <a:effectLst/>
                          <a:latin typeface="Times New Roman"/>
                          <a:ea typeface="Times New Roman"/>
                          <a:cs typeface="Times New Roman"/>
                        </a:rPr>
                        <a:t>1. Exceptional DNS resolution, rendering the services completely unavailable</a:t>
                      </a:r>
                      <a:endParaRPr lang="en-US" altLang="zh-CN"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dirty="0">
                          <a:solidFill>
                            <a:srgbClr val="000000"/>
                          </a:solidFill>
                          <a:effectLst/>
                          <a:latin typeface="Times New Roman"/>
                          <a:ea typeface="Times New Roman"/>
                          <a:cs typeface="Times New Roman"/>
                        </a:rPr>
                        <a:t>2. Exceptional service of the single CDN service provider, making fast failover impossible</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The services can be used normally in the event of DNS hijacking or exceptions at the DNS service provider</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The business can be resumed quickly after an exception occurs at the single CDN service provider</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Tencent Cloud DNS, which can improve the service capacity</a:t>
                      </a:r>
                      <a:endParaRPr lang="en-US" altLang="zh-CN" sz="1200" kern="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HTTPDNS, which can solve DNS hijacking</a:t>
                      </a:r>
                      <a:endParaRPr lang="en-US" altLang="zh-CN" sz="1200" kern="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3. Direct IP connection, as further described below</a:t>
                      </a:r>
                      <a:endParaRPr lang="en-US" altLang="zh-CN" sz="1200" kern="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4. Connection to two CDN service providers for mutual backup</a:t>
                      </a:r>
                    </a:p>
                  </a:txBody>
                  <a:tcPr anchor="ctr"/>
                </a:tc>
                <a:extLst>
                  <a:ext uri="{0D108BD9-81ED-4DB2-BD59-A6C34878D82A}">
                    <a16:rowId xmlns:a16="http://schemas.microsoft.com/office/drawing/2014/main" val="2933330457"/>
                  </a:ext>
                </a:extLst>
              </a:tr>
              <a:tr h="670789">
                <a:tc>
                  <a:txBody>
                    <a:bodyPr/>
                    <a:lstStyle/>
                    <a:p>
                      <a:pPr algn="ctr"/>
                      <a:r>
                        <a:rPr lang="en-US" sz="1200" b="0" i="0" strike="noStrike" cap="none" spc="0" baseline="0">
                          <a:solidFill>
                            <a:srgbClr val="000000"/>
                          </a:solidFill>
                          <a:effectLst/>
                          <a:latin typeface="Times New Roman"/>
                          <a:ea typeface="Times New Roman"/>
                          <a:cs typeface="Times New Roman"/>
                        </a:rPr>
                        <a:t>Security layer</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Large-Scale attacks, leading to service unavailability</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Business and data security risks</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High-Bandwidth anti-DDoS capabilities, which allow for failover anytime</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Elimination of business risks</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Connection to Tencent Cloud Anti-DDoS services</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Security services such as CWP, TenDI, WAF, and KMS, which guarantee business security</a:t>
                      </a:r>
                    </a:p>
                  </a:txBody>
                  <a:tcPr anchor="ctr"/>
                </a:tc>
                <a:extLst>
                  <a:ext uri="{0D108BD9-81ED-4DB2-BD59-A6C34878D82A}">
                    <a16:rowId xmlns:a16="http://schemas.microsoft.com/office/drawing/2014/main" val="3095080666"/>
                  </a:ext>
                </a:extLst>
              </a:tr>
              <a:tr h="682303">
                <a:tc>
                  <a:txBody>
                    <a:bodyPr/>
                    <a:lstStyle/>
                    <a:p>
                      <a:pPr algn="ctr"/>
                      <a:r>
                        <a:rPr lang="en-US" sz="1200" b="0" i="0" strike="noStrike" cap="none" spc="0" baseline="0">
                          <a:solidFill>
                            <a:srgbClr val="000000"/>
                          </a:solidFill>
                          <a:effectLst/>
                          <a:latin typeface="Times New Roman"/>
                          <a:ea typeface="Times New Roman"/>
                          <a:cs typeface="Times New Roman"/>
                        </a:rPr>
                        <a:t>Access layer</a:t>
                      </a:r>
                    </a:p>
                  </a:txBody>
                  <a:tcPr anchor="ctr"/>
                </a:tc>
                <a:tc>
                  <a:txBody>
                    <a:bodyPr/>
                    <a:lstStyle/>
                    <a:p>
                      <a:r>
                        <a:rPr lang="en-US" sz="1200" b="0" i="0" strike="noStrike" cap="none" spc="0" baseline="0" dirty="0">
                          <a:solidFill>
                            <a:srgbClr val="000000"/>
                          </a:solidFill>
                          <a:effectLst/>
                          <a:latin typeface="Times New Roman"/>
                          <a:ea typeface="Times New Roman"/>
                          <a:cs typeface="Times New Roman"/>
                        </a:rPr>
                        <a:t>1. Business interruptions caused by failures in the services of the single ISP in the single region</a:t>
                      </a:r>
                      <a:endParaRPr lang="en-US" altLang="zh-CN"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dirty="0">
                          <a:solidFill>
                            <a:srgbClr val="000000"/>
                          </a:solidFill>
                          <a:effectLst/>
                          <a:latin typeface="Times New Roman"/>
                          <a:ea typeface="Times New Roman"/>
                          <a:cs typeface="Times New Roman"/>
                        </a:rPr>
                        <a:t>2. Single points of failures in the single cluster or single IP</a:t>
                      </a:r>
                      <a:endParaRPr lang="en-US" altLang="zh-CN"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dirty="0">
                          <a:solidFill>
                            <a:srgbClr val="000000"/>
                          </a:solidFill>
                          <a:effectLst/>
                          <a:latin typeface="Times New Roman"/>
                          <a:ea typeface="Times New Roman"/>
                          <a:cs typeface="Times New Roman"/>
                        </a:rPr>
                        <a:t>3. Unstable access for global users or users in remote areas</a:t>
                      </a:r>
                      <a:endParaRPr lang="zh-CN" altLang="en-US"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Access and scheduling from multiple regions</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Coverage of multiple IPs and multiple ISPs</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3. Nearby access for users</a:t>
                      </a:r>
                      <a:endParaRPr lang="zh-CN" altLang="en-US"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BGP network</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High-Availability CLB clusters and multi-region access</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pPr marL="0" marR="0" indent="0" algn="l" defTabSz="1371600" rtl="0" eaLnBrk="1" fontAlgn="auto" latinLnBrk="0" hangingPunct="1">
                        <a:lnSpc>
                          <a:spcPct val="100000"/>
                        </a:lnSpc>
                        <a:spcBef>
                          <a:spcPct val="0"/>
                        </a:spcBef>
                        <a:spcAft>
                          <a:spcPct val="0"/>
                        </a:spcAft>
                        <a:buClrTx/>
                        <a:buSzTx/>
                        <a:buFontTx/>
                        <a:buNone/>
                        <a:defRPr/>
                      </a:pPr>
                      <a:r>
                        <a:rPr lang="en-US" sz="1200" b="0" i="0" strike="noStrike" cap="none" spc="0" baseline="0">
                          <a:solidFill>
                            <a:srgbClr val="000000"/>
                          </a:solidFill>
                          <a:effectLst/>
                          <a:latin typeface="Times New Roman"/>
                          <a:ea typeface="Times New Roman"/>
                          <a:cs typeface="Times New Roman"/>
                        </a:rPr>
                        <a:t>3. Anycast BGP IP</a:t>
                      </a:r>
                      <a:endParaRPr lang="zh-CN" altLang="en-US"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txBody>
                  <a:tcPr anchor="ctr"/>
                </a:tc>
                <a:extLst>
                  <a:ext uri="{0D108BD9-81ED-4DB2-BD59-A6C34878D82A}">
                    <a16:rowId xmlns:a16="http://schemas.microsoft.com/office/drawing/2014/main" val="4141575674"/>
                  </a:ext>
                </a:extLst>
              </a:tr>
              <a:tr h="475142">
                <a:tc>
                  <a:txBody>
                    <a:bodyPr/>
                    <a:lstStyle/>
                    <a:p>
                      <a:pPr algn="ctr"/>
                      <a:r>
                        <a:rPr lang="en-US" sz="1200" b="0" i="0" strike="noStrike" cap="none" spc="0" baseline="0">
                          <a:solidFill>
                            <a:srgbClr val="000000"/>
                          </a:solidFill>
                          <a:effectLst/>
                          <a:latin typeface="Times New Roman"/>
                          <a:ea typeface="Times New Roman"/>
                          <a:cs typeface="Times New Roman"/>
                        </a:rPr>
                        <a:t>Service layer</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Single-Cluster service deployment</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Single-Data center or single-region deployment of services without disaster recovery environments</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Single-Region high availability of services</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Cross-Region high availability of services</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a:solidFill>
                            <a:srgbClr val="000000"/>
                          </a:solidFill>
                          <a:effectLst/>
                          <a:latin typeface="Times New Roman"/>
                          <a:ea typeface="Times New Roman"/>
                          <a:cs typeface="Times New Roman"/>
                        </a:rPr>
                        <a:t>As further described below</a:t>
                      </a:r>
                    </a:p>
                  </a:txBody>
                  <a:tcPr anchor="ctr"/>
                </a:tc>
                <a:extLst>
                  <a:ext uri="{0D108BD9-81ED-4DB2-BD59-A6C34878D82A}">
                    <a16:rowId xmlns:a16="http://schemas.microsoft.com/office/drawing/2014/main" val="1479831306"/>
                  </a:ext>
                </a:extLst>
              </a:tr>
              <a:tr h="475142">
                <a:tc>
                  <a:txBody>
                    <a:bodyPr/>
                    <a:lstStyle/>
                    <a:p>
                      <a:pPr algn="ctr"/>
                      <a:r>
                        <a:rPr lang="en-US" sz="1200" b="0" i="0" strike="noStrike" cap="none" spc="0" baseline="0">
                          <a:solidFill>
                            <a:srgbClr val="000000"/>
                          </a:solidFill>
                          <a:effectLst/>
                          <a:latin typeface="Times New Roman"/>
                          <a:ea typeface="Times New Roman"/>
                          <a:cs typeface="Times New Roman"/>
                        </a:rPr>
                        <a:t>Middleware layer</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Distributed middleware deployment</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Data consistency requirements for middleware</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Multi-AZ deployment</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Multi-Region deployment</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a:solidFill>
                            <a:srgbClr val="000000"/>
                          </a:solidFill>
                          <a:effectLst/>
                          <a:latin typeface="Times New Roman"/>
                          <a:ea typeface="Times New Roman"/>
                          <a:cs typeface="Times New Roman"/>
                        </a:rPr>
                        <a:t>As further described below</a:t>
                      </a:r>
                    </a:p>
                  </a:txBody>
                  <a:tcPr anchor="ctr"/>
                </a:tc>
                <a:extLst>
                  <a:ext uri="{0D108BD9-81ED-4DB2-BD59-A6C34878D82A}">
                    <a16:rowId xmlns:a16="http://schemas.microsoft.com/office/drawing/2014/main" val="520359662"/>
                  </a:ext>
                </a:extLst>
              </a:tr>
              <a:tr h="670789">
                <a:tc>
                  <a:txBody>
                    <a:bodyPr/>
                    <a:lstStyle/>
                    <a:p>
                      <a:pPr algn="ctr"/>
                      <a:r>
                        <a:rPr lang="en-US" sz="1200" b="0" i="0" strike="noStrike" cap="none" spc="0" baseline="0">
                          <a:solidFill>
                            <a:srgbClr val="000000"/>
                          </a:solidFill>
                          <a:effectLst/>
                          <a:latin typeface="Times New Roman"/>
                          <a:ea typeface="Times New Roman"/>
                          <a:cs typeface="Times New Roman"/>
                        </a:rPr>
                        <a:t>Data layer</a:t>
                      </a:r>
                    </a:p>
                  </a:txBody>
                  <a:tcPr anchor="ctr"/>
                </a:tc>
                <a:tc>
                  <a:txBody>
                    <a:bodyPr/>
                    <a:lstStyle/>
                    <a:p>
                      <a:r>
                        <a:rPr lang="en-US" sz="1200" b="0" i="0" strike="noStrike" cap="none" spc="0" baseline="0" dirty="0">
                          <a:solidFill>
                            <a:srgbClr val="000000"/>
                          </a:solidFill>
                          <a:effectLst/>
                          <a:latin typeface="Times New Roman"/>
                          <a:ea typeface="Times New Roman"/>
                          <a:cs typeface="Times New Roman"/>
                        </a:rPr>
                        <a:t>1. Single points of failures in data without redundant backups</a:t>
                      </a:r>
                      <a:endParaRPr lang="en-US" altLang="zh-CN"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dirty="0">
                          <a:solidFill>
                            <a:srgbClr val="000000"/>
                          </a:solidFill>
                          <a:effectLst/>
                          <a:latin typeface="Times New Roman"/>
                          <a:ea typeface="Times New Roman"/>
                          <a:cs typeface="Times New Roman"/>
                        </a:rPr>
                        <a:t>2. Failures in the single region, causing data unavailability</a:t>
                      </a:r>
                      <a:endParaRPr lang="en-US" altLang="zh-CN" sz="1200" dirty="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dirty="0">
                          <a:solidFill>
                            <a:srgbClr val="000000"/>
                          </a:solidFill>
                          <a:effectLst/>
                          <a:latin typeface="Times New Roman"/>
                          <a:ea typeface="Times New Roman"/>
                          <a:cs typeface="Times New Roman"/>
                        </a:rPr>
                        <a:t>3. Challenges faced by the cost and reliability of self-backup of core data</a:t>
                      </a:r>
                    </a:p>
                  </a:txBody>
                  <a:tcPr anchor="ctr"/>
                </a:tc>
                <a:tc>
                  <a:txBody>
                    <a:bodyPr/>
                    <a:lstStyle/>
                    <a:p>
                      <a:r>
                        <a:rPr lang="en-US" sz="1200" b="0" i="0" strike="noStrike" cap="none" spc="0" baseline="0">
                          <a:solidFill>
                            <a:srgbClr val="000000"/>
                          </a:solidFill>
                          <a:effectLst/>
                          <a:latin typeface="Times New Roman"/>
                          <a:ea typeface="Times New Roman"/>
                          <a:cs typeface="Times New Roman"/>
                        </a:rPr>
                        <a:t>1. High reliability of core data</a:t>
                      </a:r>
                      <a:endParaRPr lang="en-US" altLang="zh-CN" sz="1200">
                        <a:solidFill>
                          <a:schemeClr val="tx1"/>
                        </a:solidFill>
                        <a:latin typeface="腾讯体 W7" panose="020C08030202040F0204" pitchFamily="34" charset="-122"/>
                        <a:ea typeface="腾讯体 W7" panose="020C08030202040F0204" pitchFamily="34" charset="-122"/>
                        <a:cs typeface="TTTGB Medium" panose="020C06030202040F0204" charset="-122"/>
                      </a:endParaRPr>
                    </a:p>
                    <a:p>
                      <a:r>
                        <a:rPr lang="en-US" sz="1200" b="0" i="0" strike="noStrike" cap="none" spc="0" baseline="0">
                          <a:solidFill>
                            <a:srgbClr val="000000"/>
                          </a:solidFill>
                          <a:effectLst/>
                          <a:latin typeface="Times New Roman"/>
                          <a:ea typeface="Times New Roman"/>
                          <a:cs typeface="Times New Roman"/>
                        </a:rPr>
                        <a:t>2. Controllable disaster recovery or costs</a:t>
                      </a:r>
                    </a:p>
                  </a:txBody>
                  <a:tcPr anchor="ctr"/>
                </a:tc>
                <a:tc>
                  <a:txBody>
                    <a:bodyPr/>
                    <a:lstStyle/>
                    <a:p>
                      <a:r>
                        <a:rPr lang="en-US" sz="1200" b="0" i="0" strike="noStrike" cap="none" spc="0" baseline="0" dirty="0">
                          <a:solidFill>
                            <a:srgbClr val="000000"/>
                          </a:solidFill>
                          <a:effectLst/>
                          <a:latin typeface="Times New Roman"/>
                          <a:ea typeface="Times New Roman"/>
                          <a:cs typeface="Times New Roman"/>
                        </a:rPr>
                        <a:t>As further described below</a:t>
                      </a:r>
                    </a:p>
                  </a:txBody>
                  <a:tcPr anchor="ctr"/>
                </a:tc>
                <a:extLst>
                  <a:ext uri="{0D108BD9-81ED-4DB2-BD59-A6C34878D82A}">
                    <a16:rowId xmlns:a16="http://schemas.microsoft.com/office/drawing/2014/main" val="964204315"/>
                  </a:ext>
                </a:extLst>
              </a:tr>
            </a:tbl>
          </a:graphicData>
        </a:graphic>
      </p:graphicFrame>
    </p:spTree>
    <p:extLst>
      <p:ext uri="{BB962C8B-B14F-4D97-AF65-F5344CB8AC3E}">
        <p14:creationId xmlns:p14="http://schemas.microsoft.com/office/powerpoint/2010/main" val="28312768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191279" y="3114469"/>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3010333" y="2629619"/>
            <a:ext cx="368715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2000"/>
          </a:p>
        </p:txBody>
      </p:sp>
      <p:sp>
        <p:nvSpPr>
          <p:cNvPr id="29" name="任意多边形: 形状 28"/>
          <p:cNvSpPr/>
          <p:nvPr/>
        </p:nvSpPr>
        <p:spPr>
          <a:xfrm>
            <a:off x="3010333" y="2629619"/>
            <a:ext cx="35737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3431021" y="2659782"/>
            <a:ext cx="5088229"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2.1 Challenges faced by the outer layer network</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3369108" y="3404319"/>
            <a:ext cx="295087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nvGrpSpPr>
          <p:cNvPr id="2" name="组合 1">
            <a:extLst>
              <a:ext uri="{FF2B5EF4-FFF2-40B4-BE49-F238E27FC236}">
                <a16:creationId xmlns:a16="http://schemas.microsoft.com/office/drawing/2014/main" id="{CA42C353-C00D-4304-A772-72E653984F01}"/>
              </a:ext>
            </a:extLst>
          </p:cNvPr>
          <p:cNvGrpSpPr/>
          <p:nvPr/>
        </p:nvGrpSpPr>
        <p:grpSpPr>
          <a:xfrm>
            <a:off x="3369107" y="3442419"/>
            <a:ext cx="6812068" cy="742950"/>
            <a:chOff x="5302647" y="3442419"/>
            <a:chExt cx="3263900" cy="742950"/>
          </a:xfrm>
        </p:grpSpPr>
        <p:sp>
          <p:nvSpPr>
            <p:cNvPr id="32" name="任意多边形: 形状 31"/>
            <p:cNvSpPr/>
            <p:nvPr/>
          </p:nvSpPr>
          <p:spPr>
            <a:xfrm>
              <a:off x="5364560" y="3442419"/>
              <a:ext cx="320198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2.2 High-Availability design for the outer layer network</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
        <p:nvSpPr>
          <p:cNvPr id="26" name="MH_Entry_1"/>
          <p:cNvSpPr/>
          <p:nvPr>
            <p:custDataLst>
              <p:tags r:id="rId3"/>
            </p:custDataLst>
          </p:nvPr>
        </p:nvSpPr>
        <p:spPr>
          <a:xfrm>
            <a:off x="3075421" y="1916832"/>
            <a:ext cx="8925235"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Autofit/>
          </a:bodyPr>
          <a:lstStyle/>
          <a:p>
            <a:pPr fontAlgn="auto">
              <a:spcBef>
                <a:spcPct val="0"/>
              </a:spcBef>
              <a:spcAft>
                <a:spcPct val="0"/>
              </a:spcAft>
              <a:buFontTx/>
              <a:buNone/>
              <a:defRPr/>
            </a:pPr>
            <a:r>
              <a:rPr lang="en-US" sz="2000" b="1" i="0" strike="noStrike" cap="none" spc="0" baseline="0" dirty="0">
                <a:solidFill>
                  <a:srgbClr val="1CADE4"/>
                </a:solidFill>
                <a:effectLst/>
                <a:latin typeface="Times New Roman"/>
                <a:ea typeface="Times New Roman"/>
                <a:cs typeface="Times New Roman"/>
              </a:rPr>
              <a:t>Section 2. Building High-Availability Architecture for the Outer Layer Network</a:t>
            </a:r>
          </a:p>
        </p:txBody>
      </p:sp>
      <p:sp>
        <p:nvSpPr>
          <p:cNvPr id="27" name="MH_Others_1"/>
          <p:cNvSpPr/>
          <p:nvPr>
            <p:custDataLst>
              <p:tags r:id="rId4"/>
            </p:custDataLst>
          </p:nvPr>
        </p:nvSpPr>
        <p:spPr>
          <a:xfrm>
            <a:off x="3010334" y="1916832"/>
            <a:ext cx="61716"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3369108" y="4248868"/>
            <a:ext cx="8055484" cy="742950"/>
            <a:chOff x="5302647" y="3442419"/>
            <a:chExt cx="4753793"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42419"/>
              <a:ext cx="4691880"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2.3 Design of the outer layer network based on Tencent Cloud services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Tree>
    <p:extLst>
      <p:ext uri="{BB962C8B-B14F-4D97-AF65-F5344CB8AC3E}">
        <p14:creationId xmlns:p14="http://schemas.microsoft.com/office/powerpoint/2010/main" val="9125984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2.1 Challenges faced by the outer layer network</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Outer layer network:</a:t>
            </a:r>
            <a:endParaRPr lang="en-US" altLang="zh-CN"/>
          </a:p>
          <a:p>
            <a:pPr lvl="1"/>
            <a:r>
              <a:rPr lang="en-US" sz="2000" b="0" i="0" strike="noStrike" cap="none" spc="0" baseline="0">
                <a:solidFill>
                  <a:srgbClr val="000000"/>
                </a:solidFill>
                <a:effectLst/>
                <a:latin typeface="Times New Roman"/>
                <a:ea typeface="Times New Roman"/>
                <a:cs typeface="Times New Roman"/>
              </a:rPr>
              <a:t>The network between the user request initiation and the service access;</a:t>
            </a:r>
            <a:endParaRPr lang="en-US" altLang="zh-CN"/>
          </a:p>
          <a:p>
            <a:r>
              <a:rPr lang="en-US" sz="2400" b="0" i="0" strike="noStrike" cap="none" spc="0" baseline="0">
                <a:solidFill>
                  <a:srgbClr val="000000"/>
                </a:solidFill>
                <a:effectLst/>
                <a:latin typeface="Times New Roman"/>
                <a:ea typeface="Times New Roman"/>
                <a:cs typeface="Times New Roman"/>
              </a:rPr>
              <a:t>Challenges faced by user access to the outer layer network:</a:t>
            </a:r>
            <a:endParaRPr lang="en-US" altLang="zh-CN"/>
          </a:p>
        </p:txBody>
      </p:sp>
      <p:graphicFrame>
        <p:nvGraphicFramePr>
          <p:cNvPr id="5" name="图示 4">
            <a:extLst>
              <a:ext uri="{FF2B5EF4-FFF2-40B4-BE49-F238E27FC236}">
                <a16:creationId xmlns:a16="http://schemas.microsoft.com/office/drawing/2014/main" id="{E889057F-11DC-4710-AA42-8FD7BF322DDD}"/>
              </a:ext>
            </a:extLst>
          </p:cNvPr>
          <p:cNvGraphicFramePr/>
          <p:nvPr>
            <p:extLst>
              <p:ext uri="{D42A27DB-BD31-4B8C-83A1-F6EECF244321}">
                <p14:modId xmlns:p14="http://schemas.microsoft.com/office/powerpoint/2010/main" val="1134704621"/>
              </p:ext>
            </p:extLst>
          </p:nvPr>
        </p:nvGraphicFramePr>
        <p:xfrm>
          <a:off x="3359696" y="3004035"/>
          <a:ext cx="6192688" cy="330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53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983432" y="94814"/>
            <a:ext cx="11090447" cy="907731"/>
          </a:xfrm>
        </p:spPr>
        <p:txBody>
          <a:bodyPr/>
          <a:lstStyle/>
          <a:p>
            <a:r>
              <a:rPr lang="en-US" sz="3200" b="1" i="0" strike="noStrike" cap="none" spc="0" baseline="0" dirty="0">
                <a:solidFill>
                  <a:srgbClr val="00A4FF"/>
                </a:solidFill>
                <a:effectLst/>
                <a:latin typeface="Times New Roman"/>
                <a:ea typeface="Times New Roman"/>
                <a:cs typeface="Times New Roman"/>
              </a:rPr>
              <a:t>2.1 Challenges faced by the outer layer network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normAutofit fontScale="90000"/>
          </a:bodyPr>
          <a:lstStyle/>
          <a:p>
            <a:r>
              <a:rPr lang="en-US" sz="2400" b="0" i="0" strike="noStrike" cap="none" spc="0" baseline="0" dirty="0">
                <a:solidFill>
                  <a:srgbClr val="000000"/>
                </a:solidFill>
                <a:effectLst/>
                <a:latin typeface="Times New Roman"/>
                <a:ea typeface="Times New Roman"/>
                <a:cs typeface="Times New Roman"/>
              </a:rPr>
              <a:t>Problems in the DNS resolution process: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Exceptional local DNS cache:</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The local DNS cache is not updated in a timely manner, leading to access exceptions;</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The local DNS cache is altered, redirecting users to wrong pages;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DNS forwarding, causing slow access:</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DNS requests are forwarded by multiple ISPs, causing slow DNS resolution;</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Users on the network of ISP A get the DNS resolution results for ISP B;</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DNS hijacking:</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DNS servers are hijacked and DNS records are deleted, thus causing DNS queries to be resolved incorrectly;</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DNS servers are hijacked and DNS records are altered, so that users are resolved to exceptional records.</a:t>
            </a:r>
            <a:endParaRPr lang="en-US" altLang="zh-CN" dirty="0"/>
          </a:p>
        </p:txBody>
      </p:sp>
    </p:spTree>
    <p:extLst>
      <p:ext uri="{BB962C8B-B14F-4D97-AF65-F5344CB8AC3E}">
        <p14:creationId xmlns:p14="http://schemas.microsoft.com/office/powerpoint/2010/main" val="15250610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0802415" cy="907731"/>
          </a:xfrm>
        </p:spPr>
        <p:txBody>
          <a:bodyPr/>
          <a:lstStyle/>
          <a:p>
            <a:r>
              <a:rPr lang="en-US" sz="3200" b="1" i="0" strike="noStrike" cap="none" spc="0" baseline="0" dirty="0">
                <a:solidFill>
                  <a:srgbClr val="00A4FF"/>
                </a:solidFill>
                <a:effectLst/>
                <a:latin typeface="Times New Roman"/>
                <a:ea typeface="Times New Roman"/>
                <a:cs typeface="Times New Roman"/>
              </a:rPr>
              <a:t>2.1 Challenges faced by the outer layer network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Possible causes of slow access:</a:t>
            </a:r>
            <a:endParaRPr lang="en-US" altLang="zh-CN"/>
          </a:p>
          <a:p>
            <a:pPr lvl="1"/>
            <a:r>
              <a:rPr lang="en-US" sz="2000" b="0" i="0" strike="noStrike" cap="none" spc="0" baseline="0">
                <a:solidFill>
                  <a:srgbClr val="000000"/>
                </a:solidFill>
                <a:effectLst/>
                <a:latin typeface="Times New Roman"/>
                <a:ea typeface="Times New Roman"/>
                <a:cs typeface="Times New Roman"/>
              </a:rPr>
              <a:t>The distance between the user and the accessed origin server is long;</a:t>
            </a:r>
            <a:endParaRPr lang="en-US" altLang="zh-CN"/>
          </a:p>
          <a:p>
            <a:pPr lvl="1"/>
            <a:r>
              <a:rPr lang="en-US" sz="2000" b="0" i="0" strike="noStrike" cap="none" spc="0" baseline="0">
                <a:solidFill>
                  <a:srgbClr val="000000"/>
                </a:solidFill>
                <a:effectLst/>
                <a:latin typeface="Times New Roman"/>
                <a:ea typeface="Times New Roman"/>
                <a:cs typeface="Times New Roman"/>
              </a:rPr>
              <a:t>The user and the origin server are on networks of different ISPs;</a:t>
            </a:r>
            <a:endParaRPr lang="en-US" altLang="zh-CN"/>
          </a:p>
          <a:p>
            <a:pPr lvl="1"/>
            <a:r>
              <a:rPr lang="en-US" sz="2000" b="0" i="0" strike="noStrike" cap="none" spc="0" baseline="0">
                <a:solidFill>
                  <a:srgbClr val="000000"/>
                </a:solidFill>
                <a:effectLst/>
                <a:latin typeface="Times New Roman"/>
                <a:ea typeface="Times New Roman"/>
                <a:cs typeface="Times New Roman"/>
              </a:rPr>
              <a:t>During hotspot events, promotions, or flash sales, origin server traffic surges, and the resources become insufficient as a result;</a:t>
            </a:r>
            <a:endParaRPr lang="en-US" altLang="zh-CN"/>
          </a:p>
          <a:p>
            <a:pPr lvl="1"/>
            <a:r>
              <a:rPr lang="en-US" sz="2000" b="0" i="0" strike="noStrike" cap="none" spc="0" baseline="0">
                <a:solidFill>
                  <a:srgbClr val="000000"/>
                </a:solidFill>
                <a:effectLst/>
                <a:latin typeface="Times New Roman"/>
                <a:ea typeface="Times New Roman"/>
                <a:cs typeface="Times New Roman"/>
              </a:rPr>
              <a:t>The file resources accessed by the user are large, so loading is slow;</a:t>
            </a:r>
            <a:endParaRPr lang="en-US" altLang="zh-CN"/>
          </a:p>
          <a:p>
            <a:pPr lvl="1"/>
            <a:r>
              <a:rPr lang="en-US" sz="2000" b="0" i="0" strike="noStrike" cap="none" spc="0" baseline="0">
                <a:solidFill>
                  <a:srgbClr val="000000"/>
                </a:solidFill>
                <a:effectLst/>
                <a:latin typeface="Times New Roman"/>
                <a:ea typeface="Times New Roman"/>
                <a:cs typeface="Times New Roman"/>
              </a:rPr>
              <a:t>The user's own network bandwidth is limited.</a:t>
            </a:r>
            <a:endParaRPr lang="en-US" altLang="zh-CN"/>
          </a:p>
        </p:txBody>
      </p:sp>
    </p:spTree>
    <p:extLst>
      <p:ext uri="{BB962C8B-B14F-4D97-AF65-F5344CB8AC3E}">
        <p14:creationId xmlns:p14="http://schemas.microsoft.com/office/powerpoint/2010/main" val="13367406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High-Availability design for the outer layer network</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To fix a DNS problem, the first step is to understand the DNS resolution process:</a:t>
            </a:r>
            <a:endParaRPr lang="en-US" altLang="zh-CN" dirty="0"/>
          </a:p>
          <a:p>
            <a:pPr lvl="1"/>
            <a:endParaRPr lang="en-US" altLang="zh-CN" dirty="0"/>
          </a:p>
          <a:p>
            <a:pPr marL="480472" lvl="1" indent="0">
              <a:buNone/>
            </a:pPr>
            <a:endParaRPr lang="en-US" altLang="zh-CN" dirty="0"/>
          </a:p>
        </p:txBody>
      </p:sp>
      <p:pic>
        <p:nvPicPr>
          <p:cNvPr id="19" name="图片 18">
            <a:extLst>
              <a:ext uri="{FF2B5EF4-FFF2-40B4-BE49-F238E27FC236}">
                <a16:creationId xmlns:a16="http://schemas.microsoft.com/office/drawing/2014/main" id="{69475943-9EBD-4D64-82DA-8225379D53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9968" y="3250076"/>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Users\rexliao\Downloads\135346346.jpg">
            <a:extLst>
              <a:ext uri="{FF2B5EF4-FFF2-40B4-BE49-F238E27FC236}">
                <a16:creationId xmlns:a16="http://schemas.microsoft.com/office/drawing/2014/main" id="{96AA3AA4-5B93-481E-9192-699F72EE1C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6157" y="5024297"/>
            <a:ext cx="1016570" cy="1016959"/>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61D97DDD-4DAF-43B3-8959-8A8FD1034A81}"/>
              </a:ext>
            </a:extLst>
          </p:cNvPr>
          <p:cNvPicPr>
            <a:picLocks noChangeAspect="1"/>
          </p:cNvPicPr>
          <p:nvPr/>
        </p:nvPicPr>
        <p:blipFill>
          <a:blip r:embed="rId5"/>
          <a:stretch>
            <a:fillRect/>
          </a:stretch>
        </p:blipFill>
        <p:spPr>
          <a:xfrm>
            <a:off x="2293824" y="5024297"/>
            <a:ext cx="822550" cy="1016959"/>
          </a:xfrm>
          <a:prstGeom prst="rect">
            <a:avLst/>
          </a:prstGeom>
        </p:spPr>
      </p:pic>
      <p:sp>
        <p:nvSpPr>
          <p:cNvPr id="22" name="文本框 21">
            <a:extLst>
              <a:ext uri="{FF2B5EF4-FFF2-40B4-BE49-F238E27FC236}">
                <a16:creationId xmlns:a16="http://schemas.microsoft.com/office/drawing/2014/main" id="{008B81DB-DA42-40A0-AB5D-7C5BA0275640}"/>
              </a:ext>
            </a:extLst>
          </p:cNvPr>
          <p:cNvSpPr txBox="1"/>
          <p:nvPr/>
        </p:nvSpPr>
        <p:spPr>
          <a:xfrm>
            <a:off x="2202536" y="6091293"/>
            <a:ext cx="844123" cy="396636"/>
          </a:xfrm>
          <a:prstGeom prst="rect">
            <a:avLst/>
          </a:prstGeom>
          <a:noFill/>
        </p:spPr>
        <p:txBody>
          <a:bodyPr wrap="none" rtlCol="0">
            <a:spAutoFit/>
          </a:bodyPr>
          <a:lstStyle/>
          <a:p>
            <a:r>
              <a:rPr lang="en-US" sz="2000" b="1" i="0" strike="noStrike" cap="none" spc="0" baseline="0">
                <a:solidFill>
                  <a:srgbClr val="000000"/>
                </a:solidFill>
                <a:effectLst/>
                <a:latin typeface="Times New Roman"/>
                <a:ea typeface="Times New Roman"/>
                <a:cs typeface="Times New Roman"/>
              </a:rPr>
              <a:t>User</a:t>
            </a:r>
          </a:p>
        </p:txBody>
      </p:sp>
      <p:cxnSp>
        <p:nvCxnSpPr>
          <p:cNvPr id="5" name="直接箭头连接符 4">
            <a:extLst>
              <a:ext uri="{FF2B5EF4-FFF2-40B4-BE49-F238E27FC236}">
                <a16:creationId xmlns:a16="http://schemas.microsoft.com/office/drawing/2014/main" id="{EA54FA08-D488-488D-AE5F-FBC78263C5AA}"/>
              </a:ext>
            </a:extLst>
          </p:cNvPr>
          <p:cNvCxnSpPr>
            <a:stCxn id="21" idx="0"/>
          </p:cNvCxnSpPr>
          <p:nvPr/>
        </p:nvCxnSpPr>
        <p:spPr>
          <a:xfrm flipV="1">
            <a:off x="2705099" y="4088193"/>
            <a:ext cx="884869"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30B1A38B-99C7-44DA-AD92-7D068B11689B}"/>
              </a:ext>
            </a:extLst>
          </p:cNvPr>
          <p:cNvSpPr txBox="1"/>
          <p:nvPr/>
        </p:nvSpPr>
        <p:spPr>
          <a:xfrm>
            <a:off x="3196334" y="2333963"/>
            <a:ext cx="1632882" cy="396636"/>
          </a:xfrm>
          <a:prstGeom prst="rect">
            <a:avLst/>
          </a:prstGeom>
          <a:noFill/>
        </p:spPr>
        <p:txBody>
          <a:bodyPr wrap="none" rtlCol="0">
            <a:spAutoFit/>
          </a:bodyPr>
          <a:lstStyle/>
          <a:p>
            <a:r>
              <a:rPr lang="en-US" sz="2000" b="1" i="0" strike="noStrike" cap="none" spc="0" baseline="0">
                <a:solidFill>
                  <a:srgbClr val="000000"/>
                </a:solidFill>
                <a:effectLst/>
                <a:latin typeface="Times New Roman"/>
                <a:ea typeface="Times New Roman"/>
                <a:cs typeface="Times New Roman"/>
              </a:rPr>
              <a:t>Local DNS</a:t>
            </a:r>
            <a:endParaRPr lang="zh-CN" altLang="en-US" sz="2000" b="1">
              <a:latin typeface="腾讯体 W7" panose="020C08030202040F0204" pitchFamily="34" charset="-122"/>
              <a:ea typeface="腾讯体 W7" panose="020C08030202040F0204" pitchFamily="34" charset="-122"/>
            </a:endParaRPr>
          </a:p>
        </p:txBody>
      </p:sp>
      <p:sp>
        <p:nvSpPr>
          <p:cNvPr id="6" name="文本框 5">
            <a:extLst>
              <a:ext uri="{FF2B5EF4-FFF2-40B4-BE49-F238E27FC236}">
                <a16:creationId xmlns:a16="http://schemas.microsoft.com/office/drawing/2014/main" id="{FDD7A655-3F15-42E2-A0BB-0AADBFC39654}"/>
              </a:ext>
            </a:extLst>
          </p:cNvPr>
          <p:cNvSpPr txBox="1"/>
          <p:nvPr/>
        </p:nvSpPr>
        <p:spPr>
          <a:xfrm rot="18787928">
            <a:off x="2158573" y="4147282"/>
            <a:ext cx="1620534" cy="518678"/>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Accesses www.qq.com</a:t>
            </a:r>
            <a:endParaRPr lang="zh-CN" altLang="en-US" sz="1400">
              <a:latin typeface="腾讯体 W7" panose="020C08030202040F0204" pitchFamily="34" charset="-122"/>
              <a:ea typeface="腾讯体 W7" panose="020C08030202040F0204" pitchFamily="34" charset="-122"/>
            </a:endParaRPr>
          </a:p>
        </p:txBody>
      </p:sp>
      <p:pic>
        <p:nvPicPr>
          <p:cNvPr id="12" name="图片 11">
            <a:extLst>
              <a:ext uri="{FF2B5EF4-FFF2-40B4-BE49-F238E27FC236}">
                <a16:creationId xmlns:a16="http://schemas.microsoft.com/office/drawing/2014/main" id="{FA9894F2-4D03-44F1-A3E7-68F3E10F20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3950" y="3147066"/>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30B4F83F-D6FD-4529-B459-2D33752B53B8}"/>
              </a:ext>
            </a:extLst>
          </p:cNvPr>
          <p:cNvSpPr txBox="1"/>
          <p:nvPr/>
        </p:nvSpPr>
        <p:spPr>
          <a:xfrm>
            <a:off x="5682314" y="2364636"/>
            <a:ext cx="1353823" cy="396636"/>
          </a:xfrm>
          <a:prstGeom prst="rect">
            <a:avLst/>
          </a:prstGeom>
          <a:noFill/>
        </p:spPr>
        <p:txBody>
          <a:bodyPr wrap="none" rtlCol="0">
            <a:spAutoFit/>
          </a:bodyPr>
          <a:lstStyle/>
          <a:p>
            <a:r>
              <a:rPr lang="en-US" sz="2000" b="1" i="0" strike="noStrike" cap="none" spc="0" baseline="0">
                <a:solidFill>
                  <a:srgbClr val="000000"/>
                </a:solidFill>
                <a:effectLst/>
                <a:latin typeface="Times New Roman"/>
                <a:ea typeface="Times New Roman"/>
                <a:cs typeface="Times New Roman"/>
              </a:rPr>
              <a:t>ISP DNS</a:t>
            </a:r>
            <a:endParaRPr lang="zh-CN" altLang="en-US" sz="2000" b="1">
              <a:latin typeface="腾讯体 W7" panose="020C08030202040F0204" pitchFamily="34" charset="-122"/>
              <a:ea typeface="腾讯体 W7" panose="020C08030202040F0204" pitchFamily="34" charset="-122"/>
            </a:endParaRPr>
          </a:p>
        </p:txBody>
      </p:sp>
      <p:cxnSp>
        <p:nvCxnSpPr>
          <p:cNvPr id="14" name="直接箭头连接符 13">
            <a:extLst>
              <a:ext uri="{FF2B5EF4-FFF2-40B4-BE49-F238E27FC236}">
                <a16:creationId xmlns:a16="http://schemas.microsoft.com/office/drawing/2014/main" id="{5A10DEB3-ACB3-4C3A-BCEF-7BB35C60BED2}"/>
              </a:ext>
            </a:extLst>
          </p:cNvPr>
          <p:cNvCxnSpPr>
            <a:stCxn id="19" idx="3"/>
          </p:cNvCxnSpPr>
          <p:nvPr/>
        </p:nvCxnSpPr>
        <p:spPr>
          <a:xfrm flipV="1">
            <a:off x="4412518" y="3763512"/>
            <a:ext cx="139627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046C09D-2BA4-4DE4-9BA1-062A803C5B5F}"/>
              </a:ext>
            </a:extLst>
          </p:cNvPr>
          <p:cNvSpPr txBox="1"/>
          <p:nvPr/>
        </p:nvSpPr>
        <p:spPr>
          <a:xfrm>
            <a:off x="4347317" y="3364386"/>
            <a:ext cx="1620534" cy="518678"/>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Accesses www.qq.com</a:t>
            </a:r>
            <a:endParaRPr lang="zh-CN" altLang="en-US" sz="1400">
              <a:latin typeface="腾讯体 W7" panose="020C08030202040F0204" pitchFamily="34" charset="-122"/>
              <a:ea typeface="腾讯体 W7" panose="020C08030202040F0204" pitchFamily="34" charset="-122"/>
            </a:endParaRPr>
          </a:p>
        </p:txBody>
      </p:sp>
      <p:pic>
        <p:nvPicPr>
          <p:cNvPr id="24" name="图片 23">
            <a:extLst>
              <a:ext uri="{FF2B5EF4-FFF2-40B4-BE49-F238E27FC236}">
                <a16:creationId xmlns:a16="http://schemas.microsoft.com/office/drawing/2014/main" id="{282A6B22-AFD5-4BC4-976C-AE572CAB8D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77535" y="1822334"/>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60352D1B-C948-4498-B888-CE1C9FD8F0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77535" y="3491499"/>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A658E9AE-F5D5-4D68-8A82-E8A16475C3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77535" y="5138429"/>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箭头连接符 27">
            <a:extLst>
              <a:ext uri="{FF2B5EF4-FFF2-40B4-BE49-F238E27FC236}">
                <a16:creationId xmlns:a16="http://schemas.microsoft.com/office/drawing/2014/main" id="{681C361E-C67A-4101-A3DA-ADC9EB866049}"/>
              </a:ext>
            </a:extLst>
          </p:cNvPr>
          <p:cNvCxnSpPr>
            <a:endCxn id="24" idx="1"/>
          </p:cNvCxnSpPr>
          <p:nvPr/>
        </p:nvCxnSpPr>
        <p:spPr>
          <a:xfrm flipV="1">
            <a:off x="6853349" y="2335772"/>
            <a:ext cx="2124186" cy="82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8F4DCA92-D4F8-436F-813F-A6410E4DDCD4}"/>
              </a:ext>
            </a:extLst>
          </p:cNvPr>
          <p:cNvCxnSpPr>
            <a:endCxn id="25" idx="1"/>
          </p:cNvCxnSpPr>
          <p:nvPr/>
        </p:nvCxnSpPr>
        <p:spPr>
          <a:xfrm>
            <a:off x="6872856" y="3695986"/>
            <a:ext cx="2104679" cy="308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4437BB6E-0C02-4CD5-BEE2-1C55B156408B}"/>
              </a:ext>
            </a:extLst>
          </p:cNvPr>
          <p:cNvCxnSpPr>
            <a:endCxn id="26" idx="1"/>
          </p:cNvCxnSpPr>
          <p:nvPr/>
        </p:nvCxnSpPr>
        <p:spPr>
          <a:xfrm>
            <a:off x="6853349" y="4104348"/>
            <a:ext cx="2124186" cy="1547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E829060E-F161-42DE-8703-934CFA208220}"/>
              </a:ext>
            </a:extLst>
          </p:cNvPr>
          <p:cNvSpPr txBox="1"/>
          <p:nvPr/>
        </p:nvSpPr>
        <p:spPr>
          <a:xfrm>
            <a:off x="9688706" y="2226241"/>
            <a:ext cx="1620534" cy="305105"/>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Root domain (.)</a:t>
            </a:r>
          </a:p>
        </p:txBody>
      </p:sp>
      <p:sp>
        <p:nvSpPr>
          <p:cNvPr id="32" name="文本框 31">
            <a:extLst>
              <a:ext uri="{FF2B5EF4-FFF2-40B4-BE49-F238E27FC236}">
                <a16:creationId xmlns:a16="http://schemas.microsoft.com/office/drawing/2014/main" id="{200372AA-F514-4DB5-B5ED-CA9E4FFC55BB}"/>
              </a:ext>
            </a:extLst>
          </p:cNvPr>
          <p:cNvSpPr txBox="1"/>
          <p:nvPr/>
        </p:nvSpPr>
        <p:spPr>
          <a:xfrm>
            <a:off x="9688703" y="3813533"/>
            <a:ext cx="2082523" cy="307777"/>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Top-Level domain (.com)</a:t>
            </a:r>
          </a:p>
        </p:txBody>
      </p:sp>
      <p:sp>
        <p:nvSpPr>
          <p:cNvPr id="33" name="文本框 32">
            <a:extLst>
              <a:ext uri="{FF2B5EF4-FFF2-40B4-BE49-F238E27FC236}">
                <a16:creationId xmlns:a16="http://schemas.microsoft.com/office/drawing/2014/main" id="{56F9AD15-630B-4202-844F-CB583322AEA2}"/>
              </a:ext>
            </a:extLst>
          </p:cNvPr>
          <p:cNvSpPr txBox="1"/>
          <p:nvPr/>
        </p:nvSpPr>
        <p:spPr>
          <a:xfrm>
            <a:off x="9684566" y="5497976"/>
            <a:ext cx="1620534" cy="732252"/>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Second-Level domain (qq.com)</a:t>
            </a:r>
          </a:p>
        </p:txBody>
      </p:sp>
      <p:cxnSp>
        <p:nvCxnSpPr>
          <p:cNvPr id="27" name="直接箭头连接符 26">
            <a:extLst>
              <a:ext uri="{FF2B5EF4-FFF2-40B4-BE49-F238E27FC236}">
                <a16:creationId xmlns:a16="http://schemas.microsoft.com/office/drawing/2014/main" id="{DFED4BEB-AC3E-4E79-BF53-21A6D0D26517}"/>
              </a:ext>
            </a:extLst>
          </p:cNvPr>
          <p:cNvCxnSpPr/>
          <p:nvPr/>
        </p:nvCxnSpPr>
        <p:spPr>
          <a:xfrm rot="10800000" flipV="1">
            <a:off x="6886434" y="2474137"/>
            <a:ext cx="2124186" cy="82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4A39A333-789F-460B-9099-1B8D4473A095}"/>
              </a:ext>
            </a:extLst>
          </p:cNvPr>
          <p:cNvCxnSpPr/>
          <p:nvPr/>
        </p:nvCxnSpPr>
        <p:spPr>
          <a:xfrm flipH="1" flipV="1">
            <a:off x="6853349" y="3867884"/>
            <a:ext cx="2124186" cy="323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EE5AB736-3312-4CB2-A929-86DF6290A237}"/>
              </a:ext>
            </a:extLst>
          </p:cNvPr>
          <p:cNvCxnSpPr/>
          <p:nvPr/>
        </p:nvCxnSpPr>
        <p:spPr>
          <a:xfrm flipH="1" flipV="1">
            <a:off x="6760265" y="4250855"/>
            <a:ext cx="2123477" cy="1580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D9238105-E0E1-4463-A381-9A14EB6B4854}"/>
              </a:ext>
            </a:extLst>
          </p:cNvPr>
          <p:cNvSpPr txBox="1"/>
          <p:nvPr/>
        </p:nvSpPr>
        <p:spPr>
          <a:xfrm rot="20344356">
            <a:off x="6985942" y="2467869"/>
            <a:ext cx="2024946" cy="307777"/>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Accesses </a:t>
            </a:r>
            <a:r>
              <a:rPr lang="en-US" sz="1400" b="0" i="0" strike="noStrike" cap="none" spc="0" baseline="0" dirty="0" err="1">
                <a:solidFill>
                  <a:srgbClr val="000000"/>
                </a:solidFill>
                <a:effectLst/>
                <a:latin typeface="Times New Roman"/>
                <a:ea typeface="Times New Roman"/>
                <a:cs typeface="Times New Roman"/>
              </a:rPr>
              <a:t>www.qq.com</a:t>
            </a:r>
            <a:endParaRPr lang="zh-CN" altLang="en-US" sz="1400" dirty="0">
              <a:latin typeface="腾讯体 W7" panose="020C08030202040F0204" pitchFamily="34" charset="-122"/>
              <a:ea typeface="腾讯体 W7" panose="020C08030202040F0204" pitchFamily="34" charset="-122"/>
            </a:endParaRPr>
          </a:p>
        </p:txBody>
      </p:sp>
      <p:sp>
        <p:nvSpPr>
          <p:cNvPr id="37" name="文本框 36">
            <a:extLst>
              <a:ext uri="{FF2B5EF4-FFF2-40B4-BE49-F238E27FC236}">
                <a16:creationId xmlns:a16="http://schemas.microsoft.com/office/drawing/2014/main" id="{E95413F0-B106-4DB6-8541-64EDCE68883A}"/>
              </a:ext>
            </a:extLst>
          </p:cNvPr>
          <p:cNvSpPr txBox="1"/>
          <p:nvPr/>
        </p:nvSpPr>
        <p:spPr>
          <a:xfrm rot="20344356">
            <a:off x="7292403" y="2858062"/>
            <a:ext cx="1704771" cy="732252"/>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Returns the .com domain address</a:t>
            </a:r>
          </a:p>
        </p:txBody>
      </p:sp>
      <p:sp>
        <p:nvSpPr>
          <p:cNvPr id="38" name="文本框 37">
            <a:extLst>
              <a:ext uri="{FF2B5EF4-FFF2-40B4-BE49-F238E27FC236}">
                <a16:creationId xmlns:a16="http://schemas.microsoft.com/office/drawing/2014/main" id="{189B3C44-D906-4E53-A462-D73F02C69DCC}"/>
              </a:ext>
            </a:extLst>
          </p:cNvPr>
          <p:cNvSpPr txBox="1"/>
          <p:nvPr/>
        </p:nvSpPr>
        <p:spPr>
          <a:xfrm rot="498955">
            <a:off x="7022217" y="3539504"/>
            <a:ext cx="1933956" cy="518678"/>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Queries www.qq.com</a:t>
            </a:r>
            <a:endParaRPr lang="zh-CN" altLang="en-US" sz="1400">
              <a:latin typeface="腾讯体 W7" panose="020C08030202040F0204" pitchFamily="34" charset="-122"/>
              <a:ea typeface="腾讯体 W7" panose="020C08030202040F0204" pitchFamily="34" charset="-122"/>
            </a:endParaRPr>
          </a:p>
        </p:txBody>
      </p:sp>
      <p:sp>
        <p:nvSpPr>
          <p:cNvPr id="39" name="文本框 38">
            <a:extLst>
              <a:ext uri="{FF2B5EF4-FFF2-40B4-BE49-F238E27FC236}">
                <a16:creationId xmlns:a16="http://schemas.microsoft.com/office/drawing/2014/main" id="{9ACFD469-CC84-4716-9431-C8FFD5235254}"/>
              </a:ext>
            </a:extLst>
          </p:cNvPr>
          <p:cNvSpPr txBox="1"/>
          <p:nvPr/>
        </p:nvSpPr>
        <p:spPr>
          <a:xfrm rot="498955">
            <a:off x="6806668" y="4180338"/>
            <a:ext cx="2975283" cy="307777"/>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Returns the </a:t>
            </a:r>
            <a:r>
              <a:rPr lang="en-US" sz="1400" b="0" i="0" strike="noStrike" cap="none" spc="0" baseline="0" dirty="0" err="1">
                <a:solidFill>
                  <a:srgbClr val="000000"/>
                </a:solidFill>
                <a:effectLst/>
                <a:latin typeface="Times New Roman"/>
                <a:ea typeface="Times New Roman"/>
                <a:cs typeface="Times New Roman"/>
              </a:rPr>
              <a:t>qq.com</a:t>
            </a:r>
            <a:r>
              <a:rPr lang="en-US" sz="1400" b="0" i="0" strike="noStrike" cap="none" spc="0" baseline="0" dirty="0">
                <a:solidFill>
                  <a:srgbClr val="000000"/>
                </a:solidFill>
                <a:effectLst/>
                <a:latin typeface="Times New Roman"/>
                <a:ea typeface="Times New Roman"/>
                <a:cs typeface="Times New Roman"/>
              </a:rPr>
              <a:t> domain address</a:t>
            </a:r>
          </a:p>
        </p:txBody>
      </p:sp>
      <p:sp>
        <p:nvSpPr>
          <p:cNvPr id="40" name="文本框 39">
            <a:extLst>
              <a:ext uri="{FF2B5EF4-FFF2-40B4-BE49-F238E27FC236}">
                <a16:creationId xmlns:a16="http://schemas.microsoft.com/office/drawing/2014/main" id="{DA1225B4-4EC1-4330-B8AB-7F1E8BAB68E9}"/>
              </a:ext>
            </a:extLst>
          </p:cNvPr>
          <p:cNvSpPr txBox="1"/>
          <p:nvPr/>
        </p:nvSpPr>
        <p:spPr>
          <a:xfrm rot="2160479">
            <a:off x="7148059" y="4666338"/>
            <a:ext cx="1933956" cy="518678"/>
          </a:xfrm>
          <a:prstGeom prst="rect">
            <a:avLst/>
          </a:prstGeom>
          <a:noFill/>
        </p:spPr>
        <p:txBody>
          <a:bodyPr wrap="square" rtlCol="0">
            <a:spAutoFit/>
          </a:bodyPr>
          <a:lstStyle/>
          <a:p>
            <a:pPr algn="ctr"/>
            <a:r>
              <a:rPr lang="en-US" sz="1400" b="0" i="0" strike="noStrike" cap="none" spc="0" baseline="0" dirty="0">
                <a:solidFill>
                  <a:srgbClr val="000000"/>
                </a:solidFill>
                <a:effectLst/>
                <a:latin typeface="Times New Roman"/>
                <a:ea typeface="Times New Roman"/>
                <a:cs typeface="Times New Roman"/>
              </a:rPr>
              <a:t>Queries </a:t>
            </a:r>
            <a:r>
              <a:rPr lang="en-US" sz="1400" b="0" i="0" strike="noStrike" cap="none" spc="0" baseline="0" dirty="0" err="1">
                <a:solidFill>
                  <a:srgbClr val="000000"/>
                </a:solidFill>
                <a:effectLst/>
                <a:latin typeface="Times New Roman"/>
                <a:ea typeface="Times New Roman"/>
                <a:cs typeface="Times New Roman"/>
              </a:rPr>
              <a:t>www.qq.com</a:t>
            </a:r>
            <a:endParaRPr lang="zh-CN" altLang="en-US" sz="1400" dirty="0">
              <a:latin typeface="腾讯体 W7" panose="020C08030202040F0204" pitchFamily="34" charset="-122"/>
              <a:ea typeface="腾讯体 W7" panose="020C08030202040F0204" pitchFamily="34" charset="-122"/>
            </a:endParaRPr>
          </a:p>
        </p:txBody>
      </p:sp>
      <p:sp>
        <p:nvSpPr>
          <p:cNvPr id="41" name="文本框 40">
            <a:extLst>
              <a:ext uri="{FF2B5EF4-FFF2-40B4-BE49-F238E27FC236}">
                <a16:creationId xmlns:a16="http://schemas.microsoft.com/office/drawing/2014/main" id="{73A23D07-C6B8-4468-AC82-FEE92D7A0143}"/>
              </a:ext>
            </a:extLst>
          </p:cNvPr>
          <p:cNvSpPr txBox="1"/>
          <p:nvPr/>
        </p:nvSpPr>
        <p:spPr>
          <a:xfrm rot="2160479">
            <a:off x="6736535" y="5009337"/>
            <a:ext cx="1933956" cy="732252"/>
          </a:xfrm>
          <a:prstGeom prst="rect">
            <a:avLst/>
          </a:prstGeom>
          <a:noFill/>
        </p:spPr>
        <p:txBody>
          <a:bodyPr wrap="square" rtlCol="0">
            <a:spAutoFit/>
          </a:bodyPr>
          <a:lstStyle/>
          <a:p>
            <a:pPr algn="ctr"/>
            <a:r>
              <a:rPr lang="en-US" sz="1400" b="0" i="0" strike="noStrike" cap="none" spc="0" baseline="0">
                <a:solidFill>
                  <a:srgbClr val="000000"/>
                </a:solidFill>
                <a:effectLst/>
                <a:latin typeface="Times New Roman"/>
                <a:ea typeface="Times New Roman"/>
                <a:cs typeface="Times New Roman"/>
              </a:rPr>
              <a:t>Returns the www.qq.com domain IP address</a:t>
            </a:r>
          </a:p>
        </p:txBody>
      </p:sp>
      <p:cxnSp>
        <p:nvCxnSpPr>
          <p:cNvPr id="42" name="直接箭头连接符 41">
            <a:extLst>
              <a:ext uri="{FF2B5EF4-FFF2-40B4-BE49-F238E27FC236}">
                <a16:creationId xmlns:a16="http://schemas.microsoft.com/office/drawing/2014/main" id="{A7CD1054-0F04-4E47-8F12-3784B6F86CA8}"/>
              </a:ext>
            </a:extLst>
          </p:cNvPr>
          <p:cNvCxnSpPr/>
          <p:nvPr/>
        </p:nvCxnSpPr>
        <p:spPr>
          <a:xfrm flipH="1">
            <a:off x="4412519" y="3919588"/>
            <a:ext cx="13362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CAE2CAD5-E97D-40E0-A583-AB1E2ABE02F2}"/>
              </a:ext>
            </a:extLst>
          </p:cNvPr>
          <p:cNvSpPr txBox="1"/>
          <p:nvPr/>
        </p:nvSpPr>
        <p:spPr>
          <a:xfrm>
            <a:off x="4325352" y="4003046"/>
            <a:ext cx="1620534" cy="518678"/>
          </a:xfrm>
          <a:prstGeom prst="rect">
            <a:avLst/>
          </a:prstGeom>
          <a:noFill/>
        </p:spPr>
        <p:txBody>
          <a:bodyPr wrap="square" rtlCol="0">
            <a:spAutoFit/>
          </a:bodyPr>
          <a:lstStyle/>
          <a:p>
            <a:pPr algn="ctr"/>
            <a:r>
              <a:rPr lang="en-US" sz="1400" b="0" i="0" strike="noStrike" cap="none" spc="0" baseline="0">
                <a:solidFill>
                  <a:srgbClr val="000000"/>
                </a:solidFill>
                <a:effectLst/>
                <a:latin typeface="Times New Roman"/>
                <a:ea typeface="Times New Roman"/>
                <a:cs typeface="Times New Roman"/>
              </a:rPr>
              <a:t>Returns the IP address</a:t>
            </a:r>
          </a:p>
        </p:txBody>
      </p:sp>
      <p:sp>
        <p:nvSpPr>
          <p:cNvPr id="44" name="文本框 43">
            <a:extLst>
              <a:ext uri="{FF2B5EF4-FFF2-40B4-BE49-F238E27FC236}">
                <a16:creationId xmlns:a16="http://schemas.microsoft.com/office/drawing/2014/main" id="{8F91F106-5322-4439-ADB7-3DF4671833D2}"/>
              </a:ext>
            </a:extLst>
          </p:cNvPr>
          <p:cNvSpPr txBox="1"/>
          <p:nvPr/>
        </p:nvSpPr>
        <p:spPr>
          <a:xfrm rot="18729096">
            <a:off x="2693338" y="4606023"/>
            <a:ext cx="1620534" cy="518678"/>
          </a:xfrm>
          <a:prstGeom prst="rect">
            <a:avLst/>
          </a:prstGeom>
          <a:noFill/>
        </p:spPr>
        <p:txBody>
          <a:bodyPr wrap="square" rtlCol="0">
            <a:spAutoFit/>
          </a:bodyPr>
          <a:lstStyle/>
          <a:p>
            <a:pPr algn="ctr"/>
            <a:r>
              <a:rPr lang="en-US" sz="1400" b="0" i="0" strike="noStrike" cap="none" spc="0" baseline="0">
                <a:solidFill>
                  <a:srgbClr val="000000"/>
                </a:solidFill>
                <a:effectLst/>
                <a:latin typeface="Times New Roman"/>
                <a:ea typeface="Times New Roman"/>
                <a:cs typeface="Times New Roman"/>
              </a:rPr>
              <a:t>Returns the IP address</a:t>
            </a:r>
          </a:p>
        </p:txBody>
      </p:sp>
      <p:cxnSp>
        <p:nvCxnSpPr>
          <p:cNvPr id="45" name="直接箭头连接符 44">
            <a:extLst>
              <a:ext uri="{FF2B5EF4-FFF2-40B4-BE49-F238E27FC236}">
                <a16:creationId xmlns:a16="http://schemas.microsoft.com/office/drawing/2014/main" id="{D78736BC-B906-41B0-99A5-94BBA3E19289}"/>
              </a:ext>
            </a:extLst>
          </p:cNvPr>
          <p:cNvCxnSpPr/>
          <p:nvPr/>
        </p:nvCxnSpPr>
        <p:spPr>
          <a:xfrm flipH="1">
            <a:off x="2852554" y="4250855"/>
            <a:ext cx="806739" cy="88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180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High-Availability design for the outer layer network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196752"/>
            <a:ext cx="10658399"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Solutions to DNS problems:</a:t>
            </a:r>
            <a:endParaRPr lang="en-US" altLang="zh-CN" sz="2000"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Set reasonable aging time for DNS records or clear them regularly;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Use real-time monitoring and follow up with service providers: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Monitor the status of DNS records in real time and promptly notify the DNS service providers of any problems for quick solutions;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Use smart DNS for scheduling and resolution:</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Use smart DNS scheduling services in the industry to ensure that the IP returned for a user is from the same ISP as the user;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Directly use IP addresses: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Place service IP addresses in the client in advance;</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Use HTTPDNS: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Send DNS requests to the DNS server of Tencent Cloud over the HTTP protocol instead of sending them to the local DNS of the ISP over the DNS protocol.</a:t>
            </a:r>
            <a:endParaRPr lang="en-US" altLang="zh-CN" dirty="0"/>
          </a:p>
          <a:p>
            <a:pPr lvl="1">
              <a:lnSpc>
                <a:spcPct val="100000"/>
              </a:lnSpc>
            </a:pPr>
            <a:endParaRPr lang="en-US" altLang="zh-CN" dirty="0"/>
          </a:p>
          <a:p>
            <a:pPr marL="480472" lvl="1" indent="0">
              <a:lnSpc>
                <a:spcPct val="100000"/>
              </a:lnSpc>
              <a:buNone/>
            </a:pPr>
            <a:endParaRPr lang="en-US" altLang="zh-CN" dirty="0"/>
          </a:p>
        </p:txBody>
      </p:sp>
    </p:spTree>
    <p:extLst>
      <p:ext uri="{BB962C8B-B14F-4D97-AF65-F5344CB8AC3E}">
        <p14:creationId xmlns:p14="http://schemas.microsoft.com/office/powerpoint/2010/main" val="1713426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High-Availability design for the outer layer network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196752"/>
            <a:ext cx="10658399" cy="5040560"/>
          </a:xfrm>
        </p:spPr>
        <p:txBody>
          <a:bodyPr/>
          <a:lstStyle/>
          <a:p>
            <a:pPr>
              <a:lnSpc>
                <a:spcPct val="100000"/>
              </a:lnSpc>
            </a:pPr>
            <a:r>
              <a:rPr lang="en-US" sz="1900" b="0" i="0" strike="noStrike" cap="none" spc="0" baseline="0" dirty="0">
                <a:solidFill>
                  <a:srgbClr val="000000"/>
                </a:solidFill>
                <a:effectLst/>
                <a:latin typeface="Times New Roman"/>
                <a:ea typeface="Times New Roman"/>
                <a:cs typeface="Times New Roman"/>
              </a:rPr>
              <a:t>For slow access problems:</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Deploy as many origin servers as possible in the regions covered by the business to shorten the distance between user and origin server;</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Connect services on origin servers to multiple ISPs and use third-party smart DNS services to enable nearby same-ISP access for users in different regions;</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During hotspot events or promotions, use resources in the cloud that scale automatically to handle high numbers of concurrent requests and increase the availability;</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Separate dynamic content from static content, use acceleration services or tools to speed up delivery, and reduce file size through compression to further accelerate delivery.</a:t>
            </a:r>
            <a:endParaRPr lang="en-US" altLang="zh-CN" sz="1900" dirty="0"/>
          </a:p>
          <a:p>
            <a:pPr marL="480472" lvl="1" indent="-480472">
              <a:lnSpc>
                <a:spcPct val="100000"/>
              </a:lnSpc>
              <a:spcBef>
                <a:spcPct val="0"/>
              </a:spcBef>
              <a:buFont typeface="Wingdings" panose="05000000000000000000" pitchFamily="2" charset="2"/>
              <a:buChar char="l"/>
            </a:pPr>
            <a:r>
              <a:rPr lang="en-US" sz="1900" b="0" i="0" strike="noStrike" cap="none" spc="0" baseline="0" dirty="0">
                <a:solidFill>
                  <a:srgbClr val="000000"/>
                </a:solidFill>
                <a:effectLst/>
                <a:latin typeface="Times New Roman"/>
                <a:ea typeface="Times New Roman"/>
                <a:cs typeface="Times New Roman"/>
              </a:rPr>
              <a:t>Best recommendations:</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Rely on the auto scalability of cloud resources to alleviate the insufficiency of service capacity of origin servers;</a:t>
            </a:r>
            <a:endParaRPr lang="en-US" altLang="zh-CN" sz="1900" dirty="0"/>
          </a:p>
          <a:p>
            <a:pPr lvl="1">
              <a:lnSpc>
                <a:spcPct val="100000"/>
              </a:lnSpc>
            </a:pPr>
            <a:r>
              <a:rPr lang="en-US" sz="1900" b="0" i="0" strike="noStrike" cap="none" spc="0" baseline="0" dirty="0">
                <a:solidFill>
                  <a:srgbClr val="000000"/>
                </a:solidFill>
                <a:effectLst/>
                <a:latin typeface="Times New Roman"/>
                <a:ea typeface="Times New Roman"/>
                <a:cs typeface="Times New Roman"/>
              </a:rPr>
              <a:t>Leverage CDN's strengths of connection to the backbone networks of multiple ISPs and secure and reliable content delivery acceleration to deliver a better user access experience.</a:t>
            </a:r>
            <a:endParaRPr lang="en-US" altLang="zh-CN" sz="1900" dirty="0"/>
          </a:p>
          <a:p>
            <a:pPr lvl="1">
              <a:lnSpc>
                <a:spcPct val="100000"/>
              </a:lnSpc>
            </a:pPr>
            <a:endParaRPr lang="en-US" altLang="zh-CN" dirty="0"/>
          </a:p>
          <a:p>
            <a:pPr lvl="1">
              <a:lnSpc>
                <a:spcPct val="100000"/>
              </a:lnSpc>
            </a:pPr>
            <a:endParaRPr lang="en-US" altLang="zh-CN" dirty="0"/>
          </a:p>
          <a:p>
            <a:pPr marL="480472" lvl="1" indent="0">
              <a:lnSpc>
                <a:spcPct val="100000"/>
              </a:lnSpc>
              <a:buNone/>
            </a:pPr>
            <a:endParaRPr lang="en-US" altLang="zh-CN" dirty="0"/>
          </a:p>
        </p:txBody>
      </p:sp>
    </p:spTree>
    <p:extLst>
      <p:ext uri="{BB962C8B-B14F-4D97-AF65-F5344CB8AC3E}">
        <p14:creationId xmlns:p14="http://schemas.microsoft.com/office/powerpoint/2010/main" val="9932804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56A7B-A88E-4092-8095-10041751E245}"/>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Objectives</a:t>
            </a:r>
          </a:p>
        </p:txBody>
      </p:sp>
      <p:sp>
        <p:nvSpPr>
          <p:cNvPr id="3" name="内容占位符 2">
            <a:extLst>
              <a:ext uri="{FF2B5EF4-FFF2-40B4-BE49-F238E27FC236}">
                <a16:creationId xmlns:a16="http://schemas.microsoft.com/office/drawing/2014/main" id="{7494E922-E753-49E1-BCAA-2318296419C8}"/>
              </a:ext>
            </a:extLst>
          </p:cNvPr>
          <p:cNvSpPr>
            <a:spLocks noGrp="1"/>
          </p:cNvSpPr>
          <p:nvPr>
            <p:ph idx="1"/>
          </p:nvPr>
        </p:nvSpPr>
        <p:spPr>
          <a:xfrm>
            <a:off x="263352" y="1268760"/>
            <a:ext cx="11665296"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After completing this course, you will be able to:</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the principles of designing a high-availability architecture in Tencent Cloud;</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how to build a high-availability architecture for the outer layer network in Tencent Cloud;</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how to build a high-availability architecture for the access layer in Tencent Cloud;</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how to build a high-availability architecture for the application layer in Tencent Cloud;</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how to build a high-availability architecture for the middleware layer in Tencent Cloud;</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Understand how to build a high-availability architecture for the data layer in Tencent Cloud.</a:t>
            </a:r>
            <a:endParaRPr lang="en-US" altLang="zh-CN" dirty="0"/>
          </a:p>
          <a:p>
            <a:pPr>
              <a:lnSpc>
                <a:spcPct val="100000"/>
              </a:lnSpc>
            </a:pPr>
            <a:endParaRPr lang="zh-CN" altLang="en-US" dirty="0"/>
          </a:p>
        </p:txBody>
      </p:sp>
    </p:spTree>
    <p:extLst>
      <p:ext uri="{BB962C8B-B14F-4D97-AF65-F5344CB8AC3E}">
        <p14:creationId xmlns:p14="http://schemas.microsoft.com/office/powerpoint/2010/main" val="13074842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List of Tencent Cloud services required for designing the outer layer network:</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Tencent Cloud DNS: is a smart DNS service provided over the entire network free of charge based on industry-leading </a:t>
            </a:r>
            <a:r>
              <a:rPr lang="en-US" sz="2000" b="0" i="0" strike="noStrike" cap="none" spc="0" baseline="0" dirty="0" err="1">
                <a:solidFill>
                  <a:srgbClr val="000000"/>
                </a:solidFill>
                <a:effectLst/>
                <a:latin typeface="Times New Roman"/>
                <a:ea typeface="Times New Roman"/>
                <a:cs typeface="Times New Roman"/>
              </a:rPr>
              <a:t>DNSPod</a:t>
            </a:r>
            <a:r>
              <a:rPr lang="en-US" sz="2000" b="0" i="0" strike="noStrike" cap="none" spc="0" baseline="0" dirty="0">
                <a:solidFill>
                  <a:srgbClr val="000000"/>
                </a:solidFill>
                <a:effectLst/>
                <a:latin typeface="Times New Roman"/>
                <a:ea typeface="Times New Roman"/>
                <a:cs typeface="Times New Roman"/>
              </a:rPr>
              <a:t>;</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HTTPDNS: sends DNS requests to the DNS server of Tencent Cloud based on the HTTP protocol;</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CDN: delivers website content to the high number of globally deployed cache nodes.</a:t>
            </a:r>
            <a:endParaRPr lang="en-US" altLang="zh-CN" dirty="0"/>
          </a:p>
        </p:txBody>
      </p:sp>
      <p:grpSp>
        <p:nvGrpSpPr>
          <p:cNvPr id="16" name="组合 15">
            <a:extLst>
              <a:ext uri="{FF2B5EF4-FFF2-40B4-BE49-F238E27FC236}">
                <a16:creationId xmlns:a16="http://schemas.microsoft.com/office/drawing/2014/main" id="{B5BE96C6-EE7C-4500-A784-CB4ED6845371}"/>
              </a:ext>
            </a:extLst>
          </p:cNvPr>
          <p:cNvGrpSpPr/>
          <p:nvPr/>
        </p:nvGrpSpPr>
        <p:grpSpPr>
          <a:xfrm>
            <a:off x="1604591" y="4215133"/>
            <a:ext cx="1565521" cy="1139280"/>
            <a:chOff x="1452842" y="4509120"/>
            <a:chExt cx="2635713" cy="1918093"/>
          </a:xfrm>
        </p:grpSpPr>
        <p:pic>
          <p:nvPicPr>
            <p:cNvPr id="5" name="图片 4">
              <a:extLst>
                <a:ext uri="{FF2B5EF4-FFF2-40B4-BE49-F238E27FC236}">
                  <a16:creationId xmlns:a16="http://schemas.microsoft.com/office/drawing/2014/main" id="{F53A415E-EF1A-4D8F-A877-8AD684B6D4FE}"/>
                </a:ext>
              </a:extLst>
            </p:cNvPr>
            <p:cNvPicPr>
              <a:picLocks noChangeAspect="1"/>
            </p:cNvPicPr>
            <p:nvPr/>
          </p:nvPicPr>
          <p:blipFill>
            <a:blip r:embed="rId3"/>
            <a:stretch>
              <a:fillRect/>
            </a:stretch>
          </p:blipFill>
          <p:spPr>
            <a:xfrm>
              <a:off x="2207568" y="4509120"/>
              <a:ext cx="1458162" cy="1368152"/>
            </a:xfrm>
            <a:prstGeom prst="rect">
              <a:avLst/>
            </a:prstGeom>
            <a:ln>
              <a:noFill/>
            </a:ln>
          </p:spPr>
        </p:pic>
        <p:sp>
          <p:nvSpPr>
            <p:cNvPr id="6" name="文本框 5">
              <a:extLst>
                <a:ext uri="{FF2B5EF4-FFF2-40B4-BE49-F238E27FC236}">
                  <a16:creationId xmlns:a16="http://schemas.microsoft.com/office/drawing/2014/main" id="{3B154DB5-A3A9-4B3B-B02A-40CFBAB0ECF6}"/>
                </a:ext>
              </a:extLst>
            </p:cNvPr>
            <p:cNvSpPr txBox="1"/>
            <p:nvPr/>
          </p:nvSpPr>
          <p:spPr>
            <a:xfrm>
              <a:off x="1452842" y="5960857"/>
              <a:ext cx="2635713" cy="466356"/>
            </a:xfrm>
            <a:prstGeom prst="rect">
              <a:avLst/>
            </a:prstGeom>
            <a:noFill/>
          </p:spPr>
          <p:txBody>
            <a:bodyPr wrap="square" rtlCol="0">
              <a:spAutoFit/>
            </a:bodyPr>
            <a:lstStyle/>
            <a:p>
              <a:pPr algn="ctr"/>
              <a:r>
                <a:rPr lang="en-US" sz="1200" b="0" i="0" strike="noStrike" cap="none" spc="0" baseline="0" dirty="0">
                  <a:solidFill>
                    <a:srgbClr val="000000"/>
                  </a:solidFill>
                  <a:effectLst/>
                  <a:latin typeface="Times New Roman"/>
                  <a:ea typeface="Times New Roman"/>
                  <a:cs typeface="Times New Roman"/>
                </a:rPr>
                <a:t>Tencent Cloud DNS</a:t>
              </a:r>
            </a:p>
          </p:txBody>
        </p:sp>
      </p:grpSp>
      <p:grpSp>
        <p:nvGrpSpPr>
          <p:cNvPr id="15" name="组合 14">
            <a:extLst>
              <a:ext uri="{FF2B5EF4-FFF2-40B4-BE49-F238E27FC236}">
                <a16:creationId xmlns:a16="http://schemas.microsoft.com/office/drawing/2014/main" id="{9DB7BCCE-058E-4FBC-B423-FB63F8AE4D00}"/>
              </a:ext>
            </a:extLst>
          </p:cNvPr>
          <p:cNvGrpSpPr/>
          <p:nvPr/>
        </p:nvGrpSpPr>
        <p:grpSpPr>
          <a:xfrm>
            <a:off x="3779886" y="4224342"/>
            <a:ext cx="1009728" cy="1145611"/>
            <a:chOff x="4302371" y="4463860"/>
            <a:chExt cx="1763191" cy="2000471"/>
          </a:xfrm>
        </p:grpSpPr>
        <p:pic>
          <p:nvPicPr>
            <p:cNvPr id="8" name="图片 7">
              <a:extLst>
                <a:ext uri="{FF2B5EF4-FFF2-40B4-BE49-F238E27FC236}">
                  <a16:creationId xmlns:a16="http://schemas.microsoft.com/office/drawing/2014/main" id="{3F63B945-DA00-49A7-9322-76F5821881C1}"/>
                </a:ext>
              </a:extLst>
            </p:cNvPr>
            <p:cNvPicPr>
              <a:picLocks noChangeAspect="1"/>
            </p:cNvPicPr>
            <p:nvPr/>
          </p:nvPicPr>
          <p:blipFill>
            <a:blip r:embed="rId4"/>
            <a:stretch>
              <a:fillRect/>
            </a:stretch>
          </p:blipFill>
          <p:spPr>
            <a:xfrm>
              <a:off x="4308932" y="4463860"/>
              <a:ext cx="1452329" cy="1458672"/>
            </a:xfrm>
            <a:prstGeom prst="rect">
              <a:avLst/>
            </a:prstGeom>
            <a:ln>
              <a:noFill/>
            </a:ln>
          </p:spPr>
        </p:pic>
        <p:sp>
          <p:nvSpPr>
            <p:cNvPr id="9" name="文本框 8">
              <a:extLst>
                <a:ext uri="{FF2B5EF4-FFF2-40B4-BE49-F238E27FC236}">
                  <a16:creationId xmlns:a16="http://schemas.microsoft.com/office/drawing/2014/main" id="{98D585C8-0589-4EC4-80EF-824C6EDCB1A6}"/>
                </a:ext>
              </a:extLst>
            </p:cNvPr>
            <p:cNvSpPr txBox="1"/>
            <p:nvPr/>
          </p:nvSpPr>
          <p:spPr>
            <a:xfrm>
              <a:off x="4302371" y="5980634"/>
              <a:ext cx="1763191" cy="483697"/>
            </a:xfrm>
            <a:prstGeom prst="rect">
              <a:avLst/>
            </a:prstGeom>
            <a:noFill/>
          </p:spPr>
          <p:txBody>
            <a:bodyPr wrap="square" rtlCol="0">
              <a:spAutoFit/>
            </a:bodyPr>
            <a:lstStyle/>
            <a:p>
              <a:pPr algn="ctr"/>
              <a:r>
                <a:rPr lang="en-US" sz="1200" b="0" i="0" strike="noStrike" cap="none" spc="0" baseline="0" dirty="0">
                  <a:solidFill>
                    <a:srgbClr val="000000"/>
                  </a:solidFill>
                  <a:effectLst/>
                  <a:latin typeface="Times New Roman"/>
                  <a:ea typeface="Times New Roman"/>
                  <a:cs typeface="Times New Roman"/>
                </a:rPr>
                <a:t>HTTPDNS</a:t>
              </a:r>
              <a:endParaRPr lang="zh-CN" altLang="en-US" sz="1200" dirty="0">
                <a:latin typeface="腾讯体 W7" panose="020C08030202040F0204" pitchFamily="34" charset="-122"/>
                <a:ea typeface="腾讯体 W7" panose="020C08030202040F0204" pitchFamily="34" charset="-122"/>
              </a:endParaRPr>
            </a:p>
          </p:txBody>
        </p:sp>
      </p:grpSp>
      <p:grpSp>
        <p:nvGrpSpPr>
          <p:cNvPr id="14" name="组合 13">
            <a:extLst>
              <a:ext uri="{FF2B5EF4-FFF2-40B4-BE49-F238E27FC236}">
                <a16:creationId xmlns:a16="http://schemas.microsoft.com/office/drawing/2014/main" id="{B1FCADD2-0D5A-4E21-9333-1AF5E96B8BC3}"/>
              </a:ext>
            </a:extLst>
          </p:cNvPr>
          <p:cNvGrpSpPr/>
          <p:nvPr/>
        </p:nvGrpSpPr>
        <p:grpSpPr>
          <a:xfrm>
            <a:off x="8616280" y="4232297"/>
            <a:ext cx="866097" cy="1190079"/>
            <a:chOff x="6398630" y="4463860"/>
            <a:chExt cx="1458162" cy="2003619"/>
          </a:xfrm>
        </p:grpSpPr>
        <p:pic>
          <p:nvPicPr>
            <p:cNvPr id="11" name="图片 10">
              <a:extLst>
                <a:ext uri="{FF2B5EF4-FFF2-40B4-BE49-F238E27FC236}">
                  <a16:creationId xmlns:a16="http://schemas.microsoft.com/office/drawing/2014/main" id="{767EF940-7184-427E-A5B0-5DCF1217CCBC}"/>
                </a:ext>
              </a:extLst>
            </p:cNvPr>
            <p:cNvPicPr>
              <a:picLocks noChangeAspect="1"/>
            </p:cNvPicPr>
            <p:nvPr/>
          </p:nvPicPr>
          <p:blipFill>
            <a:blip r:embed="rId5"/>
            <a:stretch>
              <a:fillRect/>
            </a:stretch>
          </p:blipFill>
          <p:spPr>
            <a:xfrm>
              <a:off x="6430741" y="4463860"/>
              <a:ext cx="1363396" cy="1516778"/>
            </a:xfrm>
            <a:prstGeom prst="rect">
              <a:avLst/>
            </a:prstGeom>
            <a:ln>
              <a:noFill/>
            </a:ln>
          </p:spPr>
        </p:pic>
        <p:sp>
          <p:nvSpPr>
            <p:cNvPr id="12" name="文本框 11">
              <a:extLst>
                <a:ext uri="{FF2B5EF4-FFF2-40B4-BE49-F238E27FC236}">
                  <a16:creationId xmlns:a16="http://schemas.microsoft.com/office/drawing/2014/main" id="{E25338DD-F221-4EE7-9E9E-86B6B440083E}"/>
                </a:ext>
              </a:extLst>
            </p:cNvPr>
            <p:cNvSpPr txBox="1"/>
            <p:nvPr/>
          </p:nvSpPr>
          <p:spPr>
            <a:xfrm>
              <a:off x="6397901" y="6001122"/>
              <a:ext cx="1459620" cy="462307"/>
            </a:xfrm>
            <a:prstGeom prst="rect">
              <a:avLst/>
            </a:prstGeom>
            <a:noFill/>
          </p:spPr>
          <p:txBody>
            <a:bodyPr wrap="square" rtlCol="0">
              <a:spAutoFit/>
            </a:bodyPr>
            <a:lstStyle/>
            <a:p>
              <a:pPr algn="ctr"/>
              <a:r>
                <a:rPr lang="en-US" sz="1200" b="0" i="0" strike="noStrike" cap="none" spc="0" baseline="0">
                  <a:solidFill>
                    <a:srgbClr val="000000"/>
                  </a:solidFill>
                  <a:effectLst/>
                  <a:latin typeface="Times New Roman"/>
                  <a:ea typeface="Times New Roman"/>
                  <a:cs typeface="Times New Roman"/>
                </a:rPr>
                <a:t>CDN</a:t>
              </a:r>
              <a:endParaRPr lang="zh-CN" altLang="en-US" sz="1200">
                <a:latin typeface="腾讯体 W7" panose="020C08030202040F0204" pitchFamily="34" charset="-122"/>
                <a:ea typeface="腾讯体 W7" panose="020C08030202040F0204" pitchFamily="34" charset="-122"/>
              </a:endParaRPr>
            </a:p>
          </p:txBody>
        </p:sp>
      </p:grpSp>
      <p:sp>
        <p:nvSpPr>
          <p:cNvPr id="4" name="文本框 3">
            <a:extLst>
              <a:ext uri="{FF2B5EF4-FFF2-40B4-BE49-F238E27FC236}">
                <a16:creationId xmlns:a16="http://schemas.microsoft.com/office/drawing/2014/main" id="{31564651-B5AC-4CDD-9563-AECFC9D08F86}"/>
              </a:ext>
            </a:extLst>
          </p:cNvPr>
          <p:cNvSpPr txBox="1"/>
          <p:nvPr/>
        </p:nvSpPr>
        <p:spPr>
          <a:xfrm>
            <a:off x="5180114" y="4457347"/>
            <a:ext cx="1565522" cy="915314"/>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Direct client IP connection</a:t>
            </a:r>
          </a:p>
        </p:txBody>
      </p:sp>
      <p:sp>
        <p:nvSpPr>
          <p:cNvPr id="7" name="左大括号 6">
            <a:extLst>
              <a:ext uri="{FF2B5EF4-FFF2-40B4-BE49-F238E27FC236}">
                <a16:creationId xmlns:a16="http://schemas.microsoft.com/office/drawing/2014/main" id="{FD2BDB6C-C496-434E-BFCA-EC172DBC4A86}"/>
              </a:ext>
            </a:extLst>
          </p:cNvPr>
          <p:cNvSpPr/>
          <p:nvPr/>
        </p:nvSpPr>
        <p:spPr>
          <a:xfrm rot="16200000">
            <a:off x="4091144" y="3872957"/>
            <a:ext cx="277000" cy="34446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0" name="文本框 9">
            <a:extLst>
              <a:ext uri="{FF2B5EF4-FFF2-40B4-BE49-F238E27FC236}">
                <a16:creationId xmlns:a16="http://schemas.microsoft.com/office/drawing/2014/main" id="{A4203F66-FEC0-4F10-A311-FF86DD2D7950}"/>
              </a:ext>
            </a:extLst>
          </p:cNvPr>
          <p:cNvSpPr txBox="1"/>
          <p:nvPr/>
        </p:nvSpPr>
        <p:spPr>
          <a:xfrm>
            <a:off x="2767512" y="5846915"/>
            <a:ext cx="2924264" cy="369332"/>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Solutions to DNS problems</a:t>
            </a:r>
          </a:p>
        </p:txBody>
      </p:sp>
      <p:sp>
        <p:nvSpPr>
          <p:cNvPr id="19" name="文本框 18">
            <a:extLst>
              <a:ext uri="{FF2B5EF4-FFF2-40B4-BE49-F238E27FC236}">
                <a16:creationId xmlns:a16="http://schemas.microsoft.com/office/drawing/2014/main" id="{38F7530C-8C23-411A-8FB4-A6C151B327A7}"/>
              </a:ext>
            </a:extLst>
          </p:cNvPr>
          <p:cNvSpPr txBox="1"/>
          <p:nvPr/>
        </p:nvSpPr>
        <p:spPr>
          <a:xfrm>
            <a:off x="7770346" y="5823641"/>
            <a:ext cx="3349632" cy="369332"/>
          </a:xfrm>
          <a:prstGeom prst="rect">
            <a:avLst/>
          </a:prstGeom>
          <a:noFill/>
        </p:spPr>
        <p:txBody>
          <a:bodyPr wrap="square" rtlCol="0">
            <a:spAutoFit/>
          </a:bodyPr>
          <a:lstStyle/>
          <a:p>
            <a:pPr algn="ctr"/>
            <a:r>
              <a:rPr lang="en-US" sz="1800" b="0" i="0" strike="noStrike" cap="none" spc="0" baseline="0" dirty="0">
                <a:solidFill>
                  <a:srgbClr val="000000"/>
                </a:solidFill>
                <a:effectLst/>
                <a:latin typeface="Times New Roman"/>
                <a:ea typeface="Times New Roman"/>
                <a:cs typeface="Times New Roman"/>
              </a:rPr>
              <a:t>User access acceleration</a:t>
            </a:r>
          </a:p>
        </p:txBody>
      </p:sp>
    </p:spTree>
    <p:extLst>
      <p:ext uri="{BB962C8B-B14F-4D97-AF65-F5344CB8AC3E}">
        <p14:creationId xmlns:p14="http://schemas.microsoft.com/office/powerpoint/2010/main" val="1694518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lvl="1">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Use Tencent Cloud DNS instead of other DNS services</a:t>
            </a:r>
            <a:endParaRPr lang="en-US" altLang="zh-CN"/>
          </a:p>
          <a:p>
            <a:pPr marL="480472" lvl="1" indent="0">
              <a:buNone/>
            </a:pPr>
            <a:endParaRPr lang="en-US" altLang="zh-CN"/>
          </a:p>
          <a:p>
            <a:pPr marL="480472" lvl="1" indent="0">
              <a:buNone/>
            </a:pPr>
            <a:endParaRPr lang="en-US" altLang="zh-CN"/>
          </a:p>
          <a:p>
            <a:pPr marL="480472" lvl="1" indent="0">
              <a:buNone/>
            </a:pPr>
            <a:endParaRPr lang="en-US" altLang="zh-CN"/>
          </a:p>
          <a:p>
            <a:pPr lvl="1"/>
            <a:endParaRPr lang="en-US" altLang="zh-CN"/>
          </a:p>
          <a:p>
            <a:pPr lvl="1"/>
            <a:endParaRPr lang="en-US" altLang="zh-CN"/>
          </a:p>
        </p:txBody>
      </p:sp>
      <p:grpSp>
        <p:nvGrpSpPr>
          <p:cNvPr id="10" name="组合 9">
            <a:extLst>
              <a:ext uri="{FF2B5EF4-FFF2-40B4-BE49-F238E27FC236}">
                <a16:creationId xmlns:a16="http://schemas.microsoft.com/office/drawing/2014/main" id="{33E13595-6E9A-412A-B8B1-ED4B6976D791}"/>
              </a:ext>
            </a:extLst>
          </p:cNvPr>
          <p:cNvGrpSpPr/>
          <p:nvPr/>
        </p:nvGrpSpPr>
        <p:grpSpPr>
          <a:xfrm>
            <a:off x="1773519" y="1854241"/>
            <a:ext cx="3415571" cy="2038388"/>
            <a:chOff x="1077458" y="1136945"/>
            <a:chExt cx="8834965" cy="5974165"/>
          </a:xfrm>
        </p:grpSpPr>
        <p:pic>
          <p:nvPicPr>
            <p:cNvPr id="4" name="图片 3">
              <a:extLst>
                <a:ext uri="{FF2B5EF4-FFF2-40B4-BE49-F238E27FC236}">
                  <a16:creationId xmlns:a16="http://schemas.microsoft.com/office/drawing/2014/main" id="{999E6D0B-25F4-45E4-ACEF-2CF86FE4D50E}"/>
                </a:ext>
              </a:extLst>
            </p:cNvPr>
            <p:cNvPicPr>
              <a:picLocks noChangeAspect="1"/>
            </p:cNvPicPr>
            <p:nvPr/>
          </p:nvPicPr>
          <p:blipFill>
            <a:blip r:embed="rId3"/>
            <a:stretch>
              <a:fillRect/>
            </a:stretch>
          </p:blipFill>
          <p:spPr>
            <a:xfrm>
              <a:off x="1077458" y="1136945"/>
              <a:ext cx="8834965" cy="5974165"/>
            </a:xfrm>
            <a:prstGeom prst="rect">
              <a:avLst/>
            </a:prstGeom>
            <a:ln>
              <a:solidFill>
                <a:srgbClr val="57C3FF"/>
              </a:solidFill>
            </a:ln>
          </p:spPr>
        </p:pic>
        <p:sp>
          <p:nvSpPr>
            <p:cNvPr id="7" name="矩形 6">
              <a:extLst>
                <a:ext uri="{FF2B5EF4-FFF2-40B4-BE49-F238E27FC236}">
                  <a16:creationId xmlns:a16="http://schemas.microsoft.com/office/drawing/2014/main" id="{411EDB5F-217D-4613-A344-B188CAB07C37}"/>
                </a:ext>
              </a:extLst>
            </p:cNvPr>
            <p:cNvSpPr/>
            <p:nvPr/>
          </p:nvSpPr>
          <p:spPr>
            <a:xfrm>
              <a:off x="1077458" y="2398403"/>
              <a:ext cx="1202120" cy="6331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grpSp>
      <p:sp>
        <p:nvSpPr>
          <p:cNvPr id="11" name="文本框 10">
            <a:extLst>
              <a:ext uri="{FF2B5EF4-FFF2-40B4-BE49-F238E27FC236}">
                <a16:creationId xmlns:a16="http://schemas.microsoft.com/office/drawing/2014/main" id="{E9CADEC6-5DC9-4233-9339-DFB48F51A22E}"/>
              </a:ext>
            </a:extLst>
          </p:cNvPr>
          <p:cNvSpPr txBox="1"/>
          <p:nvPr/>
        </p:nvSpPr>
        <p:spPr>
          <a:xfrm>
            <a:off x="170825" y="4050962"/>
            <a:ext cx="11182973" cy="1733808"/>
          </a:xfrm>
          <a:prstGeom prst="rect">
            <a:avLst/>
          </a:prstGeom>
          <a:noFill/>
        </p:spPr>
        <p:txBody>
          <a:bodyPr wrap="square" rtlCol="0">
            <a:spAutoFit/>
          </a:bodyPr>
          <a:lstStyle/>
          <a:p>
            <a:pPr marL="836063" lvl="1" indent="-355591" defTabSz="912813" fontAlgn="base">
              <a:spcBef>
                <a:spcPts val="500"/>
              </a:spcBef>
              <a:spcAft>
                <a:spcPct val="0"/>
              </a:spcAft>
              <a:buClr>
                <a:srgbClr val="1CADE4"/>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Uses multi-node access, which supports smart DNS scheduling and guarantees nearby access for users;</a:t>
            </a:r>
            <a:endParaRPr lang="en-US" altLang="zh-CN"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Supports flexibly setting the TTL for DNS records, solving the problem of DNS cache expiration;</a:t>
            </a:r>
            <a:endParaRPr lang="en-US" altLang="zh-CN"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Supports categorizing and customizing split zones and selecting the optimal split zone as needed;</a:t>
            </a:r>
            <a:endParaRPr lang="en-US" altLang="zh-CN"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Features fast DNS resolution, remote disaster recovery based on </a:t>
            </a:r>
            <a:r>
              <a:rPr lang="en-US" b="0" i="0" strike="noStrike" cap="none" spc="0" baseline="0" dirty="0" err="1">
                <a:solidFill>
                  <a:srgbClr val="000000"/>
                </a:solidFill>
                <a:effectLst/>
                <a:latin typeface="Times New Roman"/>
                <a:ea typeface="Times New Roman"/>
                <a:cs typeface="Times New Roman"/>
              </a:rPr>
              <a:t>DNSPod</a:t>
            </a:r>
            <a:r>
              <a:rPr lang="en-US" b="0" i="0" strike="noStrike" cap="none" spc="0" baseline="0" dirty="0">
                <a:solidFill>
                  <a:srgbClr val="000000"/>
                </a:solidFill>
                <a:effectLst/>
                <a:latin typeface="Times New Roman"/>
                <a:ea typeface="Times New Roman"/>
                <a:cs typeface="Times New Roman"/>
              </a:rPr>
              <a:t>, and DNS record sync in seconds;</a:t>
            </a:r>
            <a:endParaRPr lang="en-US" altLang="zh-CN"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Has a DNS attack protection capacity of 200 Gbps.</a:t>
            </a:r>
            <a:endParaRPr lang="en-US" altLang="zh-CN"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pSp>
        <p:nvGrpSpPr>
          <p:cNvPr id="13" name="组合 12">
            <a:extLst>
              <a:ext uri="{FF2B5EF4-FFF2-40B4-BE49-F238E27FC236}">
                <a16:creationId xmlns:a16="http://schemas.microsoft.com/office/drawing/2014/main" id="{7A160E23-9BED-4489-91B8-556E1B00E351}"/>
              </a:ext>
            </a:extLst>
          </p:cNvPr>
          <p:cNvGrpSpPr/>
          <p:nvPr/>
        </p:nvGrpSpPr>
        <p:grpSpPr>
          <a:xfrm>
            <a:off x="6300898" y="1479082"/>
            <a:ext cx="4623404" cy="2619118"/>
            <a:chOff x="6001393" y="1407416"/>
            <a:chExt cx="4623404" cy="2619118"/>
          </a:xfrm>
        </p:grpSpPr>
        <p:grpSp>
          <p:nvGrpSpPr>
            <p:cNvPr id="12" name="组合 11">
              <a:extLst>
                <a:ext uri="{FF2B5EF4-FFF2-40B4-BE49-F238E27FC236}">
                  <a16:creationId xmlns:a16="http://schemas.microsoft.com/office/drawing/2014/main" id="{1FE950EC-EEC7-4E13-85AD-5568B579F95B}"/>
                </a:ext>
              </a:extLst>
            </p:cNvPr>
            <p:cNvGrpSpPr/>
            <p:nvPr/>
          </p:nvGrpSpPr>
          <p:grpSpPr>
            <a:xfrm>
              <a:off x="6001393" y="1407416"/>
              <a:ext cx="3221608" cy="2619118"/>
              <a:chOff x="6114752" y="861657"/>
              <a:chExt cx="4690075" cy="4174277"/>
            </a:xfrm>
          </p:grpSpPr>
          <p:pic>
            <p:nvPicPr>
              <p:cNvPr id="14" name="图片 13">
                <a:extLst>
                  <a:ext uri="{FF2B5EF4-FFF2-40B4-BE49-F238E27FC236}">
                    <a16:creationId xmlns:a16="http://schemas.microsoft.com/office/drawing/2014/main" id="{201FDC11-3BF5-448C-BF51-9F79A20624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8563" y="1777770"/>
                <a:ext cx="822550" cy="102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rexliao\Downloads\135346346.jpg">
                <a:extLst>
                  <a:ext uri="{FF2B5EF4-FFF2-40B4-BE49-F238E27FC236}">
                    <a16:creationId xmlns:a16="http://schemas.microsoft.com/office/drawing/2014/main" id="{20F4C651-96AB-47E3-8C8C-669B9B95EF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14752" y="3551991"/>
                <a:ext cx="1016570" cy="1016959"/>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AA2223E8-4768-47E6-8F34-F6BBC79847F2}"/>
                  </a:ext>
                </a:extLst>
              </p:cNvPr>
              <p:cNvPicPr>
                <a:picLocks noChangeAspect="1"/>
              </p:cNvPicPr>
              <p:nvPr/>
            </p:nvPicPr>
            <p:blipFill>
              <a:blip r:embed="rId6"/>
              <a:stretch>
                <a:fillRect/>
              </a:stretch>
            </p:blipFill>
            <p:spPr>
              <a:xfrm>
                <a:off x="7132419" y="3551991"/>
                <a:ext cx="822550" cy="1016959"/>
              </a:xfrm>
              <a:prstGeom prst="rect">
                <a:avLst/>
              </a:prstGeom>
            </p:spPr>
          </p:pic>
          <p:sp>
            <p:nvSpPr>
              <p:cNvPr id="17" name="文本框 16">
                <a:extLst>
                  <a:ext uri="{FF2B5EF4-FFF2-40B4-BE49-F238E27FC236}">
                    <a16:creationId xmlns:a16="http://schemas.microsoft.com/office/drawing/2014/main" id="{8FB3F090-1E8B-4D6B-96A5-7A19EDB20AC6}"/>
                  </a:ext>
                </a:extLst>
              </p:cNvPr>
              <p:cNvSpPr txBox="1"/>
              <p:nvPr/>
            </p:nvSpPr>
            <p:spPr>
              <a:xfrm>
                <a:off x="7041131" y="4618986"/>
                <a:ext cx="796280" cy="413327"/>
              </a:xfrm>
              <a:prstGeom prst="rect">
                <a:avLst/>
              </a:prstGeom>
              <a:noFill/>
            </p:spPr>
            <p:txBody>
              <a:bodyPr wrap="none" rtlCol="0">
                <a:spAutoFit/>
              </a:bodyPr>
              <a:lstStyle/>
              <a:p>
                <a:r>
                  <a:rPr lang="en-US" sz="1100" b="1" i="0" strike="noStrike" cap="none" spc="0" baseline="0">
                    <a:solidFill>
                      <a:srgbClr val="000000"/>
                    </a:solidFill>
                    <a:effectLst/>
                    <a:latin typeface="Times New Roman"/>
                    <a:ea typeface="Times New Roman"/>
                    <a:cs typeface="Times New Roman"/>
                  </a:rPr>
                  <a:t>User</a:t>
                </a:r>
              </a:p>
            </p:txBody>
          </p:sp>
          <p:cxnSp>
            <p:nvCxnSpPr>
              <p:cNvPr id="18" name="直接箭头连接符 17">
                <a:extLst>
                  <a:ext uri="{FF2B5EF4-FFF2-40B4-BE49-F238E27FC236}">
                    <a16:creationId xmlns:a16="http://schemas.microsoft.com/office/drawing/2014/main" id="{14C6EFE5-FD30-4809-987A-C6B1E365D1AB}"/>
                  </a:ext>
                </a:extLst>
              </p:cNvPr>
              <p:cNvCxnSpPr>
                <a:stCxn id="16" idx="0"/>
              </p:cNvCxnSpPr>
              <p:nvPr/>
            </p:nvCxnSpPr>
            <p:spPr>
              <a:xfrm flipV="1">
                <a:off x="7543694" y="2615887"/>
                <a:ext cx="884869"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A7D21AEB-2E61-43D2-AFBE-27DED5792A45}"/>
                  </a:ext>
                </a:extLst>
              </p:cNvPr>
              <p:cNvSpPr txBox="1"/>
              <p:nvPr/>
            </p:nvSpPr>
            <p:spPr>
              <a:xfrm>
                <a:off x="8034930" y="861657"/>
                <a:ext cx="1460232" cy="413327"/>
              </a:xfrm>
              <a:prstGeom prst="rect">
                <a:avLst/>
              </a:prstGeom>
              <a:noFill/>
            </p:spPr>
            <p:txBody>
              <a:bodyPr wrap="none" rtlCol="0">
                <a:spAutoFit/>
              </a:bodyPr>
              <a:lstStyle/>
              <a:p>
                <a:r>
                  <a:rPr lang="en-US" sz="1100" b="1" i="0" strike="noStrike" cap="none" spc="0" baseline="0">
                    <a:solidFill>
                      <a:srgbClr val="000000"/>
                    </a:solidFill>
                    <a:effectLst/>
                    <a:latin typeface="Times New Roman"/>
                    <a:ea typeface="Times New Roman"/>
                    <a:cs typeface="Times New Roman"/>
                  </a:rPr>
                  <a:t>Local DNS</a:t>
                </a:r>
                <a:endParaRPr lang="zh-CN" altLang="en-US" sz="1100" b="1">
                  <a:latin typeface="腾讯体 W7" panose="020C08030202040F0204" pitchFamily="34" charset="-122"/>
                  <a:ea typeface="腾讯体 W7" panose="020C08030202040F0204" pitchFamily="34" charset="-122"/>
                </a:endParaRPr>
              </a:p>
            </p:txBody>
          </p:sp>
          <p:sp>
            <p:nvSpPr>
              <p:cNvPr id="20" name="文本框 19">
                <a:extLst>
                  <a:ext uri="{FF2B5EF4-FFF2-40B4-BE49-F238E27FC236}">
                    <a16:creationId xmlns:a16="http://schemas.microsoft.com/office/drawing/2014/main" id="{8318561A-76B1-49B1-9EA4-D39A4AAE6623}"/>
                  </a:ext>
                </a:extLst>
              </p:cNvPr>
              <p:cNvSpPr txBox="1"/>
              <p:nvPr/>
            </p:nvSpPr>
            <p:spPr>
              <a:xfrm rot="18787928">
                <a:off x="6997074" y="2667615"/>
                <a:ext cx="1620534" cy="533013"/>
              </a:xfrm>
              <a:prstGeom prst="rect">
                <a:avLst/>
              </a:prstGeom>
              <a:noFill/>
            </p:spPr>
            <p:txBody>
              <a:bodyPr wrap="square" rtlCol="0">
                <a:spAutoFit/>
              </a:bodyPr>
              <a:lstStyle/>
              <a:p>
                <a:r>
                  <a:rPr lang="en-US" sz="900" b="0" i="0" strike="noStrike" cap="none" spc="0" baseline="0">
                    <a:solidFill>
                      <a:srgbClr val="000000"/>
                    </a:solidFill>
                    <a:effectLst/>
                    <a:latin typeface="Times New Roman"/>
                    <a:ea typeface="Times New Roman"/>
                    <a:cs typeface="Times New Roman"/>
                  </a:rPr>
                  <a:t>Accesses www.qq.com</a:t>
                </a:r>
                <a:endParaRPr lang="zh-CN" altLang="en-US" sz="900">
                  <a:latin typeface="腾讯体 W7" panose="020C08030202040F0204" pitchFamily="34" charset="-122"/>
                  <a:ea typeface="腾讯体 W7" panose="020C08030202040F0204" pitchFamily="34" charset="-122"/>
                </a:endParaRPr>
              </a:p>
            </p:txBody>
          </p:sp>
          <p:cxnSp>
            <p:nvCxnSpPr>
              <p:cNvPr id="21" name="直接箭头连接符 20">
                <a:extLst>
                  <a:ext uri="{FF2B5EF4-FFF2-40B4-BE49-F238E27FC236}">
                    <a16:creationId xmlns:a16="http://schemas.microsoft.com/office/drawing/2014/main" id="{DC77DDCD-D1BA-453B-B149-F45378D4586E}"/>
                  </a:ext>
                </a:extLst>
              </p:cNvPr>
              <p:cNvCxnSpPr>
                <a:stCxn id="14" idx="3"/>
              </p:cNvCxnSpPr>
              <p:nvPr/>
            </p:nvCxnSpPr>
            <p:spPr>
              <a:xfrm flipV="1">
                <a:off x="9251113" y="2291206"/>
                <a:ext cx="139627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C3F8E137-3166-4466-80BE-528E40DDE3BF}"/>
                  </a:ext>
                </a:extLst>
              </p:cNvPr>
              <p:cNvSpPr txBox="1"/>
              <p:nvPr/>
            </p:nvSpPr>
            <p:spPr>
              <a:xfrm>
                <a:off x="9185913" y="1892080"/>
                <a:ext cx="1620534" cy="583521"/>
              </a:xfrm>
              <a:prstGeom prst="rect">
                <a:avLst/>
              </a:prstGeom>
              <a:noFill/>
            </p:spPr>
            <p:txBody>
              <a:bodyPr wrap="square" rtlCol="0">
                <a:spAutoFit/>
              </a:bodyPr>
              <a:lstStyle/>
              <a:p>
                <a:r>
                  <a:rPr lang="en-US" sz="900" b="0" i="0" strike="noStrike" cap="none" spc="0" baseline="0">
                    <a:solidFill>
                      <a:srgbClr val="000000"/>
                    </a:solidFill>
                    <a:effectLst/>
                    <a:latin typeface="Times New Roman"/>
                    <a:ea typeface="Times New Roman"/>
                    <a:cs typeface="Times New Roman"/>
                  </a:rPr>
                  <a:t>Accesses www.qq.com</a:t>
                </a:r>
                <a:endParaRPr lang="zh-CN" altLang="en-US" sz="900">
                  <a:latin typeface="腾讯体 W7" panose="020C08030202040F0204" pitchFamily="34" charset="-122"/>
                  <a:ea typeface="腾讯体 W7" panose="020C08030202040F0204" pitchFamily="34" charset="-122"/>
                </a:endParaRPr>
              </a:p>
            </p:txBody>
          </p:sp>
          <p:cxnSp>
            <p:nvCxnSpPr>
              <p:cNvPr id="25" name="直接箭头连接符 24">
                <a:extLst>
                  <a:ext uri="{FF2B5EF4-FFF2-40B4-BE49-F238E27FC236}">
                    <a16:creationId xmlns:a16="http://schemas.microsoft.com/office/drawing/2014/main" id="{9BF8E511-3B71-4BD7-9888-EF2659D2E031}"/>
                  </a:ext>
                </a:extLst>
              </p:cNvPr>
              <p:cNvCxnSpPr/>
              <p:nvPr/>
            </p:nvCxnSpPr>
            <p:spPr>
              <a:xfrm flipH="1">
                <a:off x="9251114" y="2447282"/>
                <a:ext cx="13362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B9BD1D72-FD06-4A0A-9BDF-07F211757184}"/>
                  </a:ext>
                </a:extLst>
              </p:cNvPr>
              <p:cNvSpPr txBox="1"/>
              <p:nvPr/>
            </p:nvSpPr>
            <p:spPr>
              <a:xfrm>
                <a:off x="9163947" y="2530740"/>
                <a:ext cx="1620534" cy="583521"/>
              </a:xfrm>
              <a:prstGeom prst="rect">
                <a:avLst/>
              </a:prstGeom>
              <a:noFill/>
            </p:spPr>
            <p:txBody>
              <a:bodyPr wrap="square" rtlCol="0">
                <a:spAutoFit/>
              </a:bodyPr>
              <a:lstStyle/>
              <a:p>
                <a:pPr algn="ctr"/>
                <a:r>
                  <a:rPr lang="en-US" sz="900" b="0" i="0" strike="noStrike" cap="none" spc="0" baseline="0">
                    <a:solidFill>
                      <a:srgbClr val="000000"/>
                    </a:solidFill>
                    <a:effectLst/>
                    <a:latin typeface="Times New Roman"/>
                    <a:ea typeface="Times New Roman"/>
                    <a:cs typeface="Times New Roman"/>
                  </a:rPr>
                  <a:t>Returns the IP address</a:t>
                </a:r>
              </a:p>
            </p:txBody>
          </p:sp>
          <p:sp>
            <p:nvSpPr>
              <p:cNvPr id="27" name="文本框 26">
                <a:extLst>
                  <a:ext uri="{FF2B5EF4-FFF2-40B4-BE49-F238E27FC236}">
                    <a16:creationId xmlns:a16="http://schemas.microsoft.com/office/drawing/2014/main" id="{282ED17B-37E3-4044-B7F4-DE0A0DB60A15}"/>
                  </a:ext>
                </a:extLst>
              </p:cNvPr>
              <p:cNvSpPr txBox="1"/>
              <p:nvPr/>
            </p:nvSpPr>
            <p:spPr>
              <a:xfrm rot="18729096">
                <a:off x="7526767" y="3128135"/>
                <a:ext cx="1620534" cy="533013"/>
              </a:xfrm>
              <a:prstGeom prst="rect">
                <a:avLst/>
              </a:prstGeom>
              <a:noFill/>
            </p:spPr>
            <p:txBody>
              <a:bodyPr wrap="square" rtlCol="0">
                <a:spAutoFit/>
              </a:bodyPr>
              <a:lstStyle/>
              <a:p>
                <a:pPr algn="ctr"/>
                <a:r>
                  <a:rPr lang="en-US" sz="900" b="0" i="0" strike="noStrike" cap="none" spc="0" baseline="0">
                    <a:solidFill>
                      <a:srgbClr val="000000"/>
                    </a:solidFill>
                    <a:effectLst/>
                    <a:latin typeface="Times New Roman"/>
                    <a:ea typeface="Times New Roman"/>
                    <a:cs typeface="Times New Roman"/>
                  </a:rPr>
                  <a:t>Returns the IP address</a:t>
                </a:r>
              </a:p>
            </p:txBody>
          </p:sp>
          <p:cxnSp>
            <p:nvCxnSpPr>
              <p:cNvPr id="28" name="直接箭头连接符 27">
                <a:extLst>
                  <a:ext uri="{FF2B5EF4-FFF2-40B4-BE49-F238E27FC236}">
                    <a16:creationId xmlns:a16="http://schemas.microsoft.com/office/drawing/2014/main" id="{299A761B-7171-4036-949E-6584E7D7EBDE}"/>
                  </a:ext>
                </a:extLst>
              </p:cNvPr>
              <p:cNvCxnSpPr/>
              <p:nvPr/>
            </p:nvCxnSpPr>
            <p:spPr>
              <a:xfrm flipH="1">
                <a:off x="7691149" y="2778549"/>
                <a:ext cx="806739" cy="88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B883973E-CCD5-4AAD-A749-35B1E70FA601}"/>
                </a:ext>
              </a:extLst>
            </p:cNvPr>
            <p:cNvGrpSpPr/>
            <p:nvPr/>
          </p:nvGrpSpPr>
          <p:grpSpPr>
            <a:xfrm>
              <a:off x="9344067" y="1631020"/>
              <a:ext cx="1280730" cy="1523293"/>
              <a:chOff x="2207568" y="4509120"/>
              <a:chExt cx="1458162" cy="1734329"/>
            </a:xfrm>
          </p:grpSpPr>
          <p:pic>
            <p:nvPicPr>
              <p:cNvPr id="30" name="图片 29">
                <a:extLst>
                  <a:ext uri="{FF2B5EF4-FFF2-40B4-BE49-F238E27FC236}">
                    <a16:creationId xmlns:a16="http://schemas.microsoft.com/office/drawing/2014/main" id="{7266AE24-207D-461C-8A0E-5DBE3B9008D8}"/>
                  </a:ext>
                </a:extLst>
              </p:cNvPr>
              <p:cNvPicPr>
                <a:picLocks noChangeAspect="1"/>
              </p:cNvPicPr>
              <p:nvPr/>
            </p:nvPicPr>
            <p:blipFill>
              <a:blip r:embed="rId7"/>
              <a:stretch>
                <a:fillRect/>
              </a:stretch>
            </p:blipFill>
            <p:spPr>
              <a:xfrm>
                <a:off x="2207568" y="4509120"/>
                <a:ext cx="1458162" cy="1368152"/>
              </a:xfrm>
              <a:prstGeom prst="rect">
                <a:avLst/>
              </a:prstGeom>
              <a:ln>
                <a:noFill/>
              </a:ln>
            </p:spPr>
          </p:pic>
          <p:sp>
            <p:nvSpPr>
              <p:cNvPr id="31" name="文本框 30">
                <a:extLst>
                  <a:ext uri="{FF2B5EF4-FFF2-40B4-BE49-F238E27FC236}">
                    <a16:creationId xmlns:a16="http://schemas.microsoft.com/office/drawing/2014/main" id="{4F17854A-F699-420D-9A94-FF529E83C88D}"/>
                  </a:ext>
                </a:extLst>
              </p:cNvPr>
              <p:cNvSpPr txBox="1"/>
              <p:nvPr/>
            </p:nvSpPr>
            <p:spPr>
              <a:xfrm>
                <a:off x="2206839" y="5980638"/>
                <a:ext cx="1459620" cy="416849"/>
              </a:xfrm>
              <a:prstGeom prst="rect">
                <a:avLst/>
              </a:prstGeom>
              <a:noFill/>
            </p:spPr>
            <p:txBody>
              <a:bodyPr wrap="square" rtlCol="0">
                <a:spAutoFit/>
              </a:bodyPr>
              <a:lstStyle/>
              <a:p>
                <a:pPr algn="ctr"/>
                <a:r>
                  <a:rPr lang="en-US" sz="900" b="0" i="0" strike="noStrike" cap="none" spc="0" baseline="0">
                    <a:solidFill>
                      <a:srgbClr val="000000"/>
                    </a:solidFill>
                    <a:effectLst/>
                    <a:latin typeface="Times New Roman"/>
                    <a:ea typeface="Times New Roman"/>
                    <a:cs typeface="Times New Roman"/>
                  </a:rPr>
                  <a:t>Tencent Cloud DNS</a:t>
                </a:r>
              </a:p>
            </p:txBody>
          </p:sp>
        </p:grpSp>
      </p:grpSp>
    </p:spTree>
    <p:extLst>
      <p:ext uri="{BB962C8B-B14F-4D97-AF65-F5344CB8AC3E}">
        <p14:creationId xmlns:p14="http://schemas.microsoft.com/office/powerpoint/2010/main" val="12767085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526820" y="1279930"/>
            <a:ext cx="7729419" cy="5040560"/>
          </a:xfrm>
        </p:spPr>
        <p:txBody>
          <a:bodyPr/>
          <a:lstStyle/>
          <a:p>
            <a:pPr lvl="1">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HTTPDNS is recommended in mobile internet scenarios</a:t>
            </a:r>
            <a:endParaRPr lang="en-US" altLang="zh-CN" dirty="0"/>
          </a:p>
        </p:txBody>
      </p:sp>
      <p:pic>
        <p:nvPicPr>
          <p:cNvPr id="6" name="图片 5">
            <a:extLst>
              <a:ext uri="{FF2B5EF4-FFF2-40B4-BE49-F238E27FC236}">
                <a16:creationId xmlns:a16="http://schemas.microsoft.com/office/drawing/2014/main" id="{494A241C-A140-4814-A220-72FFFCB39D83}"/>
              </a:ext>
            </a:extLst>
          </p:cNvPr>
          <p:cNvPicPr>
            <a:picLocks noChangeAspect="1"/>
          </p:cNvPicPr>
          <p:nvPr/>
        </p:nvPicPr>
        <p:blipFill>
          <a:blip r:embed="rId3"/>
          <a:stretch>
            <a:fillRect/>
          </a:stretch>
        </p:blipFill>
        <p:spPr>
          <a:xfrm>
            <a:off x="1201791" y="2147955"/>
            <a:ext cx="4888416" cy="3267947"/>
          </a:xfrm>
          <a:prstGeom prst="rect">
            <a:avLst/>
          </a:prstGeom>
          <a:ln>
            <a:solidFill>
              <a:srgbClr val="57C3FF"/>
            </a:solidFill>
          </a:ln>
        </p:spPr>
      </p:pic>
      <p:sp>
        <p:nvSpPr>
          <p:cNvPr id="9" name="文本框 8">
            <a:extLst>
              <a:ext uri="{FF2B5EF4-FFF2-40B4-BE49-F238E27FC236}">
                <a16:creationId xmlns:a16="http://schemas.microsoft.com/office/drawing/2014/main" id="{1B90B8B3-58E2-47ED-A292-D0219E2909C1}"/>
              </a:ext>
            </a:extLst>
          </p:cNvPr>
          <p:cNvSpPr txBox="1"/>
          <p:nvPr/>
        </p:nvSpPr>
        <p:spPr>
          <a:xfrm>
            <a:off x="1952119" y="5537268"/>
            <a:ext cx="3387761"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HTTPDNS</a:t>
            </a:r>
          </a:p>
        </p:txBody>
      </p:sp>
      <p:sp>
        <p:nvSpPr>
          <p:cNvPr id="5" name="文本框 4">
            <a:extLst>
              <a:ext uri="{FF2B5EF4-FFF2-40B4-BE49-F238E27FC236}">
                <a16:creationId xmlns:a16="http://schemas.microsoft.com/office/drawing/2014/main" id="{4947535F-B702-4C45-AB84-A3C64F0E6582}"/>
              </a:ext>
            </a:extLst>
          </p:cNvPr>
          <p:cNvSpPr txBox="1"/>
          <p:nvPr/>
        </p:nvSpPr>
        <p:spPr>
          <a:xfrm>
            <a:off x="6528046" y="1844824"/>
            <a:ext cx="4757281" cy="3693319"/>
          </a:xfrm>
          <a:prstGeom prst="rect">
            <a:avLst/>
          </a:prstGeom>
          <a:noFill/>
        </p:spPr>
        <p:txBody>
          <a:bodyPr wrap="square" rtlCol="0">
            <a:spAutoFit/>
          </a:bodyPr>
          <a:lstStyle/>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DNS requests are sent to the DNS server of Tencent Cloud based on the HTTP protocol instead of the local DNS of the ISP based on the DNS protocol, helping avoid domain name hijacking and cross-network access;</a:t>
            </a:r>
            <a:endParaRPr lang="en-US" altLang="zh-CN" dirty="0">
              <a:latin typeface="腾讯体 W7" panose="020C08030202040F0204" pitchFamily="34" charset="-122"/>
              <a:ea typeface="腾讯体 W7" panose="020C08030202040F0204" pitchFamily="34" charset="-122"/>
              <a:sym typeface="Calibri" panose="020F0502020204030204" pitchFamily="34" charset="0"/>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The client directly accesses the HTTPDNS API to get the optimal IP for the domain;</a:t>
            </a:r>
            <a:endParaRPr lang="en-US" altLang="zh-CN" dirty="0">
              <a:latin typeface="腾讯体 W7" panose="020C08030202040F0204" pitchFamily="34" charset="-122"/>
              <a:ea typeface="腾讯体 W7" panose="020C08030202040F0204" pitchFamily="34" charset="-122"/>
              <a:sym typeface="Calibri" panose="020F0502020204030204" pitchFamily="34" charset="0"/>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After the business IP is obtained, the client directly sends requests to it over the business protocol.</a:t>
            </a:r>
            <a:endParaRPr lang="en-US" altLang="zh-CN" dirty="0">
              <a:latin typeface="腾讯体 W7" panose="020C08030202040F0204" pitchFamily="34" charset="-122"/>
              <a:ea typeface="腾讯体 W7" panose="020C08030202040F0204" pitchFamily="34" charset="-122"/>
              <a:sym typeface="Calibri" panose="020F0502020204030204" pitchFamily="34" charset="0"/>
            </a:endParaRPr>
          </a:p>
          <a:p>
            <a:pPr>
              <a:buClr>
                <a:srgbClr val="57C3FF"/>
              </a:buClr>
            </a:pPr>
            <a:r>
              <a:rPr lang="en-US" sz="1800" b="0" i="0" strike="noStrike" cap="none" spc="0" baseline="0" dirty="0">
                <a:solidFill>
                  <a:srgbClr val="000000"/>
                </a:solidFill>
                <a:effectLst/>
                <a:latin typeface="Times New Roman"/>
                <a:ea typeface="Times New Roman"/>
                <a:cs typeface="Times New Roman"/>
              </a:rPr>
              <a:t>Q: how is the high availability of HTTPDNS itself guaranteed?</a:t>
            </a:r>
            <a:endParaRPr lang="en-US" altLang="zh-CN" dirty="0">
              <a:latin typeface="腾讯体 W7" panose="020C08030202040F0204" pitchFamily="34" charset="-122"/>
              <a:ea typeface="腾讯体 W7" panose="020C08030202040F0204" pitchFamily="34" charset="-122"/>
              <a:sym typeface="Calibri" panose="020F0502020204030204" pitchFamily="34" charset="0"/>
            </a:endParaRPr>
          </a:p>
          <a:p>
            <a:pPr marL="285750" indent="-285750">
              <a:buClr>
                <a:srgbClr val="57C3FF"/>
              </a:buClr>
              <a:buFont typeface="Wingdings" panose="05000000000000000000" pitchFamily="2" charset="2"/>
              <a:buChar char="n"/>
            </a:pPr>
            <a:endParaRPr lang="en-US" altLang="zh-CN" dirty="0">
              <a:latin typeface="腾讯体 W7" panose="020C08030202040F0204" pitchFamily="34" charset="-122"/>
              <a:ea typeface="腾讯体 W7" panose="020C08030202040F0204" pitchFamily="34" charset="-122"/>
              <a:sym typeface="Calibri" panose="020F0502020204030204" pitchFamily="34" charset="0"/>
            </a:endParaRPr>
          </a:p>
        </p:txBody>
      </p:sp>
    </p:spTree>
    <p:extLst>
      <p:ext uri="{BB962C8B-B14F-4D97-AF65-F5344CB8AC3E}">
        <p14:creationId xmlns:p14="http://schemas.microsoft.com/office/powerpoint/2010/main" val="23747515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526820" y="1279930"/>
            <a:ext cx="10321707" cy="5040560"/>
          </a:xfrm>
        </p:spPr>
        <p:txBody>
          <a:bodyPr/>
          <a:lstStyle/>
          <a:p>
            <a:pPr lvl="1">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High availability of HTTPDNS itself:</a:t>
            </a:r>
            <a:endParaRPr lang="en-US" altLang="zh-CN" dirty="0"/>
          </a:p>
          <a:p>
            <a:pPr lvl="2">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BGP Anycast network deployment: HTTPDNS is connected to the BGP Anycast network architecture to establish BGP interconnection with top 17 Chinese ISPs, which ensures that user requests from ISPs can quickly access the HTTPDNS server. More ISPs are being connected to ensure the fast service response.</a:t>
            </a:r>
            <a:endParaRPr lang="en-US" altLang="zh-CN" dirty="0"/>
          </a:p>
          <a:p>
            <a:pPr lvl="2">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Remote disaster recovery and real-time failover: HTTPDNS has multiple nodes in multiple IDCs across China. If any node fails, it can seamlessly switch to a backup node to ensure the high service availability.</a:t>
            </a:r>
          </a:p>
          <a:p>
            <a:pPr lvl="2">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For disaster recovery reasons, we recommend you retain your ISP's local DNS as a backup.</a:t>
            </a:r>
            <a:endParaRPr lang="en-US" altLang="zh-CN" dirty="0"/>
          </a:p>
        </p:txBody>
      </p:sp>
    </p:spTree>
    <p:extLst>
      <p:ext uri="{BB962C8B-B14F-4D97-AF65-F5344CB8AC3E}">
        <p14:creationId xmlns:p14="http://schemas.microsoft.com/office/powerpoint/2010/main" val="27470213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8" name="文本框 7">
            <a:extLst>
              <a:ext uri="{FF2B5EF4-FFF2-40B4-BE49-F238E27FC236}">
                <a16:creationId xmlns:a16="http://schemas.microsoft.com/office/drawing/2014/main" id="{7961E4F9-6E77-480A-960A-4CCA30EBCED4}"/>
              </a:ext>
            </a:extLst>
          </p:cNvPr>
          <p:cNvSpPr txBox="1"/>
          <p:nvPr/>
        </p:nvSpPr>
        <p:spPr>
          <a:xfrm>
            <a:off x="6349117" y="1745301"/>
            <a:ext cx="4720151" cy="5034229"/>
          </a:xfrm>
          <a:prstGeom prst="rect">
            <a:avLst/>
          </a:prstGeom>
          <a:noFill/>
        </p:spPr>
        <p:txBody>
          <a:bodyPr wrap="square" rtlCol="0">
            <a:spAutoFit/>
          </a:bodyPr>
          <a:lstStyle/>
          <a:p>
            <a:pPr marL="285750" indent="-285750">
              <a:lnSpc>
                <a:spcPct val="150000"/>
              </a:lnSpc>
              <a:buClr>
                <a:srgbClr val="57C3FF"/>
              </a:buClr>
              <a:buFont typeface="Wingdings" panose="05000000000000000000" pitchFamily="2" charset="2"/>
              <a:buChar char="n"/>
            </a:pPr>
            <a:r>
              <a:rPr lang="en-US" sz="1800" b="0" i="0" strike="noStrike" cap="none" spc="0" baseline="0">
                <a:solidFill>
                  <a:srgbClr val="000000"/>
                </a:solidFill>
                <a:effectLst/>
                <a:latin typeface="Times New Roman"/>
                <a:ea typeface="Times New Roman"/>
                <a:cs typeface="Times New Roman"/>
              </a:rPr>
              <a:t>Failover: when the result returned in response to a HTTPDNS query is not an IP address (empty, non-IP, or connection timeout), the DNS resolution will be performed by the local DNS;</a:t>
            </a:r>
            <a:endParaRPr lang="en-US" altLang="zh-CN">
              <a:latin typeface="腾讯体 W7" panose="020C08030202040F0204" pitchFamily="34" charset="-122"/>
              <a:ea typeface="腾讯体 W7" panose="020C08030202040F0204" pitchFamily="34" charset="-122"/>
            </a:endParaRPr>
          </a:p>
          <a:p>
            <a:pPr marL="285750" indent="-285750">
              <a:lnSpc>
                <a:spcPct val="150000"/>
              </a:lnSpc>
              <a:buClr>
                <a:srgbClr val="57C3FF"/>
              </a:buClr>
              <a:buFont typeface="Wingdings" panose="05000000000000000000" pitchFamily="2" charset="2"/>
              <a:buChar char="n"/>
            </a:pPr>
            <a:endParaRPr lang="en-US" altLang="zh-CN">
              <a:latin typeface="腾讯体 W7" panose="020C08030202040F0204" pitchFamily="34" charset="-122"/>
              <a:ea typeface="腾讯体 W7" panose="020C08030202040F0204" pitchFamily="34" charset="-122"/>
            </a:endParaRPr>
          </a:p>
          <a:p>
            <a:pPr marL="285750" indent="-285750">
              <a:lnSpc>
                <a:spcPct val="150000"/>
              </a:lnSpc>
              <a:buClr>
                <a:srgbClr val="57C3FF"/>
              </a:buClr>
              <a:buFont typeface="Wingdings" panose="05000000000000000000" pitchFamily="2" charset="2"/>
              <a:buChar char="n"/>
            </a:pPr>
            <a:r>
              <a:rPr lang="en-US" sz="1800" b="0" i="0" strike="noStrike" cap="none" spc="0" baseline="0">
                <a:solidFill>
                  <a:srgbClr val="000000"/>
                </a:solidFill>
                <a:effectLst/>
                <a:latin typeface="Times New Roman"/>
                <a:ea typeface="Times New Roman"/>
                <a:cs typeface="Times New Roman"/>
              </a:rPr>
              <a:t>Caching policy: to reduce the delay caused by DNS resolution, we recommend you cache DNS locally and set a reasonable TTL and update policy.</a:t>
            </a:r>
          </a:p>
        </p:txBody>
      </p:sp>
      <p:sp>
        <p:nvSpPr>
          <p:cNvPr id="9" name="文本框 8">
            <a:extLst>
              <a:ext uri="{FF2B5EF4-FFF2-40B4-BE49-F238E27FC236}">
                <a16:creationId xmlns:a16="http://schemas.microsoft.com/office/drawing/2014/main" id="{1B90B8B3-58E2-47ED-A292-D0219E2909C1}"/>
              </a:ext>
            </a:extLst>
          </p:cNvPr>
          <p:cNvSpPr txBox="1"/>
          <p:nvPr/>
        </p:nvSpPr>
        <p:spPr>
          <a:xfrm>
            <a:off x="1870861" y="5872626"/>
            <a:ext cx="3387761" cy="640720"/>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HTTPDNS service process</a:t>
            </a:r>
          </a:p>
        </p:txBody>
      </p:sp>
      <p:pic>
        <p:nvPicPr>
          <p:cNvPr id="4" name="图片 3">
            <a:extLst>
              <a:ext uri="{FF2B5EF4-FFF2-40B4-BE49-F238E27FC236}">
                <a16:creationId xmlns:a16="http://schemas.microsoft.com/office/drawing/2014/main" id="{BDD4956A-B4A1-4FED-9B25-9740885F267B}"/>
              </a:ext>
            </a:extLst>
          </p:cNvPr>
          <p:cNvPicPr>
            <a:picLocks noChangeAspect="1"/>
          </p:cNvPicPr>
          <p:nvPr/>
        </p:nvPicPr>
        <p:blipFill>
          <a:blip r:embed="rId3"/>
          <a:stretch>
            <a:fillRect/>
          </a:stretch>
        </p:blipFill>
        <p:spPr>
          <a:xfrm>
            <a:off x="1135015" y="1450655"/>
            <a:ext cx="4859452" cy="4354609"/>
          </a:xfrm>
          <a:prstGeom prst="rect">
            <a:avLst/>
          </a:prstGeom>
          <a:ln>
            <a:solidFill>
              <a:srgbClr val="57C3FF"/>
            </a:solidFill>
          </a:ln>
        </p:spPr>
      </p:pic>
    </p:spTree>
    <p:extLst>
      <p:ext uri="{BB962C8B-B14F-4D97-AF65-F5344CB8AC3E}">
        <p14:creationId xmlns:p14="http://schemas.microsoft.com/office/powerpoint/2010/main" val="26495910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8" name="文本框 7">
            <a:extLst>
              <a:ext uri="{FF2B5EF4-FFF2-40B4-BE49-F238E27FC236}">
                <a16:creationId xmlns:a16="http://schemas.microsoft.com/office/drawing/2014/main" id="{7961E4F9-6E77-480A-960A-4CCA30EBCED4}"/>
              </a:ext>
            </a:extLst>
          </p:cNvPr>
          <p:cNvSpPr txBox="1"/>
          <p:nvPr/>
        </p:nvSpPr>
        <p:spPr>
          <a:xfrm>
            <a:off x="6421286" y="1844824"/>
            <a:ext cx="4720151" cy="4031873"/>
          </a:xfrm>
          <a:prstGeom prst="rect">
            <a:avLst/>
          </a:prstGeom>
          <a:noFill/>
        </p:spPr>
        <p:txBody>
          <a:bodyPr wrap="square" rtlCol="0">
            <a:spAutoFit/>
          </a:bodyPr>
          <a:lstStyle/>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In order to avoid DNS hijacking and </a:t>
            </a:r>
            <a:r>
              <a:rPr lang="en-US" sz="1600" b="0" i="0" strike="noStrike" cap="none" spc="0" baseline="0" dirty="0">
                <a:solidFill>
                  <a:srgbClr val="000000"/>
                </a:solidFill>
                <a:effectLst/>
                <a:latin typeface="Times New Roman"/>
                <a:ea typeface="Times New Roman"/>
                <a:cs typeface="Times New Roman"/>
              </a:rPr>
              <a:t>HTTPDNS exceptions, we recommend you use direct IP connection instead of the current DNS scheme to ensure the business continuity and enable the default DNS scheme only when direct IP connection fails.</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endParaRPr lang="en-US" altLang="zh-CN"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Strengths:</a:t>
            </a:r>
            <a:endParaRPr lang="en-US" altLang="zh-CN"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Simplified DNS process for reduced time consumption;</a:t>
            </a:r>
            <a:endParaRPr lang="en-US" altLang="zh-CN" sz="16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Accurate scheduling for reduced time consumption;</a:t>
            </a:r>
            <a:endParaRPr lang="en-US" altLang="zh-CN" sz="16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DNS hijacking prevention;</a:t>
            </a:r>
            <a:endParaRPr lang="en-US" altLang="zh-CN" sz="16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Disaster recovery capability when there are multiple IPs for terminals to access.</a:t>
            </a:r>
          </a:p>
        </p:txBody>
      </p:sp>
      <p:sp>
        <p:nvSpPr>
          <p:cNvPr id="9" name="文本框 8">
            <a:extLst>
              <a:ext uri="{FF2B5EF4-FFF2-40B4-BE49-F238E27FC236}">
                <a16:creationId xmlns:a16="http://schemas.microsoft.com/office/drawing/2014/main" id="{1B90B8B3-58E2-47ED-A292-D0219E2909C1}"/>
              </a:ext>
            </a:extLst>
          </p:cNvPr>
          <p:cNvSpPr txBox="1"/>
          <p:nvPr/>
        </p:nvSpPr>
        <p:spPr>
          <a:xfrm>
            <a:off x="444185" y="1233283"/>
            <a:ext cx="4829361" cy="1006846"/>
          </a:xfrm>
          <a:prstGeom prst="rect">
            <a:avLst/>
          </a:prstGeom>
          <a:noFill/>
        </p:spPr>
        <p:txBody>
          <a:bodyPr wrap="square" rtlCol="0">
            <a:spAutoFit/>
          </a:bodyPr>
          <a:lstStyle/>
          <a:p>
            <a:pPr marL="836063" lvl="1" indent="-355591" defTabSz="912813" fontAlgn="base">
              <a:lnSpc>
                <a:spcPct val="150000"/>
              </a:lnSpc>
              <a:spcBef>
                <a:spcPts val="500"/>
              </a:spcBef>
              <a:spcAft>
                <a:spcPct val="0"/>
              </a:spcAft>
              <a:buClr>
                <a:schemeClr val="accent1"/>
              </a:buClr>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Direct client IP connection avoids DNS failures</a:t>
            </a:r>
          </a:p>
        </p:txBody>
      </p:sp>
      <p:pic>
        <p:nvPicPr>
          <p:cNvPr id="5" name="图片 4">
            <a:extLst>
              <a:ext uri="{FF2B5EF4-FFF2-40B4-BE49-F238E27FC236}">
                <a16:creationId xmlns:a16="http://schemas.microsoft.com/office/drawing/2014/main" id="{DC89CFC6-4D9E-4772-847C-5CDFC968D4F5}"/>
              </a:ext>
            </a:extLst>
          </p:cNvPr>
          <p:cNvPicPr>
            <a:picLocks noChangeAspect="1"/>
          </p:cNvPicPr>
          <p:nvPr/>
        </p:nvPicPr>
        <p:blipFill>
          <a:blip r:embed="rId3"/>
          <a:stretch>
            <a:fillRect/>
          </a:stretch>
        </p:blipFill>
        <p:spPr>
          <a:xfrm>
            <a:off x="1055280" y="1844824"/>
            <a:ext cx="5200810" cy="4536504"/>
          </a:xfrm>
          <a:prstGeom prst="rect">
            <a:avLst/>
          </a:prstGeom>
          <a:ln>
            <a:solidFill>
              <a:srgbClr val="57C3FF"/>
            </a:solidFill>
          </a:ln>
        </p:spPr>
      </p:pic>
    </p:spTree>
    <p:extLst>
      <p:ext uri="{BB962C8B-B14F-4D97-AF65-F5344CB8AC3E}">
        <p14:creationId xmlns:p14="http://schemas.microsoft.com/office/powerpoint/2010/main" val="28093056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marL="480472" lvl="1" indent="-480472">
              <a:spcBef>
                <a:spcPct val="0"/>
              </a:spcBef>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CDN:</a:t>
            </a:r>
            <a:endParaRPr lang="en-US" altLang="zh-CN"/>
          </a:p>
        </p:txBody>
      </p:sp>
      <p:pic>
        <p:nvPicPr>
          <p:cNvPr id="2050" name="Picture 2" descr="https://mc.qcloudimg.com/static/img/1bead74703061b71eeaf6bf4db27fcdb/image.png">
            <a:extLst>
              <a:ext uri="{FF2B5EF4-FFF2-40B4-BE49-F238E27FC236}">
                <a16:creationId xmlns:a16="http://schemas.microsoft.com/office/drawing/2014/main" id="{0B79770B-F06E-44AE-AAA5-084199F86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1424" y="2060848"/>
            <a:ext cx="6083796" cy="3291689"/>
          </a:xfrm>
          <a:prstGeom prst="rect">
            <a:avLst/>
          </a:prstGeom>
          <a:noFill/>
          <a:ln>
            <a:solidFill>
              <a:srgbClr val="57C3FF"/>
            </a:solidFill>
          </a:ln>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7E50FD18-29F7-4079-8AA6-A57A6F809D43}"/>
              </a:ext>
            </a:extLst>
          </p:cNvPr>
          <p:cNvSpPr txBox="1"/>
          <p:nvPr/>
        </p:nvSpPr>
        <p:spPr>
          <a:xfrm>
            <a:off x="1989780" y="5537910"/>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How CDN works</a:t>
            </a:r>
          </a:p>
        </p:txBody>
      </p:sp>
      <p:sp>
        <p:nvSpPr>
          <p:cNvPr id="6" name="文本框 5">
            <a:extLst>
              <a:ext uri="{FF2B5EF4-FFF2-40B4-BE49-F238E27FC236}">
                <a16:creationId xmlns:a16="http://schemas.microsoft.com/office/drawing/2014/main" id="{A7CE9DAF-BCCB-4A0E-A8F2-66BC8229B000}"/>
              </a:ext>
            </a:extLst>
          </p:cNvPr>
          <p:cNvSpPr txBox="1"/>
          <p:nvPr/>
        </p:nvSpPr>
        <p:spPr>
          <a:xfrm>
            <a:off x="7238906" y="1336446"/>
            <a:ext cx="4018020" cy="4524315"/>
          </a:xfrm>
          <a:prstGeom prst="rect">
            <a:avLst/>
          </a:prstGeom>
          <a:noFill/>
        </p:spPr>
        <p:txBody>
          <a:bodyPr wrap="square" rtlCol="0">
            <a:spAutoFit/>
          </a:bodyPr>
          <a:lstStyle/>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Tencent Cloud CDN has over 1,100 cache nodes across China and over 200 nodes in more than 50 countries and regions.</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It covers major ISPs such as China Mobile, China Unicom, and China Telecom, as well as small and mid-sized ISPs such as China Mobile </a:t>
            </a:r>
            <a:r>
              <a:rPr lang="en-US" sz="1600" b="0" i="0" strike="noStrike" cap="none" spc="0" baseline="0" dirty="0" err="1">
                <a:solidFill>
                  <a:srgbClr val="000000"/>
                </a:solidFill>
                <a:effectLst/>
                <a:latin typeface="Times New Roman"/>
                <a:ea typeface="Times New Roman"/>
                <a:cs typeface="Times New Roman"/>
              </a:rPr>
              <a:t>Tietong</a:t>
            </a:r>
            <a:r>
              <a:rPr lang="en-US" sz="1600" b="0" i="0" strike="noStrike" cap="none" spc="0" baseline="0" dirty="0">
                <a:solidFill>
                  <a:srgbClr val="000000"/>
                </a:solidFill>
                <a:effectLst/>
                <a:latin typeface="Times New Roman"/>
                <a:ea typeface="Times New Roman"/>
                <a:cs typeface="Times New Roman"/>
              </a:rPr>
              <a:t> and Great Wall Broadband Network.</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Tencent Cloud's proprietary GSLB scheduling system and smart routing technology guarantee that requests will be routed to the closest and optimal CDN nodes;</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Based on real-time status monitoring over the entire network and the smart routing technology, CDN can select the optimal origin-pull linkage to ensure the fast access to resources.</a:t>
            </a:r>
          </a:p>
        </p:txBody>
      </p:sp>
    </p:spTree>
    <p:extLst>
      <p:ext uri="{BB962C8B-B14F-4D97-AF65-F5344CB8AC3E}">
        <p14:creationId xmlns:p14="http://schemas.microsoft.com/office/powerpoint/2010/main" val="3066593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marL="480472" lvl="1" indent="-480472">
              <a:spcBef>
                <a:spcPct val="0"/>
              </a:spcBef>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Multi-Layer CDN cache design:</a:t>
            </a:r>
            <a:endParaRPr lang="en-US" altLang="zh-CN"/>
          </a:p>
        </p:txBody>
      </p:sp>
      <p:sp>
        <p:nvSpPr>
          <p:cNvPr id="17" name="文本框 16">
            <a:extLst>
              <a:ext uri="{FF2B5EF4-FFF2-40B4-BE49-F238E27FC236}">
                <a16:creationId xmlns:a16="http://schemas.microsoft.com/office/drawing/2014/main" id="{4F05815D-EC63-4CC3-9A65-82DD5AC49455}"/>
              </a:ext>
            </a:extLst>
          </p:cNvPr>
          <p:cNvSpPr txBox="1"/>
          <p:nvPr/>
        </p:nvSpPr>
        <p:spPr>
          <a:xfrm>
            <a:off x="364920" y="2456438"/>
            <a:ext cx="1482401" cy="369332"/>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Edge layer</a:t>
            </a:r>
          </a:p>
        </p:txBody>
      </p:sp>
      <p:sp>
        <p:nvSpPr>
          <p:cNvPr id="19" name="文本框 18">
            <a:extLst>
              <a:ext uri="{FF2B5EF4-FFF2-40B4-BE49-F238E27FC236}">
                <a16:creationId xmlns:a16="http://schemas.microsoft.com/office/drawing/2014/main" id="{6ADDD0F9-9301-4D08-93CC-2D0E02FE1D3C}"/>
              </a:ext>
            </a:extLst>
          </p:cNvPr>
          <p:cNvSpPr txBox="1"/>
          <p:nvPr/>
        </p:nvSpPr>
        <p:spPr>
          <a:xfrm>
            <a:off x="364920" y="3404592"/>
            <a:ext cx="1482401"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Intermediate server</a:t>
            </a:r>
          </a:p>
        </p:txBody>
      </p:sp>
      <p:sp>
        <p:nvSpPr>
          <p:cNvPr id="20" name="文本框 19">
            <a:extLst>
              <a:ext uri="{FF2B5EF4-FFF2-40B4-BE49-F238E27FC236}">
                <a16:creationId xmlns:a16="http://schemas.microsoft.com/office/drawing/2014/main" id="{F5B11DBE-D96A-43CF-8B09-F81BD99BE83B}"/>
              </a:ext>
            </a:extLst>
          </p:cNvPr>
          <p:cNvSpPr txBox="1"/>
          <p:nvPr/>
        </p:nvSpPr>
        <p:spPr>
          <a:xfrm>
            <a:off x="364920" y="4415813"/>
            <a:ext cx="1482401"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Application layer</a:t>
            </a:r>
          </a:p>
        </p:txBody>
      </p:sp>
      <p:grpSp>
        <p:nvGrpSpPr>
          <p:cNvPr id="21" name="组合 20">
            <a:extLst>
              <a:ext uri="{FF2B5EF4-FFF2-40B4-BE49-F238E27FC236}">
                <a16:creationId xmlns:a16="http://schemas.microsoft.com/office/drawing/2014/main" id="{15F4AE41-BB5B-4272-B14A-91F0C3735A3E}"/>
              </a:ext>
            </a:extLst>
          </p:cNvPr>
          <p:cNvGrpSpPr/>
          <p:nvPr/>
        </p:nvGrpSpPr>
        <p:grpSpPr>
          <a:xfrm>
            <a:off x="1991544" y="2453473"/>
            <a:ext cx="5348028" cy="3344180"/>
            <a:chOff x="2122763" y="2389076"/>
            <a:chExt cx="5693292" cy="3560077"/>
          </a:xfrm>
        </p:grpSpPr>
        <p:sp>
          <p:nvSpPr>
            <p:cNvPr id="5" name="矩形 4">
              <a:extLst>
                <a:ext uri="{FF2B5EF4-FFF2-40B4-BE49-F238E27FC236}">
                  <a16:creationId xmlns:a16="http://schemas.microsoft.com/office/drawing/2014/main" id="{102C6AF1-F438-4987-8CD8-C2563D880458}"/>
                </a:ext>
              </a:extLst>
            </p:cNvPr>
            <p:cNvSpPr/>
            <p:nvPr/>
          </p:nvSpPr>
          <p:spPr>
            <a:xfrm>
              <a:off x="2122763" y="2389076"/>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8" name="矩形 7">
              <a:extLst>
                <a:ext uri="{FF2B5EF4-FFF2-40B4-BE49-F238E27FC236}">
                  <a16:creationId xmlns:a16="http://schemas.microsoft.com/office/drawing/2014/main" id="{D93F4653-681B-4598-95B2-D8C065EF8390}"/>
                </a:ext>
              </a:extLst>
            </p:cNvPr>
            <p:cNvSpPr/>
            <p:nvPr/>
          </p:nvSpPr>
          <p:spPr>
            <a:xfrm>
              <a:off x="6807943" y="2389076"/>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9" name="矩形 8">
              <a:extLst>
                <a:ext uri="{FF2B5EF4-FFF2-40B4-BE49-F238E27FC236}">
                  <a16:creationId xmlns:a16="http://schemas.microsoft.com/office/drawing/2014/main" id="{EB30C592-8A41-43CB-8F7D-0E0B8461BEC1}"/>
                </a:ext>
              </a:extLst>
            </p:cNvPr>
            <p:cNvSpPr/>
            <p:nvPr/>
          </p:nvSpPr>
          <p:spPr>
            <a:xfrm>
              <a:off x="4068194" y="2389076"/>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10" name="矩形 9">
              <a:extLst>
                <a:ext uri="{FF2B5EF4-FFF2-40B4-BE49-F238E27FC236}">
                  <a16:creationId xmlns:a16="http://schemas.microsoft.com/office/drawing/2014/main" id="{4940DF05-93B5-4793-B8DC-7D6DFA443E32}"/>
                </a:ext>
              </a:extLst>
            </p:cNvPr>
            <p:cNvSpPr/>
            <p:nvPr/>
          </p:nvSpPr>
          <p:spPr>
            <a:xfrm>
              <a:off x="2626819" y="3337230"/>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11" name="矩形 10">
              <a:extLst>
                <a:ext uri="{FF2B5EF4-FFF2-40B4-BE49-F238E27FC236}">
                  <a16:creationId xmlns:a16="http://schemas.microsoft.com/office/drawing/2014/main" id="{A40DFBB9-AC42-4B0A-AC4F-6A381B27602C}"/>
                </a:ext>
              </a:extLst>
            </p:cNvPr>
            <p:cNvSpPr/>
            <p:nvPr/>
          </p:nvSpPr>
          <p:spPr>
            <a:xfrm>
              <a:off x="6600056" y="3343408"/>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12" name="矩形 11">
              <a:extLst>
                <a:ext uri="{FF2B5EF4-FFF2-40B4-BE49-F238E27FC236}">
                  <a16:creationId xmlns:a16="http://schemas.microsoft.com/office/drawing/2014/main" id="{B3C1586F-BEF7-4A76-9A4D-630D2ADA0ACD}"/>
                </a:ext>
              </a:extLst>
            </p:cNvPr>
            <p:cNvSpPr/>
            <p:nvPr/>
          </p:nvSpPr>
          <p:spPr>
            <a:xfrm>
              <a:off x="4572250" y="3341086"/>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Cache cluster</a:t>
              </a:r>
            </a:p>
          </p:txBody>
        </p:sp>
        <p:sp>
          <p:nvSpPr>
            <p:cNvPr id="13" name="矩形 12">
              <a:extLst>
                <a:ext uri="{FF2B5EF4-FFF2-40B4-BE49-F238E27FC236}">
                  <a16:creationId xmlns:a16="http://schemas.microsoft.com/office/drawing/2014/main" id="{34677B3E-D23C-43CC-96AC-B25BE2F6C27A}"/>
                </a:ext>
              </a:extLst>
            </p:cNvPr>
            <p:cNvSpPr/>
            <p:nvPr/>
          </p:nvSpPr>
          <p:spPr>
            <a:xfrm>
              <a:off x="3634931" y="4324781"/>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Application cluster</a:t>
              </a:r>
            </a:p>
          </p:txBody>
        </p:sp>
        <p:sp>
          <p:nvSpPr>
            <p:cNvPr id="15" name="矩形 14">
              <a:extLst>
                <a:ext uri="{FF2B5EF4-FFF2-40B4-BE49-F238E27FC236}">
                  <a16:creationId xmlns:a16="http://schemas.microsoft.com/office/drawing/2014/main" id="{0FDF8B69-C697-4B2A-B4C5-9B1A1B1936D4}"/>
                </a:ext>
              </a:extLst>
            </p:cNvPr>
            <p:cNvSpPr/>
            <p:nvPr/>
          </p:nvSpPr>
          <p:spPr>
            <a:xfrm>
              <a:off x="5580362" y="4324781"/>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strike="noStrike" cap="none" spc="0" baseline="0">
                  <a:solidFill>
                    <a:srgbClr val="FFFFFF"/>
                  </a:solidFill>
                  <a:effectLst/>
                  <a:latin typeface="Times New Roman"/>
                  <a:ea typeface="Times New Roman"/>
                  <a:cs typeface="Times New Roman"/>
                </a:rPr>
                <a:t>Application cluster</a:t>
              </a:r>
            </a:p>
          </p:txBody>
        </p:sp>
        <p:sp>
          <p:nvSpPr>
            <p:cNvPr id="7" name="文本框 6">
              <a:extLst>
                <a:ext uri="{FF2B5EF4-FFF2-40B4-BE49-F238E27FC236}">
                  <a16:creationId xmlns:a16="http://schemas.microsoft.com/office/drawing/2014/main" id="{FF823DE7-B436-41B3-8BAC-ED4F3D11D3E9}"/>
                </a:ext>
              </a:extLst>
            </p:cNvPr>
            <p:cNvSpPr txBox="1"/>
            <p:nvPr/>
          </p:nvSpPr>
          <p:spPr>
            <a:xfrm>
              <a:off x="5506531" y="2389076"/>
              <a:ext cx="1008112" cy="393176"/>
            </a:xfrm>
            <a:prstGeom prst="rect">
              <a:avLst/>
            </a:prstGeom>
            <a:noFill/>
          </p:spPr>
          <p:txBody>
            <a:bodyPr wrap="square" rtlCol="0">
              <a:spAutoFit/>
            </a:bodyPr>
            <a:lstStyle/>
            <a:p>
              <a:pPr algn="ctr"/>
              <a:r>
                <a:rPr lang="en-US" altLang="zh-CN">
                  <a:latin typeface="腾讯体 W7" panose="020C08030202040F0204" pitchFamily="34" charset="-122"/>
                  <a:ea typeface="腾讯体 W7" panose="020C08030202040F0204" pitchFamily="34" charset="-122"/>
                </a:rPr>
                <a:t>……</a:t>
              </a:r>
              <a:endParaRPr lang="zh-CN" altLang="en-US">
                <a:latin typeface="腾讯体 W7" panose="020C08030202040F0204" pitchFamily="34" charset="-122"/>
                <a:ea typeface="腾讯体 W7" panose="020C08030202040F0204" pitchFamily="34" charset="-122"/>
              </a:endParaRPr>
            </a:p>
          </p:txBody>
        </p:sp>
        <p:sp>
          <p:nvSpPr>
            <p:cNvPr id="18" name="圆柱体 17">
              <a:extLst>
                <a:ext uri="{FF2B5EF4-FFF2-40B4-BE49-F238E27FC236}">
                  <a16:creationId xmlns:a16="http://schemas.microsoft.com/office/drawing/2014/main" id="{DE31FE8B-8147-49EE-A720-E7269443215C}"/>
                </a:ext>
              </a:extLst>
            </p:cNvPr>
            <p:cNvSpPr/>
            <p:nvPr/>
          </p:nvSpPr>
          <p:spPr>
            <a:xfrm>
              <a:off x="4068195" y="5445224"/>
              <a:ext cx="504056" cy="50392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2" name="圆柱体 21">
              <a:extLst>
                <a:ext uri="{FF2B5EF4-FFF2-40B4-BE49-F238E27FC236}">
                  <a16:creationId xmlns:a16="http://schemas.microsoft.com/office/drawing/2014/main" id="{3E954B96-DDE9-4287-9495-3F0315F424EC}"/>
                </a:ext>
              </a:extLst>
            </p:cNvPr>
            <p:cNvSpPr/>
            <p:nvPr/>
          </p:nvSpPr>
          <p:spPr>
            <a:xfrm>
              <a:off x="5328334" y="5445224"/>
              <a:ext cx="504056" cy="50392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grpSp>
      <p:sp>
        <p:nvSpPr>
          <p:cNvPr id="23" name="文本框 22">
            <a:extLst>
              <a:ext uri="{FF2B5EF4-FFF2-40B4-BE49-F238E27FC236}">
                <a16:creationId xmlns:a16="http://schemas.microsoft.com/office/drawing/2014/main" id="{33E98D10-AF54-4012-894C-3D5B986EF3C6}"/>
              </a:ext>
            </a:extLst>
          </p:cNvPr>
          <p:cNvSpPr txBox="1"/>
          <p:nvPr/>
        </p:nvSpPr>
        <p:spPr>
          <a:xfrm>
            <a:off x="364920" y="5512522"/>
            <a:ext cx="1482401" cy="369332"/>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Storage layer</a:t>
            </a:r>
          </a:p>
        </p:txBody>
      </p:sp>
      <p:sp>
        <p:nvSpPr>
          <p:cNvPr id="24" name="文本框 23">
            <a:extLst>
              <a:ext uri="{FF2B5EF4-FFF2-40B4-BE49-F238E27FC236}">
                <a16:creationId xmlns:a16="http://schemas.microsoft.com/office/drawing/2014/main" id="{7AF30F42-B6D0-4107-B35B-8D9D40603E72}"/>
              </a:ext>
            </a:extLst>
          </p:cNvPr>
          <p:cNvSpPr txBox="1"/>
          <p:nvPr/>
        </p:nvSpPr>
        <p:spPr>
          <a:xfrm>
            <a:off x="7813061" y="1577194"/>
            <a:ext cx="3509545" cy="4524315"/>
          </a:xfrm>
          <a:prstGeom prst="rect">
            <a:avLst/>
          </a:prstGeom>
          <a:noFill/>
        </p:spPr>
        <p:txBody>
          <a:bodyPr wrap="square" rtlCol="0">
            <a:spAutoFit/>
          </a:bodyPr>
          <a:lstStyle/>
          <a:p>
            <a:r>
              <a:rPr lang="en-US" sz="1600" b="1" i="0" strike="noStrike" cap="none" spc="0" baseline="0" dirty="0">
                <a:solidFill>
                  <a:srgbClr val="000000"/>
                </a:solidFill>
                <a:effectLst/>
                <a:latin typeface="Times New Roman"/>
                <a:ea typeface="Times New Roman"/>
                <a:cs typeface="Times New Roman"/>
              </a:rPr>
              <a:t>Disadvantages of CDN cache:</a:t>
            </a:r>
            <a:endParaRPr lang="en-US" altLang="zh-CN" sz="1600" dirty="0">
              <a:latin typeface="腾讯体 W7" panose="020C08030202040F0204" pitchFamily="34" charset="-122"/>
              <a:ea typeface="腾讯体 W7" panose="020C08030202040F0204" pitchFamily="34" charset="-122"/>
            </a:endParaRPr>
          </a:p>
          <a:p>
            <a:r>
              <a:rPr lang="en-US" sz="1600" b="0" i="0" strike="noStrike" cap="none" spc="0" baseline="0" dirty="0">
                <a:solidFill>
                  <a:srgbClr val="000000"/>
                </a:solidFill>
                <a:effectLst/>
                <a:latin typeface="Times New Roman"/>
                <a:ea typeface="Times New Roman"/>
                <a:cs typeface="Times New Roman"/>
              </a:rPr>
              <a:t>When the website is updated, if the data on CDN nodes is not updated promptly, even if the user uses the Ctrl + F5 combination to invalidate the cache in the browser, an access exception will occur due to the failure of the CDN edge servers to sync the latest data.</a:t>
            </a:r>
            <a:endParaRPr lang="en-US" sz="1600" dirty="0">
              <a:solidFill>
                <a:srgbClr val="000000"/>
              </a:solidFill>
              <a:latin typeface="Times New Roman"/>
              <a:ea typeface="Times New Roman"/>
              <a:cs typeface="Times New Roman"/>
            </a:endParaRPr>
          </a:p>
          <a:p>
            <a:endParaRPr lang="en-US" altLang="zh-CN" sz="1600" dirty="0">
              <a:latin typeface="腾讯体 W7" panose="020C08030202040F0204" pitchFamily="34" charset="-122"/>
              <a:ea typeface="腾讯体 W7" panose="020C08030202040F0204" pitchFamily="34" charset="-122"/>
            </a:endParaRPr>
          </a:p>
          <a:p>
            <a:r>
              <a:rPr lang="en-US" sz="1600" b="1" i="0" strike="noStrike" cap="none" spc="0" baseline="0" dirty="0">
                <a:solidFill>
                  <a:srgbClr val="000000"/>
                </a:solidFill>
                <a:effectLst/>
                <a:latin typeface="Times New Roman"/>
                <a:ea typeface="Times New Roman"/>
                <a:cs typeface="Times New Roman"/>
              </a:rPr>
              <a:t>Solution:</a:t>
            </a:r>
            <a:endParaRPr lang="en-US" altLang="zh-CN" sz="1600" b="1"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Set a reasonable cache expiration time;</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For new resource release or non-compliant resource cleanup scenarios, use the cache purge feature to clear the resource cache;</a:t>
            </a:r>
            <a:endParaRPr lang="en-US" altLang="zh-CN" sz="1600"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600" b="0" i="0" strike="noStrike" cap="none" spc="0" baseline="0" dirty="0">
                <a:solidFill>
                  <a:srgbClr val="000000"/>
                </a:solidFill>
                <a:effectLst/>
                <a:latin typeface="Times New Roman"/>
                <a:ea typeface="Times New Roman"/>
                <a:cs typeface="Times New Roman"/>
              </a:rPr>
              <a:t>Actively prefetch the data updated on origin servers.</a:t>
            </a:r>
            <a:endParaRPr lang="en-US" altLang="zh-CN" sz="1600"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0353701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47F9A1-8409-4627-ABD7-474C4263D1A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2205021-6F89-4C39-B748-9123E11393D3}"/>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40743819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marL="480472" lvl="1" indent="-480472">
              <a:spcBef>
                <a:spcPct val="0"/>
              </a:spcBef>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Best practices of CDN:</a:t>
            </a:r>
            <a:endParaRPr lang="en-US" altLang="zh-CN" dirty="0"/>
          </a:p>
        </p:txBody>
      </p:sp>
      <p:pic>
        <p:nvPicPr>
          <p:cNvPr id="6" name="图片 5">
            <a:extLst>
              <a:ext uri="{FF2B5EF4-FFF2-40B4-BE49-F238E27FC236}">
                <a16:creationId xmlns:a16="http://schemas.microsoft.com/office/drawing/2014/main" id="{FA271563-6047-4956-B885-D46498E2B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5" y="2420888"/>
            <a:ext cx="4069401" cy="2664296"/>
          </a:xfrm>
          <a:prstGeom prst="rect">
            <a:avLst/>
          </a:prstGeom>
          <a:ln>
            <a:solidFill>
              <a:srgbClr val="57C3FF"/>
            </a:solidFill>
          </a:ln>
        </p:spPr>
      </p:pic>
      <p:pic>
        <p:nvPicPr>
          <p:cNvPr id="16" name="图片 15">
            <a:extLst>
              <a:ext uri="{FF2B5EF4-FFF2-40B4-BE49-F238E27FC236}">
                <a16:creationId xmlns:a16="http://schemas.microsoft.com/office/drawing/2014/main" id="{8597159F-B150-42D9-9523-B9195807A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397" y="3114743"/>
            <a:ext cx="4883448" cy="1276586"/>
          </a:xfrm>
          <a:prstGeom prst="rect">
            <a:avLst/>
          </a:prstGeom>
          <a:ln>
            <a:solidFill>
              <a:srgbClr val="57C3FF"/>
            </a:solidFill>
          </a:ln>
        </p:spPr>
      </p:pic>
      <p:sp>
        <p:nvSpPr>
          <p:cNvPr id="17" name="文本框 16">
            <a:extLst>
              <a:ext uri="{FF2B5EF4-FFF2-40B4-BE49-F238E27FC236}">
                <a16:creationId xmlns:a16="http://schemas.microsoft.com/office/drawing/2014/main" id="{D332CAC6-6491-4D69-B964-95F8610A7B5B}"/>
              </a:ext>
            </a:extLst>
          </p:cNvPr>
          <p:cNvSpPr txBox="1"/>
          <p:nvPr/>
        </p:nvSpPr>
        <p:spPr>
          <a:xfrm>
            <a:off x="2802107" y="5301208"/>
            <a:ext cx="1585760" cy="366126"/>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CDN + CVM</a:t>
            </a:r>
            <a:endParaRPr lang="zh-CN" altLang="en-US">
              <a:latin typeface="腾讯体 W7" panose="020C08030202040F0204" pitchFamily="34" charset="-122"/>
              <a:ea typeface="腾讯体 W7" panose="020C08030202040F0204" pitchFamily="34" charset="-122"/>
            </a:endParaRPr>
          </a:p>
        </p:txBody>
      </p:sp>
      <p:sp>
        <p:nvSpPr>
          <p:cNvPr id="18" name="文本框 17">
            <a:extLst>
              <a:ext uri="{FF2B5EF4-FFF2-40B4-BE49-F238E27FC236}">
                <a16:creationId xmlns:a16="http://schemas.microsoft.com/office/drawing/2014/main" id="{7B07EC06-34F9-4634-A52B-46568CEB1C88}"/>
              </a:ext>
            </a:extLst>
          </p:cNvPr>
          <p:cNvSpPr txBox="1"/>
          <p:nvPr/>
        </p:nvSpPr>
        <p:spPr>
          <a:xfrm>
            <a:off x="7968207" y="5301208"/>
            <a:ext cx="1585760" cy="366126"/>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CDN + COS</a:t>
            </a:r>
            <a:endParaRPr lang="zh-CN" altLang="en-US">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629484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1">
            <a:extLst>
              <a:ext uri="{FF2B5EF4-FFF2-40B4-BE49-F238E27FC236}">
                <a16:creationId xmlns:a16="http://schemas.microsoft.com/office/drawing/2014/main" id="{322F33B1-F16D-4E3D-B6FA-53BFCC72288A}"/>
              </a:ext>
            </a:extLst>
          </p:cNvPr>
          <p:cNvSpPr/>
          <p:nvPr>
            <p:custDataLst>
              <p:tags r:id="rId1"/>
            </p:custDataLst>
          </p:nvPr>
        </p:nvSpPr>
        <p:spPr>
          <a:xfrm>
            <a:off x="3306968" y="1556792"/>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000" b="1" i="0" strike="noStrike" cap="none" spc="0" baseline="0">
                <a:solidFill>
                  <a:srgbClr val="1CADE4"/>
                </a:solidFill>
                <a:effectLst/>
                <a:latin typeface="Times New Roman"/>
                <a:ea typeface="Times New Roman"/>
                <a:cs typeface="Times New Roman"/>
              </a:rPr>
              <a:t>Section 1. Overview of In-Cloud High Availability</a:t>
            </a:r>
          </a:p>
        </p:txBody>
      </p:sp>
      <p:sp>
        <p:nvSpPr>
          <p:cNvPr id="5" name="MH_Others_1">
            <a:extLst>
              <a:ext uri="{FF2B5EF4-FFF2-40B4-BE49-F238E27FC236}">
                <a16:creationId xmlns:a16="http://schemas.microsoft.com/office/drawing/2014/main" id="{7F662F7B-9BCC-4300-A171-0BC69CB2581F}"/>
              </a:ext>
            </a:extLst>
          </p:cNvPr>
          <p:cNvSpPr/>
          <p:nvPr>
            <p:custDataLst>
              <p:tags r:id="rId2"/>
            </p:custDataLst>
          </p:nvPr>
        </p:nvSpPr>
        <p:spPr>
          <a:xfrm>
            <a:off x="3241881" y="1556792"/>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6" name="MH_Entry_2">
            <a:extLst>
              <a:ext uri="{FF2B5EF4-FFF2-40B4-BE49-F238E27FC236}">
                <a16:creationId xmlns:a16="http://schemas.microsoft.com/office/drawing/2014/main" id="{95709B92-828F-4EBB-9FB5-FB4CA1424138}"/>
              </a:ext>
            </a:extLst>
          </p:cNvPr>
          <p:cNvSpPr/>
          <p:nvPr>
            <p:custDataLst>
              <p:tags r:id="rId3"/>
            </p:custDataLst>
          </p:nvPr>
        </p:nvSpPr>
        <p:spPr>
          <a:xfrm>
            <a:off x="3306968" y="2278465"/>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000" b="1" i="0" strike="noStrike" cap="none" spc="0" baseline="0">
                <a:solidFill>
                  <a:srgbClr val="1CADE4"/>
                </a:solidFill>
                <a:effectLst/>
                <a:latin typeface="Times New Roman"/>
                <a:ea typeface="Times New Roman"/>
                <a:cs typeface="Times New Roman"/>
              </a:rPr>
              <a:t>Section 2. Building High-Availability Architecture for the Outer Layer Network</a:t>
            </a:r>
          </a:p>
        </p:txBody>
      </p:sp>
      <p:sp>
        <p:nvSpPr>
          <p:cNvPr id="7" name="MH_Others_2">
            <a:extLst>
              <a:ext uri="{FF2B5EF4-FFF2-40B4-BE49-F238E27FC236}">
                <a16:creationId xmlns:a16="http://schemas.microsoft.com/office/drawing/2014/main" id="{6ACA1D98-2618-4BE0-B980-DA3E25D40F4C}"/>
              </a:ext>
            </a:extLst>
          </p:cNvPr>
          <p:cNvSpPr/>
          <p:nvPr>
            <p:custDataLst>
              <p:tags r:id="rId4"/>
            </p:custDataLst>
          </p:nvPr>
        </p:nvSpPr>
        <p:spPr>
          <a:xfrm>
            <a:off x="3241881" y="2278465"/>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12" name="MH_Others_3">
            <a:extLst>
              <a:ext uri="{FF2B5EF4-FFF2-40B4-BE49-F238E27FC236}">
                <a16:creationId xmlns:a16="http://schemas.microsoft.com/office/drawing/2014/main" id="{46C79190-DFB1-4906-B27C-C5FB98EFE9B5}"/>
              </a:ext>
            </a:extLst>
          </p:cNvPr>
          <p:cNvSpPr txBox="1">
            <a:spLocks noChangeArrowheads="1"/>
          </p:cNvSpPr>
          <p:nvPr>
            <p:custDataLst>
              <p:tags r:id="rId5"/>
            </p:custDataLst>
          </p:nvPr>
        </p:nvSpPr>
        <p:spPr bwMode="auto">
          <a:xfrm>
            <a:off x="2306634"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endParaRPr lang="en-US" altLang="zh-CN" sz="6600">
              <a:solidFill>
                <a:schemeClr val="accent1"/>
              </a:solidFill>
              <a:latin typeface="腾讯体 W7" panose="020C08030202040F0204" pitchFamily="34" charset="-122"/>
              <a:ea typeface="腾讯体 W7" panose="020C08030202040F0204" pitchFamily="34" charset="-122"/>
              <a:cs typeface="+mn-ea"/>
              <a:sym typeface="+mn-lt"/>
            </a:endParaRPr>
          </a:p>
          <a:p>
            <a:pPr algn="ctr"/>
            <a:r>
              <a:rPr lang="en-US" sz="6600" b="0" i="0" strike="noStrike" cap="none" spc="0" baseline="0">
                <a:solidFill>
                  <a:srgbClr val="1CADE4"/>
                </a:solidFill>
                <a:effectLst/>
                <a:latin typeface="Times New Roman"/>
                <a:ea typeface="Times New Roman"/>
                <a:cs typeface="Times New Roman"/>
              </a:rPr>
              <a:t> </a:t>
            </a:r>
          </a:p>
        </p:txBody>
      </p:sp>
      <p:sp>
        <p:nvSpPr>
          <p:cNvPr id="13" name="MH_Others_4">
            <a:extLst>
              <a:ext uri="{FF2B5EF4-FFF2-40B4-BE49-F238E27FC236}">
                <a16:creationId xmlns:a16="http://schemas.microsoft.com/office/drawing/2014/main" id="{D6B7A3D4-0A35-4521-83BF-4A5257EAC27D}"/>
              </a:ext>
            </a:extLst>
          </p:cNvPr>
          <p:cNvSpPr txBox="1"/>
          <p:nvPr>
            <p:custDataLst>
              <p:tags r:id="rId6"/>
            </p:custDataLst>
          </p:nvPr>
        </p:nvSpPr>
        <p:spPr>
          <a:xfrm>
            <a:off x="0" y="3115440"/>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8" name="MH_Entry_2">
            <a:extLst>
              <a:ext uri="{FF2B5EF4-FFF2-40B4-BE49-F238E27FC236}">
                <a16:creationId xmlns:a16="http://schemas.microsoft.com/office/drawing/2014/main" id="{0714BFD4-02F4-4C2D-A68E-B5E1C80C717C}"/>
              </a:ext>
            </a:extLst>
          </p:cNvPr>
          <p:cNvSpPr/>
          <p:nvPr>
            <p:custDataLst>
              <p:tags r:id="rId7"/>
            </p:custDataLst>
          </p:nvPr>
        </p:nvSpPr>
        <p:spPr>
          <a:xfrm>
            <a:off x="3306968" y="2980443"/>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000" b="1" i="0" strike="noStrike" cap="none" spc="0" baseline="0">
                <a:solidFill>
                  <a:srgbClr val="1CADE4"/>
                </a:solidFill>
                <a:effectLst/>
                <a:latin typeface="Times New Roman"/>
                <a:ea typeface="Times New Roman"/>
                <a:cs typeface="Times New Roman"/>
              </a:rPr>
              <a:t>Section 3. Building High-Availability Architecture for the Access Layer</a:t>
            </a:r>
          </a:p>
        </p:txBody>
      </p:sp>
      <p:sp>
        <p:nvSpPr>
          <p:cNvPr id="9" name="MH_Others_2">
            <a:extLst>
              <a:ext uri="{FF2B5EF4-FFF2-40B4-BE49-F238E27FC236}">
                <a16:creationId xmlns:a16="http://schemas.microsoft.com/office/drawing/2014/main" id="{B4E1E491-39B8-46C0-B85C-A9E9FAFA1343}"/>
              </a:ext>
            </a:extLst>
          </p:cNvPr>
          <p:cNvSpPr/>
          <p:nvPr>
            <p:custDataLst>
              <p:tags r:id="rId8"/>
            </p:custDataLst>
          </p:nvPr>
        </p:nvSpPr>
        <p:spPr>
          <a:xfrm>
            <a:off x="3241881" y="2980443"/>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10" name="MH_Entry_2">
            <a:extLst>
              <a:ext uri="{FF2B5EF4-FFF2-40B4-BE49-F238E27FC236}">
                <a16:creationId xmlns:a16="http://schemas.microsoft.com/office/drawing/2014/main" id="{C5F2F7D2-0198-4457-BF52-9937913E7629}"/>
              </a:ext>
            </a:extLst>
          </p:cNvPr>
          <p:cNvSpPr/>
          <p:nvPr>
            <p:custDataLst>
              <p:tags r:id="rId9"/>
            </p:custDataLst>
          </p:nvPr>
        </p:nvSpPr>
        <p:spPr>
          <a:xfrm>
            <a:off x="3306968" y="3680843"/>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000" b="1" i="0" strike="noStrike" cap="none" spc="0" baseline="0">
                <a:solidFill>
                  <a:srgbClr val="1CADE4"/>
                </a:solidFill>
                <a:effectLst/>
                <a:latin typeface="Times New Roman"/>
                <a:ea typeface="Times New Roman"/>
                <a:cs typeface="Times New Roman"/>
              </a:rPr>
              <a:t>Section 4. Building High-Availability Architecture for the Application Layer</a:t>
            </a:r>
          </a:p>
        </p:txBody>
      </p:sp>
      <p:sp>
        <p:nvSpPr>
          <p:cNvPr id="11" name="MH_Others_2">
            <a:extLst>
              <a:ext uri="{FF2B5EF4-FFF2-40B4-BE49-F238E27FC236}">
                <a16:creationId xmlns:a16="http://schemas.microsoft.com/office/drawing/2014/main" id="{D1EF893A-9A9A-4F8D-A57A-5A604F646E6E}"/>
              </a:ext>
            </a:extLst>
          </p:cNvPr>
          <p:cNvSpPr/>
          <p:nvPr>
            <p:custDataLst>
              <p:tags r:id="rId10"/>
            </p:custDataLst>
          </p:nvPr>
        </p:nvSpPr>
        <p:spPr>
          <a:xfrm>
            <a:off x="3241881" y="3680843"/>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14" name="MH_Entry_2">
            <a:extLst>
              <a:ext uri="{FF2B5EF4-FFF2-40B4-BE49-F238E27FC236}">
                <a16:creationId xmlns:a16="http://schemas.microsoft.com/office/drawing/2014/main" id="{6E7188A2-6E0B-4726-922E-1C3F60A658DF}"/>
              </a:ext>
            </a:extLst>
          </p:cNvPr>
          <p:cNvSpPr/>
          <p:nvPr>
            <p:custDataLst>
              <p:tags r:id="rId11"/>
            </p:custDataLst>
          </p:nvPr>
        </p:nvSpPr>
        <p:spPr>
          <a:xfrm>
            <a:off x="3306968" y="4381243"/>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000" b="1" i="0" strike="noStrike" cap="none" spc="0" baseline="0">
                <a:solidFill>
                  <a:srgbClr val="1CADE4"/>
                </a:solidFill>
                <a:effectLst/>
                <a:latin typeface="Times New Roman"/>
                <a:ea typeface="Times New Roman"/>
                <a:cs typeface="Times New Roman"/>
              </a:rPr>
              <a:t>Section 5. Building High-Availability Architecture for the Middleware Layer</a:t>
            </a:r>
          </a:p>
        </p:txBody>
      </p:sp>
      <p:sp>
        <p:nvSpPr>
          <p:cNvPr id="15" name="MH_Others_2">
            <a:extLst>
              <a:ext uri="{FF2B5EF4-FFF2-40B4-BE49-F238E27FC236}">
                <a16:creationId xmlns:a16="http://schemas.microsoft.com/office/drawing/2014/main" id="{670394A8-6742-4831-9969-CF0139C11E28}"/>
              </a:ext>
            </a:extLst>
          </p:cNvPr>
          <p:cNvSpPr/>
          <p:nvPr>
            <p:custDataLst>
              <p:tags r:id="rId12"/>
            </p:custDataLst>
          </p:nvPr>
        </p:nvSpPr>
        <p:spPr>
          <a:xfrm>
            <a:off x="3241881" y="4381243"/>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16" name="MH_Entry_2">
            <a:extLst>
              <a:ext uri="{FF2B5EF4-FFF2-40B4-BE49-F238E27FC236}">
                <a16:creationId xmlns:a16="http://schemas.microsoft.com/office/drawing/2014/main" id="{AD70CE13-7293-4704-801B-5F9B731DCE59}"/>
              </a:ext>
            </a:extLst>
          </p:cNvPr>
          <p:cNvSpPr/>
          <p:nvPr>
            <p:custDataLst>
              <p:tags r:id="rId13"/>
            </p:custDataLst>
          </p:nvPr>
        </p:nvSpPr>
        <p:spPr>
          <a:xfrm>
            <a:off x="3306968" y="5081643"/>
            <a:ext cx="841086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000" b="1" i="0" strike="noStrike" cap="none" spc="0" baseline="0">
                <a:solidFill>
                  <a:srgbClr val="1CADE4"/>
                </a:solidFill>
                <a:effectLst/>
                <a:latin typeface="Times New Roman"/>
                <a:ea typeface="Times New Roman"/>
                <a:cs typeface="Times New Roman"/>
              </a:rPr>
              <a:t>Section 6. Building High-Availability Architecture for the Data Layer</a:t>
            </a:r>
          </a:p>
        </p:txBody>
      </p:sp>
      <p:sp>
        <p:nvSpPr>
          <p:cNvPr id="17" name="MH_Others_2">
            <a:extLst>
              <a:ext uri="{FF2B5EF4-FFF2-40B4-BE49-F238E27FC236}">
                <a16:creationId xmlns:a16="http://schemas.microsoft.com/office/drawing/2014/main" id="{0B2AA21E-8752-4866-B471-366466BDCCFF}"/>
              </a:ext>
            </a:extLst>
          </p:cNvPr>
          <p:cNvSpPr/>
          <p:nvPr>
            <p:custDataLst>
              <p:tags r:id="rId14"/>
            </p:custDataLst>
          </p:nvPr>
        </p:nvSpPr>
        <p:spPr>
          <a:xfrm>
            <a:off x="3241881" y="5081643"/>
            <a:ext cx="11693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Tree>
    <p:extLst>
      <p:ext uri="{BB962C8B-B14F-4D97-AF65-F5344CB8AC3E}">
        <p14:creationId xmlns:p14="http://schemas.microsoft.com/office/powerpoint/2010/main" val="2010779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Design of the outer layer network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marL="480472" lvl="1" indent="-480472">
              <a:spcBef>
                <a:spcPct val="0"/>
              </a:spcBef>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Use cases of CDN:</a:t>
            </a:r>
            <a:endParaRPr lang="en-US" altLang="zh-CN"/>
          </a:p>
        </p:txBody>
      </p:sp>
      <p:sp>
        <p:nvSpPr>
          <p:cNvPr id="4" name="文本框 3">
            <a:extLst>
              <a:ext uri="{FF2B5EF4-FFF2-40B4-BE49-F238E27FC236}">
                <a16:creationId xmlns:a16="http://schemas.microsoft.com/office/drawing/2014/main" id="{7E50FD18-29F7-4079-8AA6-A57A6F809D43}"/>
              </a:ext>
            </a:extLst>
          </p:cNvPr>
          <p:cNvSpPr txBox="1"/>
          <p:nvPr/>
        </p:nvSpPr>
        <p:spPr>
          <a:xfrm>
            <a:off x="958578" y="3763991"/>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Website acceleration</a:t>
            </a:r>
          </a:p>
        </p:txBody>
      </p:sp>
      <p:pic>
        <p:nvPicPr>
          <p:cNvPr id="7" name="图片 6">
            <a:extLst>
              <a:ext uri="{FF2B5EF4-FFF2-40B4-BE49-F238E27FC236}">
                <a16:creationId xmlns:a16="http://schemas.microsoft.com/office/drawing/2014/main" id="{E31EF47B-61A0-4867-AF13-A8AC88D2C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587" y="1939644"/>
            <a:ext cx="3528392" cy="1671785"/>
          </a:xfrm>
          <a:prstGeom prst="rect">
            <a:avLst/>
          </a:prstGeom>
          <a:ln>
            <a:solidFill>
              <a:srgbClr val="57C3FF"/>
            </a:solidFill>
          </a:ln>
        </p:spPr>
      </p:pic>
      <p:pic>
        <p:nvPicPr>
          <p:cNvPr id="9" name="图片 8">
            <a:extLst>
              <a:ext uri="{FF2B5EF4-FFF2-40B4-BE49-F238E27FC236}">
                <a16:creationId xmlns:a16="http://schemas.microsoft.com/office/drawing/2014/main" id="{71914B3E-4749-47B4-B397-9768FA4F9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408" y="1943034"/>
            <a:ext cx="3438746" cy="1671785"/>
          </a:xfrm>
          <a:prstGeom prst="rect">
            <a:avLst/>
          </a:prstGeom>
          <a:ln>
            <a:solidFill>
              <a:srgbClr val="57C3FF"/>
            </a:solidFill>
          </a:ln>
        </p:spPr>
      </p:pic>
      <p:pic>
        <p:nvPicPr>
          <p:cNvPr id="11" name="图片 10">
            <a:extLst>
              <a:ext uri="{FF2B5EF4-FFF2-40B4-BE49-F238E27FC236}">
                <a16:creationId xmlns:a16="http://schemas.microsoft.com/office/drawing/2014/main" id="{09BC5975-7680-4D10-924F-021367729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9964" y="1887095"/>
            <a:ext cx="2709222" cy="1759698"/>
          </a:xfrm>
          <a:prstGeom prst="rect">
            <a:avLst/>
          </a:prstGeom>
          <a:ln>
            <a:solidFill>
              <a:srgbClr val="57C3FF"/>
            </a:solidFill>
          </a:ln>
        </p:spPr>
      </p:pic>
      <p:sp>
        <p:nvSpPr>
          <p:cNvPr id="13" name="文本框 12">
            <a:extLst>
              <a:ext uri="{FF2B5EF4-FFF2-40B4-BE49-F238E27FC236}">
                <a16:creationId xmlns:a16="http://schemas.microsoft.com/office/drawing/2014/main" id="{1EECFC6C-873F-4DD9-BA9F-ECAD423FAB99}"/>
              </a:ext>
            </a:extLst>
          </p:cNvPr>
          <p:cNvSpPr txBox="1"/>
          <p:nvPr/>
        </p:nvSpPr>
        <p:spPr>
          <a:xfrm>
            <a:off x="4401440" y="3763991"/>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Download acceleration</a:t>
            </a:r>
          </a:p>
        </p:txBody>
      </p:sp>
      <p:sp>
        <p:nvSpPr>
          <p:cNvPr id="14" name="文本框 13">
            <a:extLst>
              <a:ext uri="{FF2B5EF4-FFF2-40B4-BE49-F238E27FC236}">
                <a16:creationId xmlns:a16="http://schemas.microsoft.com/office/drawing/2014/main" id="{B2011A02-26DB-43F5-8B3A-86563107D2E5}"/>
              </a:ext>
            </a:extLst>
          </p:cNvPr>
          <p:cNvSpPr txBox="1"/>
          <p:nvPr/>
        </p:nvSpPr>
        <p:spPr>
          <a:xfrm>
            <a:off x="7883479" y="3763991"/>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Audio/Video acceleration</a:t>
            </a:r>
          </a:p>
        </p:txBody>
      </p:sp>
      <p:pic>
        <p:nvPicPr>
          <p:cNvPr id="15" name="图片 14">
            <a:extLst>
              <a:ext uri="{FF2B5EF4-FFF2-40B4-BE49-F238E27FC236}">
                <a16:creationId xmlns:a16="http://schemas.microsoft.com/office/drawing/2014/main" id="{F6953BB5-EBE8-45F4-BDB5-3D2F011037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729" y="4490973"/>
            <a:ext cx="4051050" cy="1671785"/>
          </a:xfrm>
          <a:prstGeom prst="rect">
            <a:avLst/>
          </a:prstGeom>
          <a:ln>
            <a:solidFill>
              <a:srgbClr val="57C3FF"/>
            </a:solidFill>
          </a:ln>
        </p:spPr>
      </p:pic>
      <p:sp>
        <p:nvSpPr>
          <p:cNvPr id="17" name="文本框 16">
            <a:extLst>
              <a:ext uri="{FF2B5EF4-FFF2-40B4-BE49-F238E27FC236}">
                <a16:creationId xmlns:a16="http://schemas.microsoft.com/office/drawing/2014/main" id="{AC290C9B-E1B9-4966-BEC0-66DA87F60A3C}"/>
              </a:ext>
            </a:extLst>
          </p:cNvPr>
          <p:cNvSpPr txBox="1"/>
          <p:nvPr/>
        </p:nvSpPr>
        <p:spPr>
          <a:xfrm>
            <a:off x="1186252" y="6256468"/>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ECDN</a:t>
            </a:r>
          </a:p>
        </p:txBody>
      </p:sp>
      <p:pic>
        <p:nvPicPr>
          <p:cNvPr id="18" name="图片 17">
            <a:extLst>
              <a:ext uri="{FF2B5EF4-FFF2-40B4-BE49-F238E27FC236}">
                <a16:creationId xmlns:a16="http://schemas.microsoft.com/office/drawing/2014/main" id="{88C773EF-B6E2-4987-ABBC-4773D1807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6590" y="4490973"/>
            <a:ext cx="5127221" cy="1671785"/>
          </a:xfrm>
          <a:prstGeom prst="rect">
            <a:avLst/>
          </a:prstGeom>
          <a:ln>
            <a:solidFill>
              <a:srgbClr val="57C3FF"/>
            </a:solidFill>
          </a:ln>
        </p:spPr>
      </p:pic>
      <p:sp>
        <p:nvSpPr>
          <p:cNvPr id="20" name="文本框 19">
            <a:extLst>
              <a:ext uri="{FF2B5EF4-FFF2-40B4-BE49-F238E27FC236}">
                <a16:creationId xmlns:a16="http://schemas.microsoft.com/office/drawing/2014/main" id="{2803D70A-6A60-48B2-A29F-DF54B359662A}"/>
              </a:ext>
            </a:extLst>
          </p:cNvPr>
          <p:cNvSpPr txBox="1"/>
          <p:nvPr/>
        </p:nvSpPr>
        <p:spPr>
          <a:xfrm>
            <a:off x="6624003" y="6256468"/>
            <a:ext cx="3531920" cy="366126"/>
          </a:xfrm>
          <a:prstGeom prst="rect">
            <a:avLst/>
          </a:prstGeom>
          <a:noFill/>
        </p:spPr>
        <p:txBody>
          <a:bodyPr wrap="square" rtlCol="0">
            <a:spAutoFit/>
          </a:bodyPr>
          <a:lstStyle/>
          <a:p>
            <a:pPr algn="ctr"/>
            <a:r>
              <a:rPr lang="en-US" sz="1800" b="1" i="0" strike="noStrike" cap="none" spc="0" baseline="0">
                <a:solidFill>
                  <a:srgbClr val="57C3FF"/>
                </a:solidFill>
                <a:effectLst/>
                <a:latin typeface="Times New Roman"/>
                <a:ea typeface="Times New Roman"/>
                <a:cs typeface="Times New Roman"/>
              </a:rPr>
              <a:t>SCDN</a:t>
            </a:r>
          </a:p>
        </p:txBody>
      </p:sp>
    </p:spTree>
    <p:extLst>
      <p:ext uri="{BB962C8B-B14F-4D97-AF65-F5344CB8AC3E}">
        <p14:creationId xmlns:p14="http://schemas.microsoft.com/office/powerpoint/2010/main" val="5455202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3575720" y="2629619"/>
            <a:ext cx="479059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2000"/>
          </a:p>
        </p:txBody>
      </p:sp>
      <p:sp>
        <p:nvSpPr>
          <p:cNvPr id="29" name="任意多边形: 形状 28"/>
          <p:cNvSpPr/>
          <p:nvPr/>
        </p:nvSpPr>
        <p:spPr>
          <a:xfrm>
            <a:off x="3575720" y="2629619"/>
            <a:ext cx="46432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3996407" y="2659782"/>
            <a:ext cx="5934279"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3.1 Challenges faced by the access layer</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3934494" y="3404319"/>
            <a:ext cx="383396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nvGrpSpPr>
          <p:cNvPr id="2" name="组合 1">
            <a:extLst>
              <a:ext uri="{FF2B5EF4-FFF2-40B4-BE49-F238E27FC236}">
                <a16:creationId xmlns:a16="http://schemas.microsoft.com/office/drawing/2014/main" id="{CA42C353-C00D-4304-A772-72E653984F01}"/>
              </a:ext>
            </a:extLst>
          </p:cNvPr>
          <p:cNvGrpSpPr/>
          <p:nvPr/>
        </p:nvGrpSpPr>
        <p:grpSpPr>
          <a:xfrm>
            <a:off x="3934495" y="3442419"/>
            <a:ext cx="7952456" cy="742950"/>
            <a:chOff x="5302647" y="3442419"/>
            <a:chExt cx="3961705" cy="742950"/>
          </a:xfrm>
        </p:grpSpPr>
        <p:sp>
          <p:nvSpPr>
            <p:cNvPr id="32" name="任意多边形: 形状 31"/>
            <p:cNvSpPr/>
            <p:nvPr/>
          </p:nvSpPr>
          <p:spPr>
            <a:xfrm>
              <a:off x="5364560" y="3442419"/>
              <a:ext cx="3899792"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3.2 High-Availability design for the access layer</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
        <p:nvSpPr>
          <p:cNvPr id="26" name="MH_Entry_1"/>
          <p:cNvSpPr/>
          <p:nvPr>
            <p:custDataLst>
              <p:tags r:id="rId3"/>
            </p:custDataLst>
          </p:nvPr>
        </p:nvSpPr>
        <p:spPr>
          <a:xfrm>
            <a:off x="3640808" y="1916832"/>
            <a:ext cx="8390820"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000" b="1" i="0" strike="noStrike" cap="none" spc="0" baseline="0" dirty="0">
                <a:solidFill>
                  <a:srgbClr val="1CADE4"/>
                </a:solidFill>
                <a:effectLst/>
                <a:latin typeface="Times New Roman"/>
                <a:ea typeface="Times New Roman"/>
                <a:cs typeface="Times New Roman"/>
              </a:rPr>
              <a:t>Section 3. Building High-Availability Architecture for the Access Layer</a:t>
            </a:r>
          </a:p>
        </p:txBody>
      </p:sp>
      <p:sp>
        <p:nvSpPr>
          <p:cNvPr id="27" name="MH_Others_1"/>
          <p:cNvSpPr/>
          <p:nvPr>
            <p:custDataLst>
              <p:tags r:id="rId4"/>
            </p:custDataLst>
          </p:nvPr>
        </p:nvSpPr>
        <p:spPr>
          <a:xfrm>
            <a:off x="3575720" y="1916832"/>
            <a:ext cx="80186"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3934493" y="4248868"/>
            <a:ext cx="7490099" cy="742950"/>
            <a:chOff x="5302647" y="3442419"/>
            <a:chExt cx="3263900"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42419"/>
              <a:ext cx="320198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3.3 Design of the access layer based on Tencent Cloud services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Tree>
    <p:extLst>
      <p:ext uri="{BB962C8B-B14F-4D97-AF65-F5344CB8AC3E}">
        <p14:creationId xmlns:p14="http://schemas.microsoft.com/office/powerpoint/2010/main" val="15238110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3.1 Challenges faced by the access layer</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Access layer:</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Load balancing layer that provides services;</a:t>
            </a:r>
            <a:endParaRPr lang="en-US" altLang="zh-CN" dirty="0"/>
          </a:p>
          <a:p>
            <a:r>
              <a:rPr lang="en-US" sz="2400" b="0" i="0" strike="noStrike" cap="none" spc="0" baseline="0" dirty="0">
                <a:solidFill>
                  <a:srgbClr val="000000"/>
                </a:solidFill>
                <a:effectLst/>
                <a:latin typeface="Times New Roman"/>
                <a:ea typeface="Times New Roman"/>
                <a:cs typeface="Times New Roman"/>
              </a:rPr>
              <a:t>Considerations for the access layer:</a:t>
            </a:r>
            <a:endParaRPr lang="en-US" altLang="zh-CN" dirty="0"/>
          </a:p>
        </p:txBody>
      </p:sp>
      <p:graphicFrame>
        <p:nvGraphicFramePr>
          <p:cNvPr id="5" name="图示 4">
            <a:extLst>
              <a:ext uri="{FF2B5EF4-FFF2-40B4-BE49-F238E27FC236}">
                <a16:creationId xmlns:a16="http://schemas.microsoft.com/office/drawing/2014/main" id="{E889057F-11DC-4710-AA42-8FD7BF322DDD}"/>
              </a:ext>
            </a:extLst>
          </p:cNvPr>
          <p:cNvGraphicFramePr/>
          <p:nvPr>
            <p:extLst>
              <p:ext uri="{D42A27DB-BD31-4B8C-83A1-F6EECF244321}">
                <p14:modId xmlns:p14="http://schemas.microsoft.com/office/powerpoint/2010/main" val="1270914317"/>
              </p:ext>
            </p:extLst>
          </p:nvPr>
        </p:nvGraphicFramePr>
        <p:xfrm>
          <a:off x="3359696" y="3004035"/>
          <a:ext cx="6192688" cy="330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1166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3.2 High-Availability design for the access layer</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Load balancing redundancy issues:</a:t>
            </a:r>
            <a:endParaRPr lang="en-US" altLang="zh-CN"/>
          </a:p>
          <a:p>
            <a:pPr lvl="1"/>
            <a:r>
              <a:rPr lang="en-US" sz="2000" b="0" i="0" strike="noStrike" cap="none" spc="0" baseline="0">
                <a:solidFill>
                  <a:srgbClr val="000000"/>
                </a:solidFill>
                <a:effectLst/>
                <a:latin typeface="Times New Roman"/>
                <a:ea typeface="Times New Roman"/>
                <a:cs typeface="Times New Roman"/>
              </a:rPr>
              <a:t>Use DNS to achieve redundancy on multiple load balancers;</a:t>
            </a:r>
            <a:endParaRPr lang="en-US" altLang="zh-CN"/>
          </a:p>
          <a:p>
            <a:pPr lvl="1"/>
            <a:r>
              <a:rPr lang="en-US" sz="2000" b="0" i="0" strike="noStrike" cap="none" spc="0" baseline="0">
                <a:solidFill>
                  <a:srgbClr val="000000"/>
                </a:solidFill>
                <a:effectLst/>
                <a:latin typeface="Times New Roman"/>
                <a:ea typeface="Times New Roman"/>
                <a:cs typeface="Times New Roman"/>
              </a:rPr>
              <a:t>Publish VIPs in multiple regions to enable nearby access for users and improve the load balancing availability.</a:t>
            </a:r>
            <a:endParaRPr lang="en-US" altLang="zh-CN"/>
          </a:p>
          <a:p>
            <a:endParaRPr lang="en-US" altLang="zh-CN"/>
          </a:p>
          <a:p>
            <a:r>
              <a:rPr lang="en-US" sz="2400" b="0" i="0" strike="noStrike" cap="none" spc="0" baseline="0">
                <a:solidFill>
                  <a:srgbClr val="000000"/>
                </a:solidFill>
                <a:effectLst/>
                <a:latin typeface="Times New Roman"/>
                <a:ea typeface="Times New Roman"/>
                <a:cs typeface="Times New Roman"/>
              </a:rPr>
              <a:t>Load balancing security issues:</a:t>
            </a:r>
            <a:endParaRPr lang="en-US" altLang="zh-CN"/>
          </a:p>
          <a:p>
            <a:pPr lvl="1"/>
            <a:r>
              <a:rPr lang="en-US" sz="2000" b="0" i="0" strike="noStrike" cap="none" spc="0" baseline="0">
                <a:solidFill>
                  <a:srgbClr val="000000"/>
                </a:solidFill>
                <a:effectLst/>
                <a:latin typeface="Times New Roman"/>
                <a:ea typeface="Times New Roman"/>
                <a:cs typeface="Times New Roman"/>
              </a:rPr>
              <a:t>Use security services to cleanse the exceptional traffic that accesses load balancers before allowing access.</a:t>
            </a:r>
            <a:endParaRPr lang="en-US" altLang="zh-CN"/>
          </a:p>
        </p:txBody>
      </p:sp>
    </p:spTree>
    <p:extLst>
      <p:ext uri="{BB962C8B-B14F-4D97-AF65-F5344CB8AC3E}">
        <p14:creationId xmlns:p14="http://schemas.microsoft.com/office/powerpoint/2010/main" val="7845703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1029545" y="115666"/>
            <a:ext cx="11162455" cy="907731"/>
          </a:xfrm>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List of services required for designing the access layer: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CLB: provides a unified access entry to application servers;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Anycast CLB: is a load balancing service that supports global dynamic acceleration. The CLB VIP is published in multiple regions around the world. The client connects to the nearest POP;</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Tencent Cloud DNS: provides reliable, stable, and authoritative DNS services based on industry-leading </a:t>
            </a:r>
            <a:r>
              <a:rPr lang="en-US" sz="2000" b="0" i="0" strike="noStrike" cap="none" spc="0" baseline="0" dirty="0" err="1">
                <a:solidFill>
                  <a:srgbClr val="000000"/>
                </a:solidFill>
                <a:effectLst/>
                <a:latin typeface="Times New Roman"/>
                <a:ea typeface="Times New Roman"/>
                <a:cs typeface="Times New Roman"/>
              </a:rPr>
              <a:t>DNSPod</a:t>
            </a:r>
            <a:r>
              <a:rPr lang="en-US" sz="2000" b="0" i="0" strike="noStrike" cap="none" spc="0" baseline="0" dirty="0">
                <a:solidFill>
                  <a:srgbClr val="000000"/>
                </a:solidFill>
                <a:effectLst/>
                <a:latin typeface="Times New Roman"/>
                <a:ea typeface="Times New Roman"/>
                <a:cs typeface="Times New Roman"/>
              </a:rPr>
              <a:t>;</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Anti-DDoS Advanced: defends businesses against high-traffic DDoS attacks by directing the attack traffic to Anti-DDoS Advanced IPs for cleansing, thus ensuring business stability and availability of the real servers.</a:t>
            </a:r>
          </a:p>
          <a:p>
            <a:pPr marL="480472" lvl="1" indent="0">
              <a:lnSpc>
                <a:spcPct val="100000"/>
              </a:lnSpc>
              <a:buNone/>
            </a:pPr>
            <a:endParaRPr lang="en-US" altLang="zh-CN" dirty="0"/>
          </a:p>
        </p:txBody>
      </p:sp>
      <p:grpSp>
        <p:nvGrpSpPr>
          <p:cNvPr id="6" name="组合 5">
            <a:extLst>
              <a:ext uri="{FF2B5EF4-FFF2-40B4-BE49-F238E27FC236}">
                <a16:creationId xmlns:a16="http://schemas.microsoft.com/office/drawing/2014/main" id="{733801DE-BA6A-4A91-A694-8C88CDB6699D}"/>
              </a:ext>
            </a:extLst>
          </p:cNvPr>
          <p:cNvGrpSpPr/>
          <p:nvPr/>
        </p:nvGrpSpPr>
        <p:grpSpPr>
          <a:xfrm>
            <a:off x="3881338" y="4581128"/>
            <a:ext cx="1834404" cy="1552818"/>
            <a:chOff x="5047102" y="4897638"/>
            <a:chExt cx="1834404" cy="1552818"/>
          </a:xfrm>
        </p:grpSpPr>
        <p:pic>
          <p:nvPicPr>
            <p:cNvPr id="4" name="图片 3">
              <a:extLst>
                <a:ext uri="{FF2B5EF4-FFF2-40B4-BE49-F238E27FC236}">
                  <a16:creationId xmlns:a16="http://schemas.microsoft.com/office/drawing/2014/main" id="{8E55DE60-2B54-42AE-B148-668F96358C43}"/>
                </a:ext>
              </a:extLst>
            </p:cNvPr>
            <p:cNvPicPr>
              <a:picLocks noChangeAspect="1"/>
            </p:cNvPicPr>
            <p:nvPr/>
          </p:nvPicPr>
          <p:blipFill>
            <a:blip r:embed="rId3"/>
            <a:stretch>
              <a:fillRect/>
            </a:stretch>
          </p:blipFill>
          <p:spPr>
            <a:xfrm>
              <a:off x="5413443" y="4897638"/>
              <a:ext cx="1101723" cy="1080120"/>
            </a:xfrm>
            <a:prstGeom prst="rect">
              <a:avLst/>
            </a:prstGeom>
          </p:spPr>
        </p:pic>
        <p:sp>
          <p:nvSpPr>
            <p:cNvPr id="19" name="文本框 18">
              <a:extLst>
                <a:ext uri="{FF2B5EF4-FFF2-40B4-BE49-F238E27FC236}">
                  <a16:creationId xmlns:a16="http://schemas.microsoft.com/office/drawing/2014/main" id="{42727349-0FC8-4E58-9146-FB79941A65DE}"/>
                </a:ext>
              </a:extLst>
            </p:cNvPr>
            <p:cNvSpPr txBox="1"/>
            <p:nvPr/>
          </p:nvSpPr>
          <p:spPr>
            <a:xfrm>
              <a:off x="5046185" y="6081125"/>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Anycast CLB</a:t>
              </a:r>
              <a:endParaRPr lang="zh-CN" altLang="en-US">
                <a:latin typeface="腾讯体 W7" panose="020C08030202040F0204" pitchFamily="34" charset="-122"/>
                <a:ea typeface="腾讯体 W7" panose="020C08030202040F0204" pitchFamily="34" charset="-122"/>
              </a:endParaRPr>
            </a:p>
          </p:txBody>
        </p:sp>
      </p:grpSp>
      <p:pic>
        <p:nvPicPr>
          <p:cNvPr id="7" name="图片 6">
            <a:extLst>
              <a:ext uri="{FF2B5EF4-FFF2-40B4-BE49-F238E27FC236}">
                <a16:creationId xmlns:a16="http://schemas.microsoft.com/office/drawing/2014/main" id="{CD05C41C-562B-4910-B710-1594AF10D854}"/>
              </a:ext>
            </a:extLst>
          </p:cNvPr>
          <p:cNvPicPr>
            <a:picLocks noChangeAspect="1"/>
          </p:cNvPicPr>
          <p:nvPr/>
        </p:nvPicPr>
        <p:blipFill>
          <a:blip r:embed="rId4"/>
          <a:stretch>
            <a:fillRect/>
          </a:stretch>
        </p:blipFill>
        <p:spPr>
          <a:xfrm>
            <a:off x="1707439" y="4585111"/>
            <a:ext cx="1101723" cy="1009913"/>
          </a:xfrm>
          <a:prstGeom prst="rect">
            <a:avLst/>
          </a:prstGeom>
        </p:spPr>
      </p:pic>
      <p:sp>
        <p:nvSpPr>
          <p:cNvPr id="20" name="文本框 19">
            <a:extLst>
              <a:ext uri="{FF2B5EF4-FFF2-40B4-BE49-F238E27FC236}">
                <a16:creationId xmlns:a16="http://schemas.microsoft.com/office/drawing/2014/main" id="{8DF3D255-CC99-441C-B0AC-B98EE23FBF05}"/>
              </a:ext>
            </a:extLst>
          </p:cNvPr>
          <p:cNvSpPr txBox="1"/>
          <p:nvPr/>
        </p:nvSpPr>
        <p:spPr>
          <a:xfrm>
            <a:off x="1340181" y="5698390"/>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CLB</a:t>
            </a:r>
            <a:endParaRPr lang="zh-CN" altLang="en-US">
              <a:latin typeface="腾讯体 W7" panose="020C08030202040F0204" pitchFamily="34" charset="-122"/>
              <a:ea typeface="腾讯体 W7" panose="020C08030202040F0204" pitchFamily="34" charset="-122"/>
            </a:endParaRPr>
          </a:p>
        </p:txBody>
      </p:sp>
      <p:grpSp>
        <p:nvGrpSpPr>
          <p:cNvPr id="8" name="组合 7">
            <a:extLst>
              <a:ext uri="{FF2B5EF4-FFF2-40B4-BE49-F238E27FC236}">
                <a16:creationId xmlns:a16="http://schemas.microsoft.com/office/drawing/2014/main" id="{9E15B76D-1A12-4EC5-B7E1-7B0D2A986781}"/>
              </a:ext>
            </a:extLst>
          </p:cNvPr>
          <p:cNvGrpSpPr/>
          <p:nvPr/>
        </p:nvGrpSpPr>
        <p:grpSpPr>
          <a:xfrm>
            <a:off x="6378718" y="4598318"/>
            <a:ext cx="2324182" cy="1532423"/>
            <a:chOff x="6975296" y="5074712"/>
            <a:chExt cx="2324182" cy="1532423"/>
          </a:xfrm>
        </p:grpSpPr>
        <p:pic>
          <p:nvPicPr>
            <p:cNvPr id="5" name="图片 4">
              <a:extLst>
                <a:ext uri="{FF2B5EF4-FFF2-40B4-BE49-F238E27FC236}">
                  <a16:creationId xmlns:a16="http://schemas.microsoft.com/office/drawing/2014/main" id="{4EAA885E-1C45-48F6-A58C-24861FCFCBB0}"/>
                </a:ext>
              </a:extLst>
            </p:cNvPr>
            <p:cNvPicPr>
              <a:picLocks noChangeAspect="1"/>
            </p:cNvPicPr>
            <p:nvPr/>
          </p:nvPicPr>
          <p:blipFill>
            <a:blip r:embed="rId5"/>
            <a:stretch>
              <a:fillRect/>
            </a:stretch>
          </p:blipFill>
          <p:spPr>
            <a:xfrm>
              <a:off x="7384496" y="5074712"/>
              <a:ext cx="994686" cy="1041259"/>
            </a:xfrm>
            <a:prstGeom prst="rect">
              <a:avLst/>
            </a:prstGeom>
          </p:spPr>
        </p:pic>
        <p:sp>
          <p:nvSpPr>
            <p:cNvPr id="11" name="文本框 10">
              <a:extLst>
                <a:ext uri="{FF2B5EF4-FFF2-40B4-BE49-F238E27FC236}">
                  <a16:creationId xmlns:a16="http://schemas.microsoft.com/office/drawing/2014/main" id="{DC0A71DA-9950-446C-8139-BAECFDCDA53E}"/>
                </a:ext>
              </a:extLst>
            </p:cNvPr>
            <p:cNvSpPr txBox="1"/>
            <p:nvPr/>
          </p:nvSpPr>
          <p:spPr>
            <a:xfrm>
              <a:off x="6975296" y="6237803"/>
              <a:ext cx="2324182" cy="369332"/>
            </a:xfrm>
            <a:prstGeom prst="rect">
              <a:avLst/>
            </a:prstGeom>
            <a:noFill/>
          </p:spPr>
          <p:txBody>
            <a:bodyPr wrap="square" rtlCol="0">
              <a:spAutoFit/>
            </a:bodyPr>
            <a:lstStyle/>
            <a:p>
              <a:pPr algn="ctr"/>
              <a:r>
                <a:rPr lang="en-US" sz="1800" b="0" i="0" strike="noStrike" cap="none" spc="0" baseline="0" dirty="0">
                  <a:solidFill>
                    <a:srgbClr val="000000"/>
                  </a:solidFill>
                  <a:effectLst/>
                  <a:latin typeface="Times New Roman"/>
                  <a:ea typeface="Times New Roman"/>
                  <a:cs typeface="Times New Roman"/>
                </a:rPr>
                <a:t>Tencent Cloud DNS</a:t>
              </a:r>
            </a:p>
          </p:txBody>
        </p:sp>
      </p:grpSp>
      <p:grpSp>
        <p:nvGrpSpPr>
          <p:cNvPr id="14" name="组合 13">
            <a:extLst>
              <a:ext uri="{FF2B5EF4-FFF2-40B4-BE49-F238E27FC236}">
                <a16:creationId xmlns:a16="http://schemas.microsoft.com/office/drawing/2014/main" id="{E05A2DE5-D5B4-43E0-A743-C6A70109F45C}"/>
              </a:ext>
            </a:extLst>
          </p:cNvPr>
          <p:cNvGrpSpPr/>
          <p:nvPr/>
        </p:nvGrpSpPr>
        <p:grpSpPr>
          <a:xfrm>
            <a:off x="9209536" y="4598318"/>
            <a:ext cx="1657839" cy="1470132"/>
            <a:chOff x="8552841" y="4434807"/>
            <a:chExt cx="2194195" cy="2034938"/>
          </a:xfrm>
        </p:grpSpPr>
        <p:pic>
          <p:nvPicPr>
            <p:cNvPr id="15" name="图片 14">
              <a:extLst>
                <a:ext uri="{FF2B5EF4-FFF2-40B4-BE49-F238E27FC236}">
                  <a16:creationId xmlns:a16="http://schemas.microsoft.com/office/drawing/2014/main" id="{BD960637-9922-4D38-9457-CC61E134195E}"/>
                </a:ext>
              </a:extLst>
            </p:cNvPr>
            <p:cNvPicPr>
              <a:picLocks noChangeAspect="1"/>
            </p:cNvPicPr>
            <p:nvPr/>
          </p:nvPicPr>
          <p:blipFill>
            <a:blip r:embed="rId6"/>
            <a:stretch>
              <a:fillRect/>
            </a:stretch>
          </p:blipFill>
          <p:spPr>
            <a:xfrm>
              <a:off x="8559186" y="4434807"/>
              <a:ext cx="1452548" cy="1545831"/>
            </a:xfrm>
            <a:prstGeom prst="rect">
              <a:avLst/>
            </a:prstGeom>
            <a:ln>
              <a:noFill/>
            </a:ln>
          </p:spPr>
        </p:pic>
        <p:sp>
          <p:nvSpPr>
            <p:cNvPr id="16" name="文本框 15">
              <a:extLst>
                <a:ext uri="{FF2B5EF4-FFF2-40B4-BE49-F238E27FC236}">
                  <a16:creationId xmlns:a16="http://schemas.microsoft.com/office/drawing/2014/main" id="{1D234D47-A655-45B0-AC72-130D61CCFB95}"/>
                </a:ext>
              </a:extLst>
            </p:cNvPr>
            <p:cNvSpPr txBox="1"/>
            <p:nvPr/>
          </p:nvSpPr>
          <p:spPr>
            <a:xfrm>
              <a:off x="8552841" y="6001123"/>
              <a:ext cx="2194195" cy="468622"/>
            </a:xfrm>
            <a:prstGeom prst="rect">
              <a:avLst/>
            </a:prstGeom>
            <a:noFill/>
          </p:spPr>
          <p:txBody>
            <a:bodyPr wrap="square" rtlCol="0">
              <a:spAutoFit/>
            </a:bodyPr>
            <a:lstStyle/>
            <a:p>
              <a:pPr algn="ctr"/>
              <a:r>
                <a:rPr lang="en-US" sz="1600" b="0" i="0" strike="noStrike" cap="none" spc="0" baseline="0" dirty="0">
                  <a:solidFill>
                    <a:srgbClr val="000000"/>
                  </a:solidFill>
                  <a:effectLst/>
                  <a:latin typeface="Times New Roman"/>
                  <a:ea typeface="Times New Roman"/>
                  <a:cs typeface="Times New Roman"/>
                </a:rPr>
                <a:t>Anti-DDoS</a:t>
              </a:r>
            </a:p>
          </p:txBody>
        </p:sp>
      </p:grpSp>
    </p:spTree>
    <p:extLst>
      <p:ext uri="{BB962C8B-B14F-4D97-AF65-F5344CB8AC3E}">
        <p14:creationId xmlns:p14="http://schemas.microsoft.com/office/powerpoint/2010/main" val="10570583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514383"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Use Tencent Cloud DNS to improve CLB redundancy: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Tencent Cloud DNS can be used to globally resolve the business traffic to CLB instances in multiple regions, guaranteeing multi-site active-active disaster recovery.</a:t>
            </a:r>
            <a:endParaRPr lang="en-US" altLang="zh-CN" dirty="0"/>
          </a:p>
          <a:p>
            <a:pPr lvl="1">
              <a:lnSpc>
                <a:spcPct val="100000"/>
              </a:lnSpc>
            </a:pPr>
            <a:endParaRPr lang="en-US" altLang="zh-CN" dirty="0"/>
          </a:p>
        </p:txBody>
      </p:sp>
      <p:pic>
        <p:nvPicPr>
          <p:cNvPr id="5" name="图片 4">
            <a:extLst>
              <a:ext uri="{FF2B5EF4-FFF2-40B4-BE49-F238E27FC236}">
                <a16:creationId xmlns:a16="http://schemas.microsoft.com/office/drawing/2014/main" id="{F3B89CE3-3DA3-4742-B15D-993CD18C405B}"/>
              </a:ext>
            </a:extLst>
          </p:cNvPr>
          <p:cNvPicPr>
            <a:picLocks noChangeAspect="1"/>
          </p:cNvPicPr>
          <p:nvPr/>
        </p:nvPicPr>
        <p:blipFill>
          <a:blip r:embed="rId3"/>
          <a:stretch>
            <a:fillRect/>
          </a:stretch>
        </p:blipFill>
        <p:spPr>
          <a:xfrm>
            <a:off x="2451186" y="2545939"/>
            <a:ext cx="7289628" cy="3876230"/>
          </a:xfrm>
          <a:prstGeom prst="rect">
            <a:avLst/>
          </a:prstGeom>
          <a:ln>
            <a:solidFill>
              <a:srgbClr val="57C3FF"/>
            </a:solidFill>
          </a:ln>
        </p:spPr>
      </p:pic>
    </p:spTree>
    <p:extLst>
      <p:ext uri="{BB962C8B-B14F-4D97-AF65-F5344CB8AC3E}">
        <p14:creationId xmlns:p14="http://schemas.microsoft.com/office/powerpoint/2010/main" val="35333127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1090447" cy="907731"/>
          </a:xfrm>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551385" y="1268760"/>
            <a:ext cx="6125440" cy="5040560"/>
          </a:xfrm>
        </p:spPr>
        <p:txBody>
          <a:bodyPr/>
          <a:lstStyle/>
          <a:p>
            <a:r>
              <a:rPr lang="en-US" sz="2400" b="0" i="0" strike="noStrike" cap="none" spc="0" baseline="0" dirty="0">
                <a:solidFill>
                  <a:srgbClr val="000000"/>
                </a:solidFill>
                <a:effectLst/>
                <a:latin typeface="Times New Roman"/>
                <a:ea typeface="Times New Roman"/>
                <a:cs typeface="Times New Roman"/>
              </a:rPr>
              <a:t>Use Anycast IPs to improve user access availability:</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CLB uses Anycast IPs and publishes them over the Tencent network:</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CLB uses Anycast IPs and publishes them in multiple regions over the Tencent private network;</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Nearby access is provided for user requests, improving the user access experience in multiple regions.</a:t>
            </a:r>
            <a:endParaRPr lang="en-US" altLang="zh-CN" dirty="0"/>
          </a:p>
          <a:p>
            <a:pPr marL="480472" lvl="1" indent="0">
              <a:buNone/>
            </a:pPr>
            <a:endParaRPr lang="en-US" altLang="zh-CN" dirty="0"/>
          </a:p>
        </p:txBody>
      </p:sp>
      <p:pic>
        <p:nvPicPr>
          <p:cNvPr id="6" name="图片 5">
            <a:extLst>
              <a:ext uri="{FF2B5EF4-FFF2-40B4-BE49-F238E27FC236}">
                <a16:creationId xmlns:a16="http://schemas.microsoft.com/office/drawing/2014/main" id="{5EBE69CA-FEFA-417D-BFCD-3F59A5652FBA}"/>
              </a:ext>
            </a:extLst>
          </p:cNvPr>
          <p:cNvPicPr>
            <a:picLocks noChangeAspect="1"/>
          </p:cNvPicPr>
          <p:nvPr/>
        </p:nvPicPr>
        <p:blipFill>
          <a:blip r:embed="rId3"/>
          <a:stretch>
            <a:fillRect/>
          </a:stretch>
        </p:blipFill>
        <p:spPr>
          <a:xfrm>
            <a:off x="6676824" y="1916832"/>
            <a:ext cx="4813123" cy="3924436"/>
          </a:xfrm>
          <a:prstGeom prst="rect">
            <a:avLst/>
          </a:prstGeom>
          <a:ln>
            <a:solidFill>
              <a:srgbClr val="57C3FF"/>
            </a:solidFill>
          </a:ln>
        </p:spPr>
      </p:pic>
    </p:spTree>
    <p:extLst>
      <p:ext uri="{BB962C8B-B14F-4D97-AF65-F5344CB8AC3E}">
        <p14:creationId xmlns:p14="http://schemas.microsoft.com/office/powerpoint/2010/main" val="22498962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1018439" cy="907731"/>
          </a:xfrm>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5473823"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Use Anycast IPs to solve CLB redundancy: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CLB uses Anycast IPs and publishes them over the Tencent network:</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CLB uses Anycast IPs and publishes them in multiple regions over the Tencent private network;</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Nearby access is provided for user requests, improving the user access experience in multiple regions.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Multiple CLB instances can be created simultaneously in different regions and bound to CVM instances through the cross-region feature of CLB.</a:t>
            </a:r>
            <a:endParaRPr lang="en-US" altLang="zh-CN" dirty="0"/>
          </a:p>
          <a:p>
            <a:pPr marL="480472" lvl="1" indent="0">
              <a:lnSpc>
                <a:spcPct val="100000"/>
              </a:lnSpc>
              <a:buNone/>
            </a:pPr>
            <a:endParaRPr lang="en-US" altLang="zh-CN" dirty="0"/>
          </a:p>
        </p:txBody>
      </p:sp>
      <p:pic>
        <p:nvPicPr>
          <p:cNvPr id="4" name="图片 3">
            <a:extLst>
              <a:ext uri="{FF2B5EF4-FFF2-40B4-BE49-F238E27FC236}">
                <a16:creationId xmlns:a16="http://schemas.microsoft.com/office/drawing/2014/main" id="{E73B4C2C-E035-45DB-A313-F0C2C7E088AD}"/>
              </a:ext>
            </a:extLst>
          </p:cNvPr>
          <p:cNvPicPr>
            <a:picLocks noChangeAspect="1"/>
          </p:cNvPicPr>
          <p:nvPr/>
        </p:nvPicPr>
        <p:blipFill>
          <a:blip r:embed="rId3"/>
          <a:stretch>
            <a:fillRect/>
          </a:stretch>
        </p:blipFill>
        <p:spPr>
          <a:xfrm>
            <a:off x="6312024" y="1736812"/>
            <a:ext cx="5300655" cy="4104456"/>
          </a:xfrm>
          <a:prstGeom prst="rect">
            <a:avLst/>
          </a:prstGeom>
          <a:ln>
            <a:solidFill>
              <a:srgbClr val="57C3FF"/>
            </a:solidFill>
          </a:ln>
        </p:spPr>
      </p:pic>
    </p:spTree>
    <p:extLst>
      <p:ext uri="{BB962C8B-B14F-4D97-AF65-F5344CB8AC3E}">
        <p14:creationId xmlns:p14="http://schemas.microsoft.com/office/powerpoint/2010/main" val="24034010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658474" cy="5040560"/>
          </a:xfrm>
        </p:spPr>
        <p:txBody>
          <a:bodyPr/>
          <a:lstStyle/>
          <a:p>
            <a:pPr marL="480472" lvl="1" indent="-480472">
              <a:lnSpc>
                <a:spcPct val="100000"/>
              </a:lnSpc>
              <a:spcBef>
                <a:spcPct val="0"/>
              </a:spcBef>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Use Anti-DDoS and CLB in combination to improve CLB access security:</a:t>
            </a:r>
            <a:endParaRPr lang="en-US" altLang="zh-CN" sz="2400"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Anti-DDoS protects businesses against high-traffic DDoS attacks;</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Five Anti-DDoS nodes deployed in China and dozens of ultra-large traffic cleansing centers deployed globally provide protection capacity at the </a:t>
            </a:r>
            <a:r>
              <a:rPr lang="en-US" sz="2000" b="0" i="0" strike="noStrike" cap="none" spc="0" baseline="0" dirty="0" err="1">
                <a:solidFill>
                  <a:srgbClr val="000000"/>
                </a:solidFill>
                <a:effectLst/>
                <a:latin typeface="Times New Roman"/>
                <a:ea typeface="Times New Roman"/>
                <a:cs typeface="Times New Roman"/>
              </a:rPr>
              <a:t>Tbps</a:t>
            </a:r>
            <a:r>
              <a:rPr lang="en-US" sz="2000" b="0" i="0" strike="noStrike" cap="none" spc="0" baseline="0" dirty="0">
                <a:solidFill>
                  <a:srgbClr val="000000"/>
                </a:solidFill>
                <a:effectLst/>
                <a:latin typeface="Times New Roman"/>
                <a:ea typeface="Times New Roman"/>
                <a:cs typeface="Times New Roman"/>
              </a:rPr>
              <a:t> level;</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30 exclusive BGP lines provide over 900 Gbps protection through one single node in China and up to 400 Gbps globally;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Anti-DDoS can be connected to through internet proxy and supports TCP, UDP, HTTP, HTTPS, and HTTP/2 protocols.</a:t>
            </a:r>
            <a:endParaRPr lang="en-US" altLang="zh-CN" dirty="0"/>
          </a:p>
          <a:p>
            <a:pPr marL="480472" lvl="1" indent="0">
              <a:lnSpc>
                <a:spcPct val="100000"/>
              </a:lnSpc>
              <a:buNone/>
            </a:pPr>
            <a:endParaRPr lang="zh-CN" altLang="en-US" dirty="0"/>
          </a:p>
          <a:p>
            <a:pPr marL="480472" lvl="1" indent="-480472">
              <a:lnSpc>
                <a:spcPct val="100000"/>
              </a:lnSpc>
              <a:spcBef>
                <a:spcPct val="0"/>
              </a:spcBef>
              <a:buFont typeface="Wingdings" panose="05000000000000000000" pitchFamily="2" charset="2"/>
              <a:buChar char="l"/>
            </a:pPr>
            <a:endParaRPr lang="en-US" altLang="zh-CN" sz="2400" dirty="0"/>
          </a:p>
        </p:txBody>
      </p:sp>
      <p:pic>
        <p:nvPicPr>
          <p:cNvPr id="27" name="图片 26">
            <a:extLst>
              <a:ext uri="{FF2B5EF4-FFF2-40B4-BE49-F238E27FC236}">
                <a16:creationId xmlns:a16="http://schemas.microsoft.com/office/drawing/2014/main" id="{054F3601-412E-4448-B791-BB89A9CAF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50" y="4367652"/>
            <a:ext cx="720080" cy="720080"/>
          </a:xfrm>
          <a:prstGeom prst="rect">
            <a:avLst/>
          </a:prstGeom>
        </p:spPr>
      </p:pic>
      <p:pic>
        <p:nvPicPr>
          <p:cNvPr id="29" name="图片 28">
            <a:extLst>
              <a:ext uri="{FF2B5EF4-FFF2-40B4-BE49-F238E27FC236}">
                <a16:creationId xmlns:a16="http://schemas.microsoft.com/office/drawing/2014/main" id="{2CEB0ADC-B4EF-47FB-B71B-075BE3D01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419" y="4426677"/>
            <a:ext cx="720079" cy="720079"/>
          </a:xfrm>
          <a:prstGeom prst="rect">
            <a:avLst/>
          </a:prstGeom>
        </p:spPr>
      </p:pic>
      <p:pic>
        <p:nvPicPr>
          <p:cNvPr id="31" name="图片 30">
            <a:extLst>
              <a:ext uri="{FF2B5EF4-FFF2-40B4-BE49-F238E27FC236}">
                <a16:creationId xmlns:a16="http://schemas.microsoft.com/office/drawing/2014/main" id="{75B1301F-191D-427E-9820-1981C7541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687" y="4357856"/>
            <a:ext cx="735595" cy="735595"/>
          </a:xfrm>
          <a:prstGeom prst="rect">
            <a:avLst/>
          </a:prstGeom>
        </p:spPr>
      </p:pic>
      <p:pic>
        <p:nvPicPr>
          <p:cNvPr id="2049" name="图片 2048">
            <a:extLst>
              <a:ext uri="{FF2B5EF4-FFF2-40B4-BE49-F238E27FC236}">
                <a16:creationId xmlns:a16="http://schemas.microsoft.com/office/drawing/2014/main" id="{53078C12-D140-4EDA-892F-CD21C2590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8471" y="4426677"/>
            <a:ext cx="735596" cy="735596"/>
          </a:xfrm>
          <a:prstGeom prst="rect">
            <a:avLst/>
          </a:prstGeom>
        </p:spPr>
      </p:pic>
      <p:pic>
        <p:nvPicPr>
          <p:cNvPr id="2052" name="图片 2051">
            <a:extLst>
              <a:ext uri="{FF2B5EF4-FFF2-40B4-BE49-F238E27FC236}">
                <a16:creationId xmlns:a16="http://schemas.microsoft.com/office/drawing/2014/main" id="{73C41013-D021-49DB-8628-F3507F603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256" y="4357856"/>
            <a:ext cx="735594" cy="735594"/>
          </a:xfrm>
          <a:prstGeom prst="rect">
            <a:avLst/>
          </a:prstGeom>
        </p:spPr>
      </p:pic>
      <p:sp>
        <p:nvSpPr>
          <p:cNvPr id="2053" name="文本框 2052">
            <a:extLst>
              <a:ext uri="{FF2B5EF4-FFF2-40B4-BE49-F238E27FC236}">
                <a16:creationId xmlns:a16="http://schemas.microsoft.com/office/drawing/2014/main" id="{F621469A-B2E8-49D4-B599-50777783624F}"/>
              </a:ext>
            </a:extLst>
          </p:cNvPr>
          <p:cNvSpPr txBox="1"/>
          <p:nvPr/>
        </p:nvSpPr>
        <p:spPr>
          <a:xfrm>
            <a:off x="963645" y="5242210"/>
            <a:ext cx="153726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i="0" strike="noStrike" cap="none" spc="0" baseline="0" dirty="0">
                <a:solidFill>
                  <a:srgbClr val="000000"/>
                </a:solidFill>
                <a:effectLst/>
                <a:latin typeface="Times New Roman"/>
                <a:ea typeface="Times New Roman"/>
                <a:cs typeface="Times New Roman"/>
              </a:rPr>
              <a:t>Dynamic content acceleration</a:t>
            </a:r>
          </a:p>
        </p:txBody>
      </p:sp>
      <p:sp>
        <p:nvSpPr>
          <p:cNvPr id="38" name="文本框 37">
            <a:extLst>
              <a:ext uri="{FF2B5EF4-FFF2-40B4-BE49-F238E27FC236}">
                <a16:creationId xmlns:a16="http://schemas.microsoft.com/office/drawing/2014/main" id="{7ACF769B-4B6D-48ED-96BB-975C79D4EE89}"/>
              </a:ext>
            </a:extLst>
          </p:cNvPr>
          <p:cNvSpPr txBox="1"/>
          <p:nvPr/>
        </p:nvSpPr>
        <p:spPr>
          <a:xfrm>
            <a:off x="3313738" y="5242210"/>
            <a:ext cx="14601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i="0" strike="noStrike" cap="none" spc="0" baseline="0" dirty="0">
                <a:solidFill>
                  <a:srgbClr val="000000"/>
                </a:solidFill>
                <a:effectLst/>
                <a:latin typeface="Times New Roman"/>
                <a:ea typeface="Times New Roman"/>
                <a:cs typeface="Times New Roman"/>
              </a:rPr>
              <a:t>Static content acceleration</a:t>
            </a:r>
          </a:p>
        </p:txBody>
      </p:sp>
      <p:sp>
        <p:nvSpPr>
          <p:cNvPr id="39" name="文本框 38">
            <a:extLst>
              <a:ext uri="{FF2B5EF4-FFF2-40B4-BE49-F238E27FC236}">
                <a16:creationId xmlns:a16="http://schemas.microsoft.com/office/drawing/2014/main" id="{9EC1D4E4-FD5F-4D49-8941-C4D221FAF1C2}"/>
              </a:ext>
            </a:extLst>
          </p:cNvPr>
          <p:cNvSpPr txBox="1"/>
          <p:nvPr/>
        </p:nvSpPr>
        <p:spPr>
          <a:xfrm>
            <a:off x="5307816" y="5242210"/>
            <a:ext cx="1576366" cy="36612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i="0" strike="noStrike" cap="none" spc="0" baseline="0">
                <a:solidFill>
                  <a:srgbClr val="000000"/>
                </a:solidFill>
                <a:effectLst/>
                <a:latin typeface="Times New Roman"/>
                <a:ea typeface="Times New Roman"/>
                <a:cs typeface="Times New Roman"/>
              </a:rPr>
              <a:t>GAAP</a:t>
            </a:r>
          </a:p>
        </p:txBody>
      </p:sp>
      <p:sp>
        <p:nvSpPr>
          <p:cNvPr id="40" name="文本框 39">
            <a:extLst>
              <a:ext uri="{FF2B5EF4-FFF2-40B4-BE49-F238E27FC236}">
                <a16:creationId xmlns:a16="http://schemas.microsoft.com/office/drawing/2014/main" id="{F3364FEC-4F6C-43C5-8636-4FEFA537E74A}"/>
              </a:ext>
            </a:extLst>
          </p:cNvPr>
          <p:cNvSpPr txBox="1"/>
          <p:nvPr/>
        </p:nvSpPr>
        <p:spPr>
          <a:xfrm>
            <a:off x="7418086" y="5242210"/>
            <a:ext cx="1576366" cy="17390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i="0" strike="noStrike" cap="none" spc="0" baseline="0">
                <a:solidFill>
                  <a:srgbClr val="000000"/>
                </a:solidFill>
                <a:effectLst/>
                <a:latin typeface="Times New Roman"/>
                <a:ea typeface="Times New Roman"/>
                <a:cs typeface="Times New Roman"/>
              </a:rPr>
              <a:t>Download and distribution acceleration</a:t>
            </a:r>
          </a:p>
        </p:txBody>
      </p:sp>
      <p:sp>
        <p:nvSpPr>
          <p:cNvPr id="41" name="文本框 40">
            <a:extLst>
              <a:ext uri="{FF2B5EF4-FFF2-40B4-BE49-F238E27FC236}">
                <a16:creationId xmlns:a16="http://schemas.microsoft.com/office/drawing/2014/main" id="{71AC21EC-2621-4F53-9FFA-5131E515E786}"/>
              </a:ext>
            </a:extLst>
          </p:cNvPr>
          <p:cNvSpPr txBox="1"/>
          <p:nvPr/>
        </p:nvSpPr>
        <p:spPr>
          <a:xfrm>
            <a:off x="9435749" y="5242210"/>
            <a:ext cx="1792606" cy="91531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1" i="0" strike="noStrike" cap="none" spc="0" baseline="0">
                <a:solidFill>
                  <a:srgbClr val="000000"/>
                </a:solidFill>
                <a:effectLst/>
                <a:latin typeface="Times New Roman"/>
                <a:ea typeface="Times New Roman"/>
                <a:cs typeface="Times New Roman"/>
              </a:rPr>
              <a:t>Audio/Video on demand acceleration</a:t>
            </a:r>
          </a:p>
        </p:txBody>
      </p:sp>
    </p:spTree>
    <p:extLst>
      <p:ext uri="{BB962C8B-B14F-4D97-AF65-F5344CB8AC3E}">
        <p14:creationId xmlns:p14="http://schemas.microsoft.com/office/powerpoint/2010/main" val="12791584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191345" y="1268760"/>
            <a:ext cx="12000656" cy="5040560"/>
          </a:xfrm>
        </p:spPr>
        <p:txBody>
          <a:bodyPr/>
          <a:lstStyle/>
          <a:p>
            <a:pPr marL="480472" lvl="1" indent="-480472">
              <a:lnSpc>
                <a:spcPct val="100000"/>
              </a:lnSpc>
              <a:spcBef>
                <a:spcPct val="0"/>
              </a:spcBef>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Anti-DDoS:</a:t>
            </a:r>
            <a:endParaRPr lang="en-US" altLang="zh-CN" sz="2400" dirty="0"/>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a:p>
            <a:pPr marL="480472" lvl="1" indent="0">
              <a:lnSpc>
                <a:spcPct val="100000"/>
              </a:lnSpc>
              <a:buNone/>
            </a:pPr>
            <a:endParaRPr lang="en-US" altLang="zh-CN" dirty="0"/>
          </a:p>
          <a:p>
            <a:pPr lvl="1">
              <a:lnSpc>
                <a:spcPct val="100000"/>
              </a:lnSpc>
            </a:pPr>
            <a:endParaRPr lang="en-US" altLang="zh-CN" dirty="0"/>
          </a:p>
          <a:p>
            <a:pPr lvl="1">
              <a:lnSpc>
                <a:spcPct val="100000"/>
              </a:lnSpc>
            </a:pPr>
            <a:endParaRPr lang="en-US" altLang="zh-CN"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Anti-DDoS provides defense against DDoS attacks at the network layer;</a:t>
            </a:r>
            <a:endParaRPr lang="zh-CN" altLang="en-US"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Anti-DDoS Advanced can protect all types of servers on the internet, including but not limited to those in customer IDCs, Tencent Cloud, and other clouds;</a:t>
            </a:r>
            <a:endParaRPr lang="zh-CN" altLang="en-US"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Anti-DDoS Advanced can be configured to replace the IP address of the real server in providing online services and direct all service traffic to its protective clusters, ensuring the stability and reliability of the services.</a:t>
            </a:r>
            <a:endParaRPr lang="zh-CN" altLang="en-US" sz="1800" dirty="0"/>
          </a:p>
          <a:p>
            <a:pPr marL="480472" lvl="1" indent="-480472">
              <a:lnSpc>
                <a:spcPct val="100000"/>
              </a:lnSpc>
              <a:spcBef>
                <a:spcPct val="0"/>
              </a:spcBef>
              <a:buFont typeface="Wingdings" panose="05000000000000000000" pitchFamily="2" charset="2"/>
              <a:buChar char="l"/>
            </a:pPr>
            <a:endParaRPr lang="en-US" altLang="zh-CN" sz="2400" dirty="0"/>
          </a:p>
        </p:txBody>
      </p:sp>
      <p:pic>
        <p:nvPicPr>
          <p:cNvPr id="5" name="图形 4">
            <a:extLst>
              <a:ext uri="{FF2B5EF4-FFF2-40B4-BE49-F238E27FC236}">
                <a16:creationId xmlns:a16="http://schemas.microsoft.com/office/drawing/2014/main" id="{924E2AED-FDE6-49ED-860B-03DBA591C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6834" y="1268760"/>
            <a:ext cx="7905750" cy="3219450"/>
          </a:xfrm>
          <a:prstGeom prst="rect">
            <a:avLst/>
          </a:prstGeom>
        </p:spPr>
      </p:pic>
    </p:spTree>
    <p:extLst>
      <p:ext uri="{BB962C8B-B14F-4D97-AF65-F5344CB8AC3E}">
        <p14:creationId xmlns:p14="http://schemas.microsoft.com/office/powerpoint/2010/main" val="1318544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4943872" y="2636912"/>
            <a:ext cx="40782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9" name="任意多边形: 形状 28"/>
          <p:cNvSpPr/>
          <p:nvPr/>
        </p:nvSpPr>
        <p:spPr>
          <a:xfrm>
            <a:off x="4943872" y="2636912"/>
            <a:ext cx="39528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5364560" y="2780928"/>
            <a:ext cx="5123928"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1.1 Challenges faced by high availability</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5302647" y="3501008"/>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nvGrpSpPr>
          <p:cNvPr id="2" name="组合 1">
            <a:extLst>
              <a:ext uri="{FF2B5EF4-FFF2-40B4-BE49-F238E27FC236}">
                <a16:creationId xmlns:a16="http://schemas.microsoft.com/office/drawing/2014/main" id="{CA42C353-C00D-4304-A772-72E653984F01}"/>
              </a:ext>
            </a:extLst>
          </p:cNvPr>
          <p:cNvGrpSpPr/>
          <p:nvPr/>
        </p:nvGrpSpPr>
        <p:grpSpPr>
          <a:xfrm>
            <a:off x="5302647" y="3622154"/>
            <a:ext cx="6121945" cy="742950"/>
            <a:chOff x="5302647" y="3525465"/>
            <a:chExt cx="6121945" cy="742950"/>
          </a:xfrm>
        </p:grpSpPr>
        <p:sp>
          <p:nvSpPr>
            <p:cNvPr id="32" name="任意多边形: 形状 31"/>
            <p:cNvSpPr/>
            <p:nvPr/>
          </p:nvSpPr>
          <p:spPr>
            <a:xfrm>
              <a:off x="5364560" y="3525465"/>
              <a:ext cx="6060032"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1.2 Overall planning for high-availability architecture</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268415"/>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sp>
        <p:nvSpPr>
          <p:cNvPr id="26" name="MH_Entry_1"/>
          <p:cNvSpPr/>
          <p:nvPr>
            <p:custDataLst>
              <p:tags r:id="rId3"/>
            </p:custDataLst>
          </p:nvPr>
        </p:nvSpPr>
        <p:spPr>
          <a:xfrm>
            <a:off x="5008960" y="1916832"/>
            <a:ext cx="677567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fontAlgn="auto">
              <a:spcBef>
                <a:spcPct val="0"/>
              </a:spcBef>
              <a:spcAft>
                <a:spcPct val="0"/>
              </a:spcAft>
              <a:buFontTx/>
              <a:buNone/>
              <a:defRPr/>
            </a:pPr>
            <a:r>
              <a:rPr lang="en-US" sz="2400" b="1" i="0" strike="noStrike" cap="none" spc="0" baseline="0" dirty="0">
                <a:solidFill>
                  <a:srgbClr val="1CADE4"/>
                </a:solidFill>
                <a:effectLst/>
                <a:latin typeface="Times New Roman"/>
                <a:ea typeface="Times New Roman"/>
                <a:cs typeface="Times New Roman"/>
              </a:rPr>
              <a:t>Section 1. Overview of In-Cloud High Availability</a:t>
            </a:r>
          </a:p>
        </p:txBody>
      </p:sp>
      <p:sp>
        <p:nvSpPr>
          <p:cNvPr id="27" name="MH_Others_1"/>
          <p:cNvSpPr/>
          <p:nvPr>
            <p:custDataLst>
              <p:tags r:id="rId4"/>
            </p:custDataLst>
          </p:nvPr>
        </p:nvSpPr>
        <p:spPr>
          <a:xfrm>
            <a:off x="4943872" y="1916832"/>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Tree>
    <p:extLst>
      <p:ext uri="{BB962C8B-B14F-4D97-AF65-F5344CB8AC3E}">
        <p14:creationId xmlns:p14="http://schemas.microsoft.com/office/powerpoint/2010/main" val="19544459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298359"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Usage recommendations for Anti-DDoS:</a:t>
            </a:r>
            <a:endParaRPr lang="en-US" altLang="zh-CN" sz="2000"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Switch online businesses to Anti-DDoS Advanced seamlessly:</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Technology dimension:</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Modify local hosts file instead of the DNS A record. The testing team should locally test and measure relevant performance metrics such as availability and latency.</a:t>
            </a:r>
          </a:p>
          <a:p>
            <a:pPr lvl="3">
              <a:lnSpc>
                <a:spcPct val="100000"/>
              </a:lnSpc>
            </a:pPr>
            <a:r>
              <a:rPr lang="en-US" sz="1600" b="0" i="0" strike="noStrike" cap="none" spc="0" baseline="0" dirty="0">
                <a:solidFill>
                  <a:srgbClr val="000000"/>
                </a:solidFill>
                <a:effectLst/>
                <a:latin typeface="Times New Roman"/>
                <a:ea typeface="Times New Roman"/>
                <a:cs typeface="Times New Roman"/>
              </a:rPr>
              <a:t>With an intelligent DNS product, you can change the A record for specified ISPs or regions, redirect a little amount of traffic to Anti-DDoS Advanced IP for test before fully applying Anti-DDoS Advanced to your business applications.</a:t>
            </a:r>
          </a:p>
          <a:p>
            <a:pPr lvl="3">
              <a:lnSpc>
                <a:spcPct val="100000"/>
              </a:lnSpc>
            </a:pPr>
            <a:r>
              <a:rPr lang="en-US" sz="1600" b="0" i="0" strike="noStrike" cap="none" spc="0" baseline="0" dirty="0">
                <a:solidFill>
                  <a:srgbClr val="000000"/>
                </a:solidFill>
                <a:effectLst/>
                <a:latin typeface="Times New Roman"/>
                <a:ea typeface="Times New Roman"/>
                <a:cs typeface="Times New Roman"/>
              </a:rPr>
              <a:t>Shorten the TTL of the DNS record for faster disaster recovery.</a:t>
            </a:r>
          </a:p>
          <a:p>
            <a:pPr lvl="3">
              <a:lnSpc>
                <a:spcPct val="100000"/>
              </a:lnSpc>
            </a:pPr>
            <a:r>
              <a:rPr lang="en-US" sz="1600" b="0" i="0" strike="noStrike" cap="none" spc="0" baseline="0" dirty="0">
                <a:solidFill>
                  <a:srgbClr val="000000"/>
                </a:solidFill>
                <a:effectLst/>
                <a:latin typeface="Times New Roman"/>
                <a:ea typeface="Times New Roman"/>
                <a:cs typeface="Times New Roman"/>
              </a:rPr>
              <a:t>Prepare a rollback plan in advance and back off as soon as any problem arises.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Business dimension:</a:t>
            </a:r>
          </a:p>
          <a:p>
            <a:pPr lvl="3">
              <a:lnSpc>
                <a:spcPct val="100000"/>
              </a:lnSpc>
            </a:pPr>
            <a:r>
              <a:rPr lang="en-US" sz="1600" b="0" i="0" strike="noStrike" cap="none" spc="0" baseline="0" dirty="0">
                <a:solidFill>
                  <a:srgbClr val="000000"/>
                </a:solidFill>
                <a:effectLst/>
                <a:latin typeface="Times New Roman"/>
                <a:ea typeface="Times New Roman"/>
                <a:cs typeface="Times New Roman"/>
              </a:rPr>
              <a:t>    Migrate standby and non-critical business applications first.</a:t>
            </a:r>
          </a:p>
          <a:p>
            <a:pPr lvl="3">
              <a:lnSpc>
                <a:spcPct val="100000"/>
              </a:lnSpc>
            </a:pPr>
            <a:r>
              <a:rPr lang="en-US" sz="1600" b="0" i="0" strike="noStrike" cap="none" spc="0" baseline="0" dirty="0">
                <a:solidFill>
                  <a:srgbClr val="000000"/>
                </a:solidFill>
                <a:effectLst/>
                <a:latin typeface="Times New Roman"/>
                <a:ea typeface="Times New Roman"/>
                <a:cs typeface="Times New Roman"/>
              </a:rPr>
              <a:t>    Migrate the applications during off-hours.</a:t>
            </a:r>
          </a:p>
          <a:p>
            <a:pPr lvl="2">
              <a:lnSpc>
                <a:spcPct val="100000"/>
              </a:lnSpc>
            </a:pPr>
            <a:endParaRPr lang="en-US" altLang="zh-CN" dirty="0"/>
          </a:p>
        </p:txBody>
      </p:sp>
    </p:spTree>
    <p:extLst>
      <p:ext uri="{BB962C8B-B14F-4D97-AF65-F5344CB8AC3E}">
        <p14:creationId xmlns:p14="http://schemas.microsoft.com/office/powerpoint/2010/main" val="18663985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298359" cy="5040560"/>
          </a:xfrm>
        </p:spPr>
        <p:txBody>
          <a:bodyPr/>
          <a:lstStyle/>
          <a:p>
            <a:pPr lvl="1"/>
            <a:r>
              <a:rPr lang="en-US" sz="2000" b="0" i="0" strike="noStrike" cap="none" spc="0" baseline="0" dirty="0">
                <a:solidFill>
                  <a:srgbClr val="000000"/>
                </a:solidFill>
                <a:effectLst/>
                <a:latin typeface="Times New Roman"/>
                <a:ea typeface="Times New Roman"/>
                <a:cs typeface="Times New Roman"/>
              </a:rPr>
              <a:t>Solutions to exposed real server IP:</a:t>
            </a:r>
          </a:p>
          <a:p>
            <a:pPr lvl="2"/>
            <a:r>
              <a:rPr lang="en-US" sz="1800" b="0" i="0" strike="noStrike" cap="none" spc="0" baseline="0" dirty="0">
                <a:solidFill>
                  <a:srgbClr val="000000"/>
                </a:solidFill>
                <a:effectLst/>
                <a:latin typeface="Times New Roman"/>
                <a:ea typeface="Times New Roman"/>
                <a:cs typeface="Times New Roman"/>
              </a:rPr>
              <a:t>Some attackers may record real server IP history, and the exposed IPs allow them to bypass Anti-DDoS Advanced and directly attack your real server. In this case, you are recommended to change the actual real server IP.</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If you don't want to change the real server IP, or if you have already changed it but it is still exposed, to prevent attackers from bypassing Anti-DDoS Advanced and directly attacking the real server, we recommend you take the following action to protect the real server IP:</a:t>
            </a:r>
            <a:endParaRPr lang="en-US" altLang="zh-CN" dirty="0"/>
          </a:p>
          <a:p>
            <a:pPr lvl="3"/>
            <a:r>
              <a:rPr lang="en-US" sz="1600" b="0" i="0" strike="noStrike" cap="none" spc="0" baseline="0" dirty="0">
                <a:solidFill>
                  <a:srgbClr val="000000"/>
                </a:solidFill>
                <a:effectLst/>
                <a:latin typeface="Times New Roman"/>
                <a:ea typeface="Times New Roman"/>
                <a:cs typeface="Times New Roman"/>
              </a:rPr>
              <a:t>To prevent attackers from scanning C range or other similar IP range, do not use the same IP or an IP similar to the old IP as the new real server IP.</a:t>
            </a:r>
          </a:p>
          <a:p>
            <a:pPr lvl="3"/>
            <a:r>
              <a:rPr lang="en-US" sz="1600" b="0" i="0" strike="noStrike" cap="none" spc="0" baseline="0" dirty="0">
                <a:solidFill>
                  <a:srgbClr val="000000"/>
                </a:solidFill>
                <a:effectLst/>
                <a:latin typeface="Times New Roman"/>
                <a:ea typeface="Times New Roman"/>
                <a:cs typeface="Times New Roman"/>
              </a:rPr>
              <a:t>Prepare the standby linkage and IP in advance.</a:t>
            </a:r>
          </a:p>
          <a:p>
            <a:pPr lvl="3"/>
            <a:r>
              <a:rPr lang="en-US" sz="1600" b="0" i="0" strike="noStrike" cap="none" spc="0" baseline="0" dirty="0">
                <a:solidFill>
                  <a:srgbClr val="000000"/>
                </a:solidFill>
                <a:effectLst/>
                <a:latin typeface="Times New Roman"/>
                <a:ea typeface="Times New Roman"/>
                <a:cs typeface="Times New Roman"/>
              </a:rPr>
              <a:t>Set the scope of access sources to prevent malicious scanning.</a:t>
            </a:r>
            <a:endParaRPr lang="en-US" altLang="zh-CN" dirty="0"/>
          </a:p>
        </p:txBody>
      </p:sp>
    </p:spTree>
    <p:extLst>
      <p:ext uri="{BB962C8B-B14F-4D97-AF65-F5344CB8AC3E}">
        <p14:creationId xmlns:p14="http://schemas.microsoft.com/office/powerpoint/2010/main" val="25892894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298359" cy="5040560"/>
          </a:xfrm>
        </p:spPr>
        <p:txBody>
          <a:bodyPr/>
          <a:lstStyle/>
          <a:p>
            <a:pPr lvl="1"/>
            <a:r>
              <a:rPr lang="en-US" sz="2000" b="0" i="0" strike="noStrike" cap="none" spc="0" baseline="0" dirty="0">
                <a:solidFill>
                  <a:srgbClr val="000000"/>
                </a:solidFill>
                <a:effectLst/>
                <a:latin typeface="Times New Roman"/>
                <a:ea typeface="Times New Roman"/>
                <a:cs typeface="Times New Roman"/>
              </a:rPr>
              <a:t>Anti-DDoS Advanced + real server</a:t>
            </a:r>
            <a:endParaRPr lang="en-US" altLang="zh-CN" dirty="0"/>
          </a:p>
          <a:p>
            <a:pPr lvl="2"/>
            <a:r>
              <a:rPr lang="en-US" sz="1800" b="0" i="0" strike="noStrike" cap="none" spc="0" baseline="0" dirty="0">
                <a:solidFill>
                  <a:srgbClr val="000000"/>
                </a:solidFill>
                <a:effectLst/>
                <a:latin typeface="Times New Roman"/>
                <a:ea typeface="Times New Roman"/>
                <a:cs typeface="Times New Roman"/>
              </a:rPr>
              <a:t>You may consider real server-based protection scheduling if your customers have low tolerance for connection latency or if your business requires normal traffic to directly access the real server.</a:t>
            </a:r>
            <a:endParaRPr lang="en-US" altLang="zh-CN" dirty="0"/>
          </a:p>
          <a:p>
            <a:pPr marL="914377" lvl="2" indent="0">
              <a:buNone/>
            </a:pPr>
            <a:endParaRPr lang="en-US" altLang="zh-CN" dirty="0"/>
          </a:p>
        </p:txBody>
      </p:sp>
      <p:pic>
        <p:nvPicPr>
          <p:cNvPr id="5" name="图片 4">
            <a:extLst>
              <a:ext uri="{FF2B5EF4-FFF2-40B4-BE49-F238E27FC236}">
                <a16:creationId xmlns:a16="http://schemas.microsoft.com/office/drawing/2014/main" id="{D34BDFFF-D7F6-480B-BCAD-0547EE036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180" y="3068960"/>
            <a:ext cx="8081639" cy="2736304"/>
          </a:xfrm>
          <a:prstGeom prst="rect">
            <a:avLst/>
          </a:prstGeom>
          <a:ln>
            <a:solidFill>
              <a:srgbClr val="57C3FF"/>
            </a:solidFill>
          </a:ln>
        </p:spPr>
      </p:pic>
      <p:sp>
        <p:nvSpPr>
          <p:cNvPr id="6" name="矩形 5">
            <a:extLst>
              <a:ext uri="{FF2B5EF4-FFF2-40B4-BE49-F238E27FC236}">
                <a16:creationId xmlns:a16="http://schemas.microsoft.com/office/drawing/2014/main" id="{66D930E5-B536-4578-9797-07E81F826C08}"/>
              </a:ext>
            </a:extLst>
          </p:cNvPr>
          <p:cNvSpPr/>
          <p:nvPr/>
        </p:nvSpPr>
        <p:spPr>
          <a:xfrm>
            <a:off x="4386846" y="5872626"/>
            <a:ext cx="5779557"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Real server-based protection scheduling scheme</a:t>
            </a:r>
          </a:p>
        </p:txBody>
      </p:sp>
    </p:spTree>
    <p:extLst>
      <p:ext uri="{BB962C8B-B14F-4D97-AF65-F5344CB8AC3E}">
        <p14:creationId xmlns:p14="http://schemas.microsoft.com/office/powerpoint/2010/main" val="28842334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Design of the access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298359" cy="5040560"/>
          </a:xfrm>
        </p:spPr>
        <p:txBody>
          <a:bodyPr/>
          <a:lstStyle/>
          <a:p>
            <a:pPr lvl="1"/>
            <a:r>
              <a:rPr lang="en-US" sz="2000" b="0" i="0" strike="noStrike" cap="none" spc="0" baseline="0">
                <a:solidFill>
                  <a:srgbClr val="000000"/>
                </a:solidFill>
                <a:effectLst/>
                <a:latin typeface="Times New Roman"/>
                <a:ea typeface="Times New Roman"/>
                <a:cs typeface="Times New Roman"/>
              </a:rPr>
              <a:t>Stress test for business systems:</a:t>
            </a:r>
            <a:endParaRPr lang="en-US" altLang="zh-CN"/>
          </a:p>
          <a:p>
            <a:pPr lvl="2"/>
            <a:r>
              <a:rPr lang="en-US" sz="1800" b="0" i="0" strike="noStrike" cap="none" spc="0" baseline="0">
                <a:solidFill>
                  <a:srgbClr val="000000"/>
                </a:solidFill>
                <a:effectLst/>
                <a:latin typeface="Times New Roman"/>
                <a:ea typeface="Times New Roman"/>
                <a:cs typeface="Times New Roman"/>
              </a:rPr>
              <a:t>Adjust protection policies;</a:t>
            </a:r>
            <a:endParaRPr lang="en-US" altLang="zh-CN"/>
          </a:p>
          <a:p>
            <a:pPr lvl="2"/>
            <a:r>
              <a:rPr lang="en-US" sz="1800" b="0" i="0" strike="noStrike" cap="none" spc="0" baseline="0">
                <a:solidFill>
                  <a:srgbClr val="000000"/>
                </a:solidFill>
                <a:effectLst/>
                <a:latin typeface="Times New Roman"/>
                <a:ea typeface="Times New Roman"/>
                <a:cs typeface="Times New Roman"/>
              </a:rPr>
              <a:t>Limit the traffic and number of requests in the stress test;</a:t>
            </a:r>
            <a:endParaRPr lang="en-US" altLang="zh-CN"/>
          </a:p>
          <a:p>
            <a:pPr lvl="2"/>
            <a:r>
              <a:rPr lang="en-US" sz="1800" b="0" i="0" strike="noStrike" cap="none" spc="0" baseline="0">
                <a:solidFill>
                  <a:srgbClr val="000000"/>
                </a:solidFill>
                <a:effectLst/>
                <a:latin typeface="Times New Roman"/>
                <a:ea typeface="Times New Roman"/>
                <a:cs typeface="Times New Roman"/>
              </a:rPr>
              <a:t>Evaluate the possible impact of the stress test in advance;</a:t>
            </a:r>
            <a:endParaRPr lang="en-US" altLang="zh-CN"/>
          </a:p>
          <a:p>
            <a:pPr lvl="2"/>
            <a:r>
              <a:rPr lang="en-US" sz="1800" b="0" i="0" strike="noStrike" cap="none" spc="0" baseline="0">
                <a:solidFill>
                  <a:srgbClr val="000000"/>
                </a:solidFill>
                <a:effectLst/>
                <a:latin typeface="Times New Roman"/>
                <a:ea typeface="Times New Roman"/>
                <a:cs typeface="Times New Roman"/>
              </a:rPr>
              <a:t>You may also need to consider other test-related factors, such as network bandwidth, linkage loads, and other basic resources.</a:t>
            </a:r>
            <a:endParaRPr lang="en-US" altLang="zh-CN"/>
          </a:p>
        </p:txBody>
      </p:sp>
    </p:spTree>
    <p:extLst>
      <p:ext uri="{BB962C8B-B14F-4D97-AF65-F5344CB8AC3E}">
        <p14:creationId xmlns:p14="http://schemas.microsoft.com/office/powerpoint/2010/main" val="29546851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a:solidFill>
                  <a:srgbClr val="DDDDDD"/>
                </a:solidFill>
                <a:effectLst/>
                <a:latin typeface="Times New Roman"/>
                <a:ea typeface="Times New Roman"/>
                <a:cs typeface="Times New Roman"/>
              </a:rPr>
              <a:t>CONTENTS</a:t>
            </a:r>
            <a:endParaRPr lang="zh-CN" altLang="en-US" sz="3200" spc="40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3575720" y="2629619"/>
            <a:ext cx="40782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2000"/>
          </a:p>
        </p:txBody>
      </p:sp>
      <p:sp>
        <p:nvSpPr>
          <p:cNvPr id="29" name="任意多边形: 形状 28"/>
          <p:cNvSpPr/>
          <p:nvPr/>
        </p:nvSpPr>
        <p:spPr>
          <a:xfrm>
            <a:off x="3575720" y="2629619"/>
            <a:ext cx="39528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3996408" y="2659782"/>
            <a:ext cx="6492080"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4.1 Challenges faced by the design of the application layer</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3934495" y="340431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nvGrpSpPr>
          <p:cNvPr id="2" name="组合 1">
            <a:extLst>
              <a:ext uri="{FF2B5EF4-FFF2-40B4-BE49-F238E27FC236}">
                <a16:creationId xmlns:a16="http://schemas.microsoft.com/office/drawing/2014/main" id="{CA42C353-C00D-4304-A772-72E653984F01}"/>
              </a:ext>
            </a:extLst>
          </p:cNvPr>
          <p:cNvGrpSpPr/>
          <p:nvPr/>
        </p:nvGrpSpPr>
        <p:grpSpPr>
          <a:xfrm>
            <a:off x="3934495" y="3442419"/>
            <a:ext cx="6193953" cy="742950"/>
            <a:chOff x="5302647" y="3442419"/>
            <a:chExt cx="5354602" cy="742950"/>
          </a:xfrm>
        </p:grpSpPr>
        <p:sp>
          <p:nvSpPr>
            <p:cNvPr id="32" name="任意多边形: 形状 31"/>
            <p:cNvSpPr/>
            <p:nvPr/>
          </p:nvSpPr>
          <p:spPr>
            <a:xfrm>
              <a:off x="5364560" y="3442419"/>
              <a:ext cx="5292689"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4.2 High-Availability design for the application layer</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
        <p:nvSpPr>
          <p:cNvPr id="26" name="MH_Entry_1"/>
          <p:cNvSpPr/>
          <p:nvPr>
            <p:custDataLst>
              <p:tags r:id="rId3"/>
            </p:custDataLst>
          </p:nvPr>
        </p:nvSpPr>
        <p:spPr>
          <a:xfrm>
            <a:off x="3640808" y="1916832"/>
            <a:ext cx="821583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000" b="1" i="0" strike="noStrike" cap="none" spc="0" baseline="0" dirty="0">
                <a:solidFill>
                  <a:srgbClr val="1CADE4"/>
                </a:solidFill>
                <a:effectLst/>
                <a:latin typeface="Times New Roman"/>
                <a:ea typeface="Times New Roman"/>
                <a:cs typeface="Times New Roman"/>
              </a:rPr>
              <a:t>Section 4. Building High-Availability Architecture for the Application Layer</a:t>
            </a:r>
          </a:p>
        </p:txBody>
      </p:sp>
      <p:sp>
        <p:nvSpPr>
          <p:cNvPr id="27" name="MH_Others_1"/>
          <p:cNvSpPr/>
          <p:nvPr>
            <p:custDataLst>
              <p:tags r:id="rId4"/>
            </p:custDataLst>
          </p:nvPr>
        </p:nvSpPr>
        <p:spPr>
          <a:xfrm>
            <a:off x="3575720" y="1916832"/>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3934495" y="4248868"/>
            <a:ext cx="7562105" cy="742950"/>
            <a:chOff x="5302647" y="3442419"/>
            <a:chExt cx="6482143"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42419"/>
              <a:ext cx="6420230"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4.3 Design of the application layer based on Tencent Cloud services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Tree>
    <p:extLst>
      <p:ext uri="{BB962C8B-B14F-4D97-AF65-F5344CB8AC3E}">
        <p14:creationId xmlns:p14="http://schemas.microsoft.com/office/powerpoint/2010/main" val="6948446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0946431" cy="907731"/>
          </a:xfrm>
        </p:spPr>
        <p:txBody>
          <a:bodyPr/>
          <a:lstStyle/>
          <a:p>
            <a:r>
              <a:rPr lang="en-US" sz="3200" b="1" i="0" strike="noStrike" cap="none" spc="0" baseline="0" dirty="0">
                <a:solidFill>
                  <a:srgbClr val="01ACF1"/>
                </a:solidFill>
                <a:effectLst/>
                <a:latin typeface="Times New Roman"/>
                <a:ea typeface="Times New Roman"/>
                <a:cs typeface="Times New Roman"/>
              </a:rPr>
              <a:t>4.1 Challenges faced by the design of the application layer</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r>
              <a:rPr lang="en-US" sz="2400" b="0" i="0" strike="noStrike" cap="none" spc="0" baseline="0">
                <a:solidFill>
                  <a:srgbClr val="000000"/>
                </a:solidFill>
                <a:effectLst/>
                <a:latin typeface="Times New Roman"/>
                <a:ea typeface="Times New Roman"/>
                <a:cs typeface="Times New Roman"/>
              </a:rPr>
              <a:t>Considerations for the design of the application layer:</a:t>
            </a:r>
            <a:endParaRPr lang="en-US" altLang="zh-CN"/>
          </a:p>
          <a:p>
            <a:pPr lvl="1"/>
            <a:r>
              <a:rPr lang="en-US" sz="2000" b="0" i="0" strike="noStrike" cap="none" spc="0" baseline="0">
                <a:solidFill>
                  <a:srgbClr val="000000"/>
                </a:solidFill>
                <a:effectLst/>
                <a:latin typeface="Times New Roman"/>
                <a:ea typeface="Times New Roman"/>
                <a:cs typeface="Times New Roman"/>
              </a:rPr>
              <a:t>How do we select software architecture?</a:t>
            </a:r>
            <a:endParaRPr lang="en-US" altLang="zh-CN"/>
          </a:p>
          <a:p>
            <a:pPr lvl="1"/>
            <a:r>
              <a:rPr lang="en-US" sz="2000" b="0" i="0" strike="noStrike" cap="none" spc="0" baseline="0">
                <a:solidFill>
                  <a:srgbClr val="000000"/>
                </a:solidFill>
                <a:effectLst/>
                <a:latin typeface="Times New Roman"/>
                <a:ea typeface="Times New Roman"/>
                <a:cs typeface="Times New Roman"/>
              </a:rPr>
              <a:t>How do we plan application deployment capacity?</a:t>
            </a:r>
            <a:endParaRPr lang="en-US" altLang="zh-CN"/>
          </a:p>
          <a:p>
            <a:pPr lvl="1"/>
            <a:r>
              <a:rPr lang="en-US" sz="2000" b="0" i="0" strike="noStrike" cap="none" spc="0" baseline="0">
                <a:solidFill>
                  <a:srgbClr val="000000"/>
                </a:solidFill>
                <a:effectLst/>
                <a:latin typeface="Times New Roman"/>
                <a:ea typeface="Times New Roman"/>
                <a:cs typeface="Times New Roman"/>
              </a:rPr>
              <a:t>How do we select the application deployment platform?</a:t>
            </a:r>
            <a:endParaRPr lang="en-US" altLang="zh-CN"/>
          </a:p>
          <a:p>
            <a:pPr lvl="1"/>
            <a:r>
              <a:rPr lang="en-US" sz="2000" b="0" i="0" strike="noStrike" cap="none" spc="0" baseline="0">
                <a:solidFill>
                  <a:srgbClr val="000000"/>
                </a:solidFill>
                <a:effectLst/>
                <a:latin typeface="Times New Roman"/>
                <a:ea typeface="Times New Roman"/>
                <a:cs typeface="Times New Roman"/>
              </a:rPr>
              <a:t>How do we consider disaster recovery at the application layer?</a:t>
            </a:r>
            <a:endParaRPr lang="en-US" altLang="zh-CN"/>
          </a:p>
          <a:p>
            <a:pPr lvl="1"/>
            <a:r>
              <a:rPr lang="en-US" sz="2000" b="0" i="0" strike="noStrike" cap="none" spc="0" baseline="0">
                <a:solidFill>
                  <a:srgbClr val="000000"/>
                </a:solidFill>
                <a:effectLst/>
                <a:latin typeface="Times New Roman"/>
                <a:ea typeface="Times New Roman"/>
                <a:cs typeface="Times New Roman"/>
              </a:rPr>
              <a:t>How do we guarantee the security of the application layer?</a:t>
            </a:r>
            <a:endParaRPr lang="en-US" altLang="zh-CN"/>
          </a:p>
          <a:p>
            <a:pPr marL="480472" lvl="1" indent="0">
              <a:buNone/>
            </a:pPr>
            <a:endParaRPr lang="en-US" altLang="zh-CN"/>
          </a:p>
        </p:txBody>
      </p:sp>
    </p:spTree>
    <p:extLst>
      <p:ext uri="{BB962C8B-B14F-4D97-AF65-F5344CB8AC3E}">
        <p14:creationId xmlns:p14="http://schemas.microsoft.com/office/powerpoint/2010/main" val="15590862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4.2 High-Availability design for the application layer</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Selection of software architecture:</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Traditional application or cloud native application</a:t>
            </a:r>
            <a:endParaRPr lang="en-US" altLang="zh-CN" dirty="0"/>
          </a:p>
          <a:p>
            <a:pPr marL="480472" lvl="1" indent="-480472">
              <a:lnSpc>
                <a:spcPct val="100000"/>
              </a:lnSpc>
              <a:spcBef>
                <a:spcPct val="0"/>
              </a:spcBef>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scalability and capacity planning:</a:t>
            </a:r>
            <a:endParaRPr lang="en-US" altLang="zh-CN" sz="2400"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Traditional application: consider CVM + CLB + AS and configure a scaling policy to automatically scale the resource pool</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Cloud native application: consider microservice + containerized deployment</a:t>
            </a:r>
            <a:endParaRPr lang="en-US" altLang="zh-CN" dirty="0"/>
          </a:p>
          <a:p>
            <a:pPr>
              <a:lnSpc>
                <a:spcPct val="100000"/>
              </a:lnSpc>
            </a:pPr>
            <a:r>
              <a:rPr lang="en-US" sz="2400" b="0" i="0" strike="noStrike" cap="none" spc="0" baseline="0" dirty="0">
                <a:solidFill>
                  <a:srgbClr val="000000"/>
                </a:solidFill>
                <a:effectLst/>
                <a:latin typeface="Times New Roman"/>
                <a:ea typeface="Times New Roman"/>
                <a:cs typeface="Times New Roman"/>
              </a:rPr>
              <a:t>Application disaster recovery issues: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Multi-AZ and multi-region deployment for disaster recovery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Set-based application deployment</a:t>
            </a:r>
            <a:endParaRPr lang="en-US" altLang="zh-CN" dirty="0"/>
          </a:p>
          <a:p>
            <a:pPr>
              <a:lnSpc>
                <a:spcPct val="100000"/>
              </a:lnSpc>
            </a:pPr>
            <a:r>
              <a:rPr lang="en-US" sz="2400" b="0" i="0" strike="noStrike" cap="none" spc="0" baseline="0" dirty="0">
                <a:solidFill>
                  <a:srgbClr val="000000"/>
                </a:solidFill>
                <a:effectLst/>
                <a:latin typeface="Times New Roman"/>
                <a:ea typeface="Times New Roman"/>
                <a:cs typeface="Times New Roman"/>
              </a:rPr>
              <a:t>Security design:</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Use application layer security protection services to strengthen the protection at the application layer;</a:t>
            </a:r>
            <a:endParaRPr lang="en-US" altLang="zh-CN" dirty="0"/>
          </a:p>
          <a:p>
            <a:pPr lvl="1">
              <a:lnSpc>
                <a:spcPct val="100000"/>
              </a:lnSpc>
            </a:pPr>
            <a:endParaRPr lang="en-US" altLang="zh-CN" dirty="0"/>
          </a:p>
        </p:txBody>
      </p:sp>
    </p:spTree>
    <p:extLst>
      <p:ext uri="{BB962C8B-B14F-4D97-AF65-F5344CB8AC3E}">
        <p14:creationId xmlns:p14="http://schemas.microsoft.com/office/powerpoint/2010/main" val="41408281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2458599" cy="907731"/>
          </a:xfrm>
        </p:spPr>
        <p:txBody>
          <a:bodyPr/>
          <a:lstStyle/>
          <a:p>
            <a:r>
              <a:rPr lang="en-US" sz="2800" b="1" i="0" strike="noStrike" cap="none" spc="0" baseline="0" dirty="0">
                <a:solidFill>
                  <a:srgbClr val="00A4FF"/>
                </a:solidFill>
                <a:effectLst/>
                <a:latin typeface="Times New Roman"/>
                <a:ea typeface="Times New Roman"/>
                <a:cs typeface="Times New Roman"/>
              </a:rPr>
              <a:t>4.3 Design of the application layer based on Tencent Cloud services</a:t>
            </a:r>
          </a:p>
        </p:txBody>
      </p:sp>
      <p:grpSp>
        <p:nvGrpSpPr>
          <p:cNvPr id="3" name="组合 2">
            <a:extLst>
              <a:ext uri="{FF2B5EF4-FFF2-40B4-BE49-F238E27FC236}">
                <a16:creationId xmlns:a16="http://schemas.microsoft.com/office/drawing/2014/main" id="{4A97A402-0D32-4D6D-8BE9-BFFCC6B29461}"/>
              </a:ext>
            </a:extLst>
          </p:cNvPr>
          <p:cNvGrpSpPr/>
          <p:nvPr/>
        </p:nvGrpSpPr>
        <p:grpSpPr>
          <a:xfrm>
            <a:off x="1370562" y="1844824"/>
            <a:ext cx="11264545" cy="4540029"/>
            <a:chOff x="772381" y="1327653"/>
            <a:chExt cx="12868077" cy="5186312"/>
          </a:xfrm>
        </p:grpSpPr>
        <p:sp>
          <p:nvSpPr>
            <p:cNvPr id="16" name="圆角矩形 17">
              <a:extLst>
                <a:ext uri="{FF2B5EF4-FFF2-40B4-BE49-F238E27FC236}">
                  <a16:creationId xmlns:a16="http://schemas.microsoft.com/office/drawing/2014/main" id="{1048F131-1398-4D81-A8F1-76E614238266}"/>
                </a:ext>
              </a:extLst>
            </p:cNvPr>
            <p:cNvSpPr/>
            <p:nvPr/>
          </p:nvSpPr>
          <p:spPr>
            <a:xfrm>
              <a:off x="3336677" y="2769503"/>
              <a:ext cx="1930400" cy="3329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Web application module coupling</a:t>
              </a:r>
            </a:p>
          </p:txBody>
        </p:sp>
        <p:sp>
          <p:nvSpPr>
            <p:cNvPr id="17" name="圆角矩形 19">
              <a:extLst>
                <a:ext uri="{FF2B5EF4-FFF2-40B4-BE49-F238E27FC236}">
                  <a16:creationId xmlns:a16="http://schemas.microsoft.com/office/drawing/2014/main" id="{5F2A2FBB-951D-47F2-95C4-2A70AFE3E542}"/>
                </a:ext>
              </a:extLst>
            </p:cNvPr>
            <p:cNvSpPr/>
            <p:nvPr/>
          </p:nvSpPr>
          <p:spPr>
            <a:xfrm>
              <a:off x="3317319" y="5051782"/>
              <a:ext cx="1949757" cy="402643"/>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Big database table coupling</a:t>
              </a:r>
            </a:p>
          </p:txBody>
        </p:sp>
        <p:sp>
          <p:nvSpPr>
            <p:cNvPr id="18" name="矩形 17">
              <a:extLst>
                <a:ext uri="{FF2B5EF4-FFF2-40B4-BE49-F238E27FC236}">
                  <a16:creationId xmlns:a16="http://schemas.microsoft.com/office/drawing/2014/main" id="{1C6B0F10-A2F3-48C1-A2D6-0219351DBF38}"/>
                </a:ext>
              </a:extLst>
            </p:cNvPr>
            <p:cNvSpPr/>
            <p:nvPr/>
          </p:nvSpPr>
          <p:spPr>
            <a:xfrm>
              <a:off x="772381" y="1928905"/>
              <a:ext cx="4675547" cy="4000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9" name="矩形 18">
              <a:extLst>
                <a:ext uri="{FF2B5EF4-FFF2-40B4-BE49-F238E27FC236}">
                  <a16:creationId xmlns:a16="http://schemas.microsoft.com/office/drawing/2014/main" id="{EC83807A-0BB3-4882-85DB-4BE1130FBF49}"/>
                </a:ext>
              </a:extLst>
            </p:cNvPr>
            <p:cNvSpPr/>
            <p:nvPr/>
          </p:nvSpPr>
          <p:spPr>
            <a:xfrm>
              <a:off x="1388607" y="2162364"/>
              <a:ext cx="1341782" cy="33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LB</a:t>
              </a:r>
              <a:endParaRPr lang="zh-CN" altLang="en-US">
                <a:latin typeface="腾讯体 W7" panose="020C08030202040F0204" pitchFamily="34" charset="-122"/>
                <a:ea typeface="腾讯体 W7" panose="020C08030202040F0204" pitchFamily="34" charset="-122"/>
              </a:endParaRPr>
            </a:p>
          </p:txBody>
        </p:sp>
        <p:sp>
          <p:nvSpPr>
            <p:cNvPr id="20" name="矩形 19">
              <a:extLst>
                <a:ext uri="{FF2B5EF4-FFF2-40B4-BE49-F238E27FC236}">
                  <a16:creationId xmlns:a16="http://schemas.microsoft.com/office/drawing/2014/main" id="{1BF5EFF8-3191-4D10-AFE4-E71A2A71BB8B}"/>
                </a:ext>
              </a:extLst>
            </p:cNvPr>
            <p:cNvSpPr/>
            <p:nvPr/>
          </p:nvSpPr>
          <p:spPr>
            <a:xfrm>
              <a:off x="1170683" y="3023651"/>
              <a:ext cx="745435" cy="153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1" name="矩形 20">
              <a:extLst>
                <a:ext uri="{FF2B5EF4-FFF2-40B4-BE49-F238E27FC236}">
                  <a16:creationId xmlns:a16="http://schemas.microsoft.com/office/drawing/2014/main" id="{C63099F7-E499-466F-8DD8-EF2113C71B94}"/>
                </a:ext>
              </a:extLst>
            </p:cNvPr>
            <p:cNvSpPr/>
            <p:nvPr/>
          </p:nvSpPr>
          <p:spPr>
            <a:xfrm>
              <a:off x="1738872" y="3163203"/>
              <a:ext cx="745435" cy="153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2" name="矩形 21">
              <a:extLst>
                <a:ext uri="{FF2B5EF4-FFF2-40B4-BE49-F238E27FC236}">
                  <a16:creationId xmlns:a16="http://schemas.microsoft.com/office/drawing/2014/main" id="{A38B6CD9-1C59-4424-827C-AD967A41832C}"/>
                </a:ext>
              </a:extLst>
            </p:cNvPr>
            <p:cNvSpPr/>
            <p:nvPr/>
          </p:nvSpPr>
          <p:spPr>
            <a:xfrm>
              <a:off x="2253680" y="3285428"/>
              <a:ext cx="745435" cy="153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3" name="流程图: 磁盘 22">
              <a:extLst>
                <a:ext uri="{FF2B5EF4-FFF2-40B4-BE49-F238E27FC236}">
                  <a16:creationId xmlns:a16="http://schemas.microsoft.com/office/drawing/2014/main" id="{D80F5611-45E9-47BF-9B06-A9A3F9902294}"/>
                </a:ext>
              </a:extLst>
            </p:cNvPr>
            <p:cNvSpPr/>
            <p:nvPr/>
          </p:nvSpPr>
          <p:spPr>
            <a:xfrm>
              <a:off x="1239520" y="5102869"/>
              <a:ext cx="1719839" cy="55659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DB</a:t>
              </a:r>
              <a:endParaRPr lang="zh-CN" altLang="en-US">
                <a:latin typeface="腾讯体 W7" panose="020C08030202040F0204" pitchFamily="34" charset="-122"/>
                <a:ea typeface="腾讯体 W7" panose="020C08030202040F0204" pitchFamily="34" charset="-122"/>
              </a:endParaRPr>
            </a:p>
          </p:txBody>
        </p:sp>
        <p:cxnSp>
          <p:nvCxnSpPr>
            <p:cNvPr id="24" name="直接箭头连接符 23">
              <a:extLst>
                <a:ext uri="{FF2B5EF4-FFF2-40B4-BE49-F238E27FC236}">
                  <a16:creationId xmlns:a16="http://schemas.microsoft.com/office/drawing/2014/main" id="{581F7413-711C-4D68-858D-D5D440B7864E}"/>
                </a:ext>
              </a:extLst>
            </p:cNvPr>
            <p:cNvCxnSpPr>
              <a:stCxn id="19" idx="2"/>
            </p:cNvCxnSpPr>
            <p:nvPr/>
          </p:nvCxnSpPr>
          <p:spPr>
            <a:xfrm flipH="1">
              <a:off x="2054529" y="2500295"/>
              <a:ext cx="4969" cy="523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3CAF66F5-09C1-4D5F-B54D-66F05B9320C4}"/>
                </a:ext>
              </a:extLst>
            </p:cNvPr>
            <p:cNvCxnSpPr/>
            <p:nvPr/>
          </p:nvCxnSpPr>
          <p:spPr>
            <a:xfrm flipH="1">
              <a:off x="2054529" y="4764680"/>
              <a:ext cx="4970" cy="34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D6596CD2-7E39-48FC-82EA-D0EA2C73C1FA}"/>
                </a:ext>
              </a:extLst>
            </p:cNvPr>
            <p:cNvSpPr/>
            <p:nvPr/>
          </p:nvSpPr>
          <p:spPr>
            <a:xfrm>
              <a:off x="2295832" y="3405978"/>
              <a:ext cx="603523" cy="5231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0" i="0" strike="noStrike" cap="none" spc="0" baseline="0" dirty="0">
                  <a:solidFill>
                    <a:srgbClr val="000000"/>
                  </a:solidFill>
                  <a:effectLst/>
                  <a:latin typeface="Times New Roman"/>
                  <a:ea typeface="Times New Roman"/>
                  <a:cs typeface="Times New Roman"/>
                </a:rPr>
                <a:t>Apache</a:t>
              </a:r>
              <a:endParaRPr lang="zh-CN" altLang="en-US" sz="800" dirty="0">
                <a:solidFill>
                  <a:schemeClr val="tx1"/>
                </a:solidFill>
                <a:latin typeface="腾讯体 W7" panose="020C08030202040F0204" pitchFamily="34" charset="-122"/>
                <a:ea typeface="腾讯体 W7" panose="020C08030202040F0204" pitchFamily="34" charset="-122"/>
              </a:endParaRPr>
            </a:p>
          </p:txBody>
        </p:sp>
        <p:sp>
          <p:nvSpPr>
            <p:cNvPr id="27" name="矩形 26">
              <a:extLst>
                <a:ext uri="{FF2B5EF4-FFF2-40B4-BE49-F238E27FC236}">
                  <a16:creationId xmlns:a16="http://schemas.microsoft.com/office/drawing/2014/main" id="{348803CA-DB48-49E8-873B-DED52787CB9B}"/>
                </a:ext>
              </a:extLst>
            </p:cNvPr>
            <p:cNvSpPr/>
            <p:nvPr/>
          </p:nvSpPr>
          <p:spPr>
            <a:xfrm>
              <a:off x="2297948" y="4119450"/>
              <a:ext cx="661411" cy="5231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0" i="0" strike="noStrike" cap="none" spc="0" baseline="0" dirty="0">
                  <a:solidFill>
                    <a:srgbClr val="000000"/>
                  </a:solidFill>
                  <a:effectLst/>
                  <a:latin typeface="Times New Roman"/>
                  <a:ea typeface="Times New Roman"/>
                  <a:cs typeface="Times New Roman"/>
                </a:rPr>
                <a:t>Java service</a:t>
              </a:r>
              <a:endParaRPr lang="en-US" altLang="zh-CN" sz="800" dirty="0">
                <a:solidFill>
                  <a:schemeClr val="tx1"/>
                </a:solidFill>
                <a:latin typeface="腾讯体 W7" panose="020C08030202040F0204" pitchFamily="34" charset="-122"/>
                <a:ea typeface="腾讯体 W7" panose="020C08030202040F0204" pitchFamily="34" charset="-122"/>
              </a:endParaRPr>
            </a:p>
            <a:p>
              <a:pPr algn="ctr"/>
              <a:r>
                <a:rPr lang="en-US" sz="800" b="0" i="0" strike="noStrike" cap="none" spc="0" baseline="0" dirty="0">
                  <a:solidFill>
                    <a:srgbClr val="000000"/>
                  </a:solidFill>
                  <a:effectLst/>
                  <a:latin typeface="Times New Roman"/>
                  <a:ea typeface="Times New Roman"/>
                  <a:cs typeface="Times New Roman"/>
                </a:rPr>
                <a:t>Tomcat</a:t>
              </a:r>
              <a:endParaRPr lang="zh-CN" altLang="en-US" sz="800" dirty="0">
                <a:solidFill>
                  <a:schemeClr val="tx1"/>
                </a:solidFill>
                <a:latin typeface="腾讯体 W7" panose="020C08030202040F0204" pitchFamily="34" charset="-122"/>
                <a:ea typeface="腾讯体 W7" panose="020C08030202040F0204" pitchFamily="34" charset="-122"/>
              </a:endParaRPr>
            </a:p>
          </p:txBody>
        </p:sp>
        <p:cxnSp>
          <p:nvCxnSpPr>
            <p:cNvPr id="28" name="直接箭头连接符 27">
              <a:extLst>
                <a:ext uri="{FF2B5EF4-FFF2-40B4-BE49-F238E27FC236}">
                  <a16:creationId xmlns:a16="http://schemas.microsoft.com/office/drawing/2014/main" id="{384281E9-D494-4E3B-924F-CE49E26DA351}"/>
                </a:ext>
              </a:extLst>
            </p:cNvPr>
            <p:cNvCxnSpPr>
              <a:stCxn id="19" idx="2"/>
              <a:endCxn id="20" idx="0"/>
            </p:cNvCxnSpPr>
            <p:nvPr/>
          </p:nvCxnSpPr>
          <p:spPr>
            <a:xfrm flipH="1">
              <a:off x="1543401" y="2500295"/>
              <a:ext cx="516097" cy="523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6BF915FA-3A61-45DB-ADD1-F0A5355DB061}"/>
                </a:ext>
              </a:extLst>
            </p:cNvPr>
            <p:cNvCxnSpPr>
              <a:stCxn id="19" idx="2"/>
              <a:endCxn id="22" idx="0"/>
            </p:cNvCxnSpPr>
            <p:nvPr/>
          </p:nvCxnSpPr>
          <p:spPr>
            <a:xfrm>
              <a:off x="2059498" y="2500295"/>
              <a:ext cx="566900" cy="78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1575409F-2D2F-4CAA-B561-A5429002A396}"/>
                </a:ext>
              </a:extLst>
            </p:cNvPr>
            <p:cNvCxnSpPr/>
            <p:nvPr/>
          </p:nvCxnSpPr>
          <p:spPr>
            <a:xfrm>
              <a:off x="1543401" y="4554781"/>
              <a:ext cx="511128" cy="556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753D4B56-1E9B-40F5-A0D9-791C737D3BA1}"/>
                </a:ext>
              </a:extLst>
            </p:cNvPr>
            <p:cNvCxnSpPr/>
            <p:nvPr/>
          </p:nvCxnSpPr>
          <p:spPr>
            <a:xfrm flipH="1">
              <a:off x="2054529" y="4785740"/>
              <a:ext cx="568190" cy="30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7BA87528-5161-4571-B95A-63C9D8330078}"/>
                </a:ext>
              </a:extLst>
            </p:cNvPr>
            <p:cNvSpPr txBox="1"/>
            <p:nvPr/>
          </p:nvSpPr>
          <p:spPr>
            <a:xfrm>
              <a:off x="1161571" y="4682450"/>
              <a:ext cx="862303" cy="418245"/>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JDBC</a:t>
              </a:r>
              <a:endParaRPr lang="zh-CN" altLang="en-US">
                <a:latin typeface="腾讯体 W7" panose="020C08030202040F0204" pitchFamily="34" charset="-122"/>
                <a:ea typeface="腾讯体 W7" panose="020C08030202040F0204" pitchFamily="34" charset="-122"/>
              </a:endParaRPr>
            </a:p>
          </p:txBody>
        </p:sp>
        <p:cxnSp>
          <p:nvCxnSpPr>
            <p:cNvPr id="33" name="直接箭头连接符 32">
              <a:extLst>
                <a:ext uri="{FF2B5EF4-FFF2-40B4-BE49-F238E27FC236}">
                  <a16:creationId xmlns:a16="http://schemas.microsoft.com/office/drawing/2014/main" id="{8914C759-3E3E-4646-866C-C8A27F90CDCB}"/>
                </a:ext>
              </a:extLst>
            </p:cNvPr>
            <p:cNvCxnSpPr>
              <a:endCxn id="16" idx="1"/>
            </p:cNvCxnSpPr>
            <p:nvPr/>
          </p:nvCxnSpPr>
          <p:spPr>
            <a:xfrm flipV="1">
              <a:off x="3006112" y="2935964"/>
              <a:ext cx="330565" cy="8429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圆角矩形 35">
              <a:extLst>
                <a:ext uri="{FF2B5EF4-FFF2-40B4-BE49-F238E27FC236}">
                  <a16:creationId xmlns:a16="http://schemas.microsoft.com/office/drawing/2014/main" id="{F9048139-BB98-40B0-9AA4-A6EB6B0B8175}"/>
                </a:ext>
              </a:extLst>
            </p:cNvPr>
            <p:cNvSpPr/>
            <p:nvPr/>
          </p:nvSpPr>
          <p:spPr>
            <a:xfrm>
              <a:off x="3336677" y="3986243"/>
              <a:ext cx="1930400" cy="3329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Service layer coupling</a:t>
              </a:r>
            </a:p>
          </p:txBody>
        </p:sp>
        <p:cxnSp>
          <p:nvCxnSpPr>
            <p:cNvPr id="35" name="直接箭头连接符 34">
              <a:extLst>
                <a:ext uri="{FF2B5EF4-FFF2-40B4-BE49-F238E27FC236}">
                  <a16:creationId xmlns:a16="http://schemas.microsoft.com/office/drawing/2014/main" id="{143B890F-7963-4D3D-A32C-BCED7C167452}"/>
                </a:ext>
              </a:extLst>
            </p:cNvPr>
            <p:cNvCxnSpPr>
              <a:endCxn id="34" idx="1"/>
            </p:cNvCxnSpPr>
            <p:nvPr/>
          </p:nvCxnSpPr>
          <p:spPr>
            <a:xfrm flipV="1">
              <a:off x="2986755" y="4152704"/>
              <a:ext cx="349922" cy="1746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FC44D6CA-598D-4FD3-BE01-D8E9488E85F4}"/>
                </a:ext>
              </a:extLst>
            </p:cNvPr>
            <p:cNvCxnSpPr>
              <a:endCxn id="17" idx="1"/>
            </p:cNvCxnSpPr>
            <p:nvPr/>
          </p:nvCxnSpPr>
          <p:spPr>
            <a:xfrm flipV="1">
              <a:off x="2965772" y="5253104"/>
              <a:ext cx="351547" cy="1063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28F7E9B9-7187-4070-A195-05BA82971B37}"/>
                </a:ext>
              </a:extLst>
            </p:cNvPr>
            <p:cNvCxnSpPr/>
            <p:nvPr/>
          </p:nvCxnSpPr>
          <p:spPr>
            <a:xfrm flipH="1">
              <a:off x="2054529" y="1638473"/>
              <a:ext cx="4969" cy="523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D25433AE-E6B5-415A-AAC9-48534991268A}"/>
                </a:ext>
              </a:extLst>
            </p:cNvPr>
            <p:cNvSpPr/>
            <p:nvPr/>
          </p:nvSpPr>
          <p:spPr>
            <a:xfrm>
              <a:off x="1440698" y="1327653"/>
              <a:ext cx="1341782" cy="3379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Request</a:t>
              </a:r>
            </a:p>
          </p:txBody>
        </p:sp>
        <p:sp>
          <p:nvSpPr>
            <p:cNvPr id="39" name="右箭头 42">
              <a:extLst>
                <a:ext uri="{FF2B5EF4-FFF2-40B4-BE49-F238E27FC236}">
                  <a16:creationId xmlns:a16="http://schemas.microsoft.com/office/drawing/2014/main" id="{7FE533F6-52A4-4089-B144-BB4D46C34105}"/>
                </a:ext>
              </a:extLst>
            </p:cNvPr>
            <p:cNvSpPr/>
            <p:nvPr/>
          </p:nvSpPr>
          <p:spPr>
            <a:xfrm>
              <a:off x="5498984" y="3387782"/>
              <a:ext cx="770802" cy="646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0" name="圆角矩形 43">
              <a:extLst>
                <a:ext uri="{FF2B5EF4-FFF2-40B4-BE49-F238E27FC236}">
                  <a16:creationId xmlns:a16="http://schemas.microsoft.com/office/drawing/2014/main" id="{23DE2E52-4D17-4AC2-9F29-882420131C39}"/>
                </a:ext>
              </a:extLst>
            </p:cNvPr>
            <p:cNvSpPr/>
            <p:nvPr/>
          </p:nvSpPr>
          <p:spPr>
            <a:xfrm>
              <a:off x="9494192" y="2841660"/>
              <a:ext cx="1930400" cy="3329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Vertical splitting of the web application</a:t>
              </a:r>
            </a:p>
          </p:txBody>
        </p:sp>
        <p:sp>
          <p:nvSpPr>
            <p:cNvPr id="41" name="圆角矩形 44">
              <a:extLst>
                <a:ext uri="{FF2B5EF4-FFF2-40B4-BE49-F238E27FC236}">
                  <a16:creationId xmlns:a16="http://schemas.microsoft.com/office/drawing/2014/main" id="{9BB1D612-EEF8-4E4B-BF7F-427BABFA7E34}"/>
                </a:ext>
              </a:extLst>
            </p:cNvPr>
            <p:cNvSpPr/>
            <p:nvPr/>
          </p:nvSpPr>
          <p:spPr>
            <a:xfrm>
              <a:off x="9474643" y="4221859"/>
              <a:ext cx="1930400" cy="3329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Vertical splitting of the service layer</a:t>
              </a:r>
            </a:p>
          </p:txBody>
        </p:sp>
        <p:sp>
          <p:nvSpPr>
            <p:cNvPr id="42" name="圆角矩形 45">
              <a:extLst>
                <a:ext uri="{FF2B5EF4-FFF2-40B4-BE49-F238E27FC236}">
                  <a16:creationId xmlns:a16="http://schemas.microsoft.com/office/drawing/2014/main" id="{442B374C-B428-4A92-AE98-4C643EA6AAB7}"/>
                </a:ext>
              </a:extLst>
            </p:cNvPr>
            <p:cNvSpPr/>
            <p:nvPr/>
          </p:nvSpPr>
          <p:spPr>
            <a:xfrm>
              <a:off x="9444934" y="5384547"/>
              <a:ext cx="1930400" cy="3329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0" strike="noStrike" cap="none" spc="0" baseline="0" dirty="0">
                  <a:solidFill>
                    <a:srgbClr val="000000"/>
                  </a:solidFill>
                  <a:effectLst/>
                  <a:latin typeface="Times New Roman"/>
                  <a:ea typeface="Times New Roman"/>
                  <a:cs typeface="Times New Roman"/>
                </a:rPr>
                <a:t>Database </a:t>
              </a:r>
              <a:r>
                <a:rPr lang="en-US" sz="1200" b="1" i="0" strike="noStrike" cap="none" spc="0" baseline="0" dirty="0" err="1">
                  <a:solidFill>
                    <a:srgbClr val="000000"/>
                  </a:solidFill>
                  <a:effectLst/>
                  <a:latin typeface="Times New Roman"/>
                  <a:ea typeface="Times New Roman"/>
                  <a:cs typeface="Times New Roman"/>
                </a:rPr>
                <a:t>sharding</a:t>
              </a:r>
              <a:r>
                <a:rPr lang="en-US" sz="1200" b="1" i="0" strike="noStrike" cap="none" spc="0" baseline="0" dirty="0">
                  <a:solidFill>
                    <a:srgbClr val="000000"/>
                  </a:solidFill>
                  <a:effectLst/>
                  <a:latin typeface="Times New Roman"/>
                  <a:ea typeface="Times New Roman"/>
                  <a:cs typeface="Times New Roman"/>
                </a:rPr>
                <a:t> and table splitting</a:t>
              </a:r>
            </a:p>
          </p:txBody>
        </p:sp>
        <p:sp>
          <p:nvSpPr>
            <p:cNvPr id="47" name="矩形 46">
              <a:extLst>
                <a:ext uri="{FF2B5EF4-FFF2-40B4-BE49-F238E27FC236}">
                  <a16:creationId xmlns:a16="http://schemas.microsoft.com/office/drawing/2014/main" id="{CF14DE5C-5FA2-46A6-AB2E-22393DCCC3DA}"/>
                </a:ext>
              </a:extLst>
            </p:cNvPr>
            <p:cNvSpPr/>
            <p:nvPr/>
          </p:nvSpPr>
          <p:spPr>
            <a:xfrm>
              <a:off x="6320843" y="1928905"/>
              <a:ext cx="5247765" cy="4000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2" name="六边形 51">
              <a:extLst>
                <a:ext uri="{FF2B5EF4-FFF2-40B4-BE49-F238E27FC236}">
                  <a16:creationId xmlns:a16="http://schemas.microsoft.com/office/drawing/2014/main" id="{F1C488D9-1B4A-460F-80BB-3DC72993DC47}"/>
                </a:ext>
              </a:extLst>
            </p:cNvPr>
            <p:cNvSpPr/>
            <p:nvPr/>
          </p:nvSpPr>
          <p:spPr>
            <a:xfrm rot="1785733">
              <a:off x="6679937" y="3045411"/>
              <a:ext cx="327250" cy="27566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7" name="六边形 56">
              <a:extLst>
                <a:ext uri="{FF2B5EF4-FFF2-40B4-BE49-F238E27FC236}">
                  <a16:creationId xmlns:a16="http://schemas.microsoft.com/office/drawing/2014/main" id="{81608CF9-8927-4B81-BC21-D149357A5EBD}"/>
                </a:ext>
              </a:extLst>
            </p:cNvPr>
            <p:cNvSpPr/>
            <p:nvPr/>
          </p:nvSpPr>
          <p:spPr>
            <a:xfrm rot="1785733">
              <a:off x="6435614" y="4350247"/>
              <a:ext cx="327250" cy="275661"/>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8" name="六边形 57">
              <a:extLst>
                <a:ext uri="{FF2B5EF4-FFF2-40B4-BE49-F238E27FC236}">
                  <a16:creationId xmlns:a16="http://schemas.microsoft.com/office/drawing/2014/main" id="{C877066D-DAF9-4B0D-A823-905A1690F3BC}"/>
                </a:ext>
              </a:extLst>
            </p:cNvPr>
            <p:cNvSpPr/>
            <p:nvPr/>
          </p:nvSpPr>
          <p:spPr>
            <a:xfrm rot="1785733">
              <a:off x="7533467" y="3045411"/>
              <a:ext cx="327250" cy="27566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9" name="六边形 58">
              <a:extLst>
                <a:ext uri="{FF2B5EF4-FFF2-40B4-BE49-F238E27FC236}">
                  <a16:creationId xmlns:a16="http://schemas.microsoft.com/office/drawing/2014/main" id="{87E4C19B-EF67-4331-9001-4D35E91A3AFD}"/>
                </a:ext>
              </a:extLst>
            </p:cNvPr>
            <p:cNvSpPr/>
            <p:nvPr/>
          </p:nvSpPr>
          <p:spPr>
            <a:xfrm rot="1785733">
              <a:off x="7112545" y="3199234"/>
              <a:ext cx="327250" cy="27566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0" name="六边形 59">
              <a:extLst>
                <a:ext uri="{FF2B5EF4-FFF2-40B4-BE49-F238E27FC236}">
                  <a16:creationId xmlns:a16="http://schemas.microsoft.com/office/drawing/2014/main" id="{A9880640-A925-4182-AF2C-A0E60F68680E}"/>
                </a:ext>
              </a:extLst>
            </p:cNvPr>
            <p:cNvSpPr/>
            <p:nvPr/>
          </p:nvSpPr>
          <p:spPr>
            <a:xfrm rot="1785733">
              <a:off x="7202654" y="4189533"/>
              <a:ext cx="327250" cy="275661"/>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1" name="六边形 60">
              <a:extLst>
                <a:ext uri="{FF2B5EF4-FFF2-40B4-BE49-F238E27FC236}">
                  <a16:creationId xmlns:a16="http://schemas.microsoft.com/office/drawing/2014/main" id="{35AE38EE-5877-4E75-ADD8-ECF02A45BF10}"/>
                </a:ext>
              </a:extLst>
            </p:cNvPr>
            <p:cNvSpPr/>
            <p:nvPr/>
          </p:nvSpPr>
          <p:spPr>
            <a:xfrm rot="1785733">
              <a:off x="6936626" y="4587010"/>
              <a:ext cx="327250" cy="275661"/>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2" name="流程图: 磁盘 61">
              <a:extLst>
                <a:ext uri="{FF2B5EF4-FFF2-40B4-BE49-F238E27FC236}">
                  <a16:creationId xmlns:a16="http://schemas.microsoft.com/office/drawing/2014/main" id="{6A953391-3B58-46E7-9F2B-C436CC6D2EDA}"/>
                </a:ext>
              </a:extLst>
            </p:cNvPr>
            <p:cNvSpPr/>
            <p:nvPr/>
          </p:nvSpPr>
          <p:spPr>
            <a:xfrm>
              <a:off x="6846460" y="5308036"/>
              <a:ext cx="686636" cy="4942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DB</a:t>
              </a:r>
              <a:endParaRPr lang="zh-CN" altLang="en-US">
                <a:latin typeface="腾讯体 W7" panose="020C08030202040F0204" pitchFamily="34" charset="-122"/>
                <a:ea typeface="腾讯体 W7" panose="020C08030202040F0204" pitchFamily="34" charset="-122"/>
              </a:endParaRPr>
            </a:p>
          </p:txBody>
        </p:sp>
        <p:sp>
          <p:nvSpPr>
            <p:cNvPr id="63" name="流程图: 磁盘 62">
              <a:extLst>
                <a:ext uri="{FF2B5EF4-FFF2-40B4-BE49-F238E27FC236}">
                  <a16:creationId xmlns:a16="http://schemas.microsoft.com/office/drawing/2014/main" id="{0D975DF6-214F-4883-98F3-63419662F93B}"/>
                </a:ext>
              </a:extLst>
            </p:cNvPr>
            <p:cNvSpPr/>
            <p:nvPr/>
          </p:nvSpPr>
          <p:spPr>
            <a:xfrm>
              <a:off x="8315579" y="5293727"/>
              <a:ext cx="686636" cy="4942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DB</a:t>
              </a:r>
              <a:endParaRPr lang="zh-CN" altLang="en-US">
                <a:latin typeface="腾讯体 W7" panose="020C08030202040F0204" pitchFamily="34" charset="-122"/>
                <a:ea typeface="腾讯体 W7" panose="020C08030202040F0204" pitchFamily="34" charset="-122"/>
              </a:endParaRPr>
            </a:p>
          </p:txBody>
        </p:sp>
        <p:sp>
          <p:nvSpPr>
            <p:cNvPr id="64" name="椭圆 63">
              <a:extLst>
                <a:ext uri="{FF2B5EF4-FFF2-40B4-BE49-F238E27FC236}">
                  <a16:creationId xmlns:a16="http://schemas.microsoft.com/office/drawing/2014/main" id="{1E0ECCEC-0568-407C-BCD8-BE111704561B}"/>
                </a:ext>
              </a:extLst>
            </p:cNvPr>
            <p:cNvSpPr/>
            <p:nvPr/>
          </p:nvSpPr>
          <p:spPr>
            <a:xfrm>
              <a:off x="8309216" y="2918699"/>
              <a:ext cx="269901" cy="30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5" name="椭圆 64">
              <a:extLst>
                <a:ext uri="{FF2B5EF4-FFF2-40B4-BE49-F238E27FC236}">
                  <a16:creationId xmlns:a16="http://schemas.microsoft.com/office/drawing/2014/main" id="{5812E328-2339-428A-A670-1605B4F221BB}"/>
                </a:ext>
              </a:extLst>
            </p:cNvPr>
            <p:cNvSpPr/>
            <p:nvPr/>
          </p:nvSpPr>
          <p:spPr>
            <a:xfrm>
              <a:off x="8638250" y="3137340"/>
              <a:ext cx="269901" cy="30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6" name="椭圆 65">
              <a:extLst>
                <a:ext uri="{FF2B5EF4-FFF2-40B4-BE49-F238E27FC236}">
                  <a16:creationId xmlns:a16="http://schemas.microsoft.com/office/drawing/2014/main" id="{7DC0CBFD-42E3-43AC-B6E6-C3239CB99D80}"/>
                </a:ext>
              </a:extLst>
            </p:cNvPr>
            <p:cNvSpPr/>
            <p:nvPr/>
          </p:nvSpPr>
          <p:spPr>
            <a:xfrm>
              <a:off x="7980182" y="3111948"/>
              <a:ext cx="269901" cy="30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7" name="椭圆 66">
              <a:extLst>
                <a:ext uri="{FF2B5EF4-FFF2-40B4-BE49-F238E27FC236}">
                  <a16:creationId xmlns:a16="http://schemas.microsoft.com/office/drawing/2014/main" id="{C48DFDB6-F65E-4BDA-9F6E-0C22B8D614E0}"/>
                </a:ext>
              </a:extLst>
            </p:cNvPr>
            <p:cNvSpPr/>
            <p:nvPr/>
          </p:nvSpPr>
          <p:spPr>
            <a:xfrm>
              <a:off x="8442556" y="4020462"/>
              <a:ext cx="264565" cy="2618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8" name="椭圆 67">
              <a:extLst>
                <a:ext uri="{FF2B5EF4-FFF2-40B4-BE49-F238E27FC236}">
                  <a16:creationId xmlns:a16="http://schemas.microsoft.com/office/drawing/2014/main" id="{B314FF1A-32DE-43CC-B8DE-8B8F3E002808}"/>
                </a:ext>
              </a:extLst>
            </p:cNvPr>
            <p:cNvSpPr/>
            <p:nvPr/>
          </p:nvSpPr>
          <p:spPr>
            <a:xfrm>
              <a:off x="8969444" y="4115447"/>
              <a:ext cx="264565" cy="2618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9" name="椭圆 68">
              <a:extLst>
                <a:ext uri="{FF2B5EF4-FFF2-40B4-BE49-F238E27FC236}">
                  <a16:creationId xmlns:a16="http://schemas.microsoft.com/office/drawing/2014/main" id="{6A2E19C7-0E72-4E7D-B2FD-B792E44161F8}"/>
                </a:ext>
              </a:extLst>
            </p:cNvPr>
            <p:cNvSpPr/>
            <p:nvPr/>
          </p:nvSpPr>
          <p:spPr>
            <a:xfrm>
              <a:off x="8561470" y="4574869"/>
              <a:ext cx="264565" cy="2618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0" name="椭圆 69">
              <a:extLst>
                <a:ext uri="{FF2B5EF4-FFF2-40B4-BE49-F238E27FC236}">
                  <a16:creationId xmlns:a16="http://schemas.microsoft.com/office/drawing/2014/main" id="{E56A97E0-6940-4D08-BFFB-204013B86D04}"/>
                </a:ext>
              </a:extLst>
            </p:cNvPr>
            <p:cNvSpPr/>
            <p:nvPr/>
          </p:nvSpPr>
          <p:spPr>
            <a:xfrm>
              <a:off x="8968575" y="4581599"/>
              <a:ext cx="264565" cy="2618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1" name="等腰三角形 70">
              <a:extLst>
                <a:ext uri="{FF2B5EF4-FFF2-40B4-BE49-F238E27FC236}">
                  <a16:creationId xmlns:a16="http://schemas.microsoft.com/office/drawing/2014/main" id="{4D45603F-9463-4576-9C3E-39D0C1E9EAE6}"/>
                </a:ext>
              </a:extLst>
            </p:cNvPr>
            <p:cNvSpPr/>
            <p:nvPr/>
          </p:nvSpPr>
          <p:spPr>
            <a:xfrm>
              <a:off x="7828546" y="4021997"/>
              <a:ext cx="308570" cy="2624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2" name="等腰三角形 71">
              <a:extLst>
                <a:ext uri="{FF2B5EF4-FFF2-40B4-BE49-F238E27FC236}">
                  <a16:creationId xmlns:a16="http://schemas.microsoft.com/office/drawing/2014/main" id="{A381320E-3169-4050-A274-4F1049F0CEA8}"/>
                </a:ext>
              </a:extLst>
            </p:cNvPr>
            <p:cNvSpPr/>
            <p:nvPr/>
          </p:nvSpPr>
          <p:spPr>
            <a:xfrm>
              <a:off x="8062689" y="4488077"/>
              <a:ext cx="308570" cy="2624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3" name="等腰三角形 72">
              <a:extLst>
                <a:ext uri="{FF2B5EF4-FFF2-40B4-BE49-F238E27FC236}">
                  <a16:creationId xmlns:a16="http://schemas.microsoft.com/office/drawing/2014/main" id="{256C61B2-59AA-4661-9316-93996168E40E}"/>
                </a:ext>
              </a:extLst>
            </p:cNvPr>
            <p:cNvSpPr/>
            <p:nvPr/>
          </p:nvSpPr>
          <p:spPr>
            <a:xfrm>
              <a:off x="7546937" y="4392719"/>
              <a:ext cx="308570" cy="2624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74" name="直接连接符 73">
              <a:extLst>
                <a:ext uri="{FF2B5EF4-FFF2-40B4-BE49-F238E27FC236}">
                  <a16:creationId xmlns:a16="http://schemas.microsoft.com/office/drawing/2014/main" id="{DDDBAD7D-D2D4-4605-B464-D0095D332406}"/>
                </a:ext>
              </a:extLst>
            </p:cNvPr>
            <p:cNvCxnSpPr/>
            <p:nvPr/>
          </p:nvCxnSpPr>
          <p:spPr>
            <a:xfrm>
              <a:off x="6510094" y="3593820"/>
              <a:ext cx="28244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4278FB0F-BCD9-4F7A-AEA0-B4A01D7F0D41}"/>
                </a:ext>
              </a:extLst>
            </p:cNvPr>
            <p:cNvCxnSpPr/>
            <p:nvPr/>
          </p:nvCxnSpPr>
          <p:spPr>
            <a:xfrm>
              <a:off x="6510094" y="5072762"/>
              <a:ext cx="28244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719D8E21-FCF1-4AED-AD4C-2F2B306FDC2A}"/>
                </a:ext>
              </a:extLst>
            </p:cNvPr>
            <p:cNvSpPr txBox="1"/>
            <p:nvPr/>
          </p:nvSpPr>
          <p:spPr>
            <a:xfrm>
              <a:off x="8656533" y="2002238"/>
              <a:ext cx="3561892" cy="418245"/>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Service-Oriented splitting</a:t>
              </a:r>
            </a:p>
          </p:txBody>
        </p:sp>
        <p:sp>
          <p:nvSpPr>
            <p:cNvPr id="77" name="矩形 76">
              <a:extLst>
                <a:ext uri="{FF2B5EF4-FFF2-40B4-BE49-F238E27FC236}">
                  <a16:creationId xmlns:a16="http://schemas.microsoft.com/office/drawing/2014/main" id="{CE520D33-F79D-44D2-9795-0A7EFDD276E0}"/>
                </a:ext>
              </a:extLst>
            </p:cNvPr>
            <p:cNvSpPr/>
            <p:nvPr/>
          </p:nvSpPr>
          <p:spPr>
            <a:xfrm>
              <a:off x="6934193" y="1327653"/>
              <a:ext cx="1341782" cy="3379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Request</a:t>
              </a:r>
            </a:p>
          </p:txBody>
        </p:sp>
        <p:cxnSp>
          <p:nvCxnSpPr>
            <p:cNvPr id="78" name="直接箭头连接符 77">
              <a:extLst>
                <a:ext uri="{FF2B5EF4-FFF2-40B4-BE49-F238E27FC236}">
                  <a16:creationId xmlns:a16="http://schemas.microsoft.com/office/drawing/2014/main" id="{C1A73391-C520-47C7-AB0F-E2E487D7F668}"/>
                </a:ext>
              </a:extLst>
            </p:cNvPr>
            <p:cNvCxnSpPr>
              <a:stCxn id="77" idx="2"/>
            </p:cNvCxnSpPr>
            <p:nvPr/>
          </p:nvCxnSpPr>
          <p:spPr>
            <a:xfrm flipH="1">
              <a:off x="7605084" y="1665584"/>
              <a:ext cx="0" cy="46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807B43ED-CD1D-4402-A503-910C41998607}"/>
                </a:ext>
              </a:extLst>
            </p:cNvPr>
            <p:cNvSpPr txBox="1"/>
            <p:nvPr/>
          </p:nvSpPr>
          <p:spPr>
            <a:xfrm>
              <a:off x="1336783" y="5991554"/>
              <a:ext cx="3245151" cy="418245"/>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Monolithic architecture</a:t>
              </a:r>
            </a:p>
          </p:txBody>
        </p:sp>
        <p:sp>
          <p:nvSpPr>
            <p:cNvPr id="81" name="文本框 80">
              <a:extLst>
                <a:ext uri="{FF2B5EF4-FFF2-40B4-BE49-F238E27FC236}">
                  <a16:creationId xmlns:a16="http://schemas.microsoft.com/office/drawing/2014/main" id="{000C3888-C60E-42D5-A646-16EC1A7428C5}"/>
                </a:ext>
              </a:extLst>
            </p:cNvPr>
            <p:cNvSpPr txBox="1"/>
            <p:nvPr/>
          </p:nvSpPr>
          <p:spPr>
            <a:xfrm>
              <a:off x="6320843" y="6095720"/>
              <a:ext cx="7319615" cy="418245"/>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Frontend-Backend separation + microservice splitting</a:t>
              </a:r>
            </a:p>
          </p:txBody>
        </p:sp>
        <p:sp>
          <p:nvSpPr>
            <p:cNvPr id="82" name="爆炸形 2 80">
              <a:extLst>
                <a:ext uri="{FF2B5EF4-FFF2-40B4-BE49-F238E27FC236}">
                  <a16:creationId xmlns:a16="http://schemas.microsoft.com/office/drawing/2014/main" id="{00CE7580-05E9-4FC3-AA4A-45C36F893B7E}"/>
                </a:ext>
              </a:extLst>
            </p:cNvPr>
            <p:cNvSpPr/>
            <p:nvPr/>
          </p:nvSpPr>
          <p:spPr>
            <a:xfrm>
              <a:off x="4110961" y="5299782"/>
              <a:ext cx="2886172" cy="1210156"/>
            </a:xfrm>
            <a:prstGeom prst="irregularSeal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C00000"/>
                  </a:solidFill>
                  <a:effectLst/>
                  <a:latin typeface="Times New Roman"/>
                  <a:ea typeface="Times New Roman"/>
                  <a:cs typeface="Times New Roman"/>
                </a:rPr>
                <a:t>Cost and efficiency</a:t>
              </a:r>
            </a:p>
          </p:txBody>
        </p:sp>
      </p:grpSp>
      <p:sp>
        <p:nvSpPr>
          <p:cNvPr id="4" name="文本框 3">
            <a:extLst>
              <a:ext uri="{FF2B5EF4-FFF2-40B4-BE49-F238E27FC236}">
                <a16:creationId xmlns:a16="http://schemas.microsoft.com/office/drawing/2014/main" id="{3DD2C382-DBDE-44B2-943B-A1F18B72F219}"/>
              </a:ext>
            </a:extLst>
          </p:cNvPr>
          <p:cNvSpPr txBox="1"/>
          <p:nvPr/>
        </p:nvSpPr>
        <p:spPr>
          <a:xfrm>
            <a:off x="1269396" y="1209276"/>
            <a:ext cx="5900570" cy="640720"/>
          </a:xfrm>
          <a:prstGeom prst="rect">
            <a:avLst/>
          </a:prstGeom>
          <a:noFill/>
        </p:spPr>
        <p:txBody>
          <a:bodyPr wrap="square" rtlCol="0">
            <a:spAutoFit/>
          </a:bodyPr>
          <a:lstStyle/>
          <a:p>
            <a:pPr marL="480472" indent="-480472" defTabSz="912813" fontAlgn="base">
              <a:lnSpc>
                <a:spcPct val="150000"/>
              </a:lnSpc>
              <a:spcAft>
                <a:spcPct val="0"/>
              </a:spcAft>
              <a:buClr>
                <a:schemeClr val="accent1"/>
              </a:buClr>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Application architecture:</a:t>
            </a:r>
          </a:p>
        </p:txBody>
      </p:sp>
      <p:sp>
        <p:nvSpPr>
          <p:cNvPr id="83" name="矩形 82">
            <a:extLst>
              <a:ext uri="{FF2B5EF4-FFF2-40B4-BE49-F238E27FC236}">
                <a16:creationId xmlns:a16="http://schemas.microsoft.com/office/drawing/2014/main" id="{5BFFB84D-6047-420D-81A4-E89DFC53E4EC}"/>
              </a:ext>
            </a:extLst>
          </p:cNvPr>
          <p:cNvSpPr/>
          <p:nvPr/>
        </p:nvSpPr>
        <p:spPr>
          <a:xfrm>
            <a:off x="6764531" y="2563299"/>
            <a:ext cx="1174578" cy="295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LB</a:t>
            </a:r>
            <a:endParaRPr lang="zh-CN" altLang="en-US">
              <a:latin typeface="腾讯体 W7" panose="020C08030202040F0204" pitchFamily="34" charset="-122"/>
              <a:ea typeface="腾讯体 W7" panose="020C08030202040F0204" pitchFamily="34" charset="-122"/>
            </a:endParaRPr>
          </a:p>
        </p:txBody>
      </p:sp>
      <p:cxnSp>
        <p:nvCxnSpPr>
          <p:cNvPr id="84" name="直接箭头连接符 83">
            <a:extLst>
              <a:ext uri="{FF2B5EF4-FFF2-40B4-BE49-F238E27FC236}">
                <a16:creationId xmlns:a16="http://schemas.microsoft.com/office/drawing/2014/main" id="{CE3316C5-B730-4F3B-BDAE-AF2826D39912}"/>
              </a:ext>
            </a:extLst>
          </p:cNvPr>
          <p:cNvCxnSpPr/>
          <p:nvPr/>
        </p:nvCxnSpPr>
        <p:spPr>
          <a:xfrm flipH="1">
            <a:off x="7327008" y="2859546"/>
            <a:ext cx="24812" cy="310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21B7AE3D-58E5-453B-B093-5493185E3BB0}"/>
              </a:ext>
            </a:extLst>
          </p:cNvPr>
          <p:cNvCxnSpPr>
            <a:stCxn id="83" idx="2"/>
          </p:cNvCxnSpPr>
          <p:nvPr/>
        </p:nvCxnSpPr>
        <p:spPr>
          <a:xfrm flipH="1">
            <a:off x="6869430" y="2859119"/>
            <a:ext cx="482390" cy="311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927A04AA-6BCE-42DE-AEF7-846356CCDFD9}"/>
              </a:ext>
            </a:extLst>
          </p:cNvPr>
          <p:cNvCxnSpPr>
            <a:stCxn id="83" idx="2"/>
          </p:cNvCxnSpPr>
          <p:nvPr/>
        </p:nvCxnSpPr>
        <p:spPr>
          <a:xfrm>
            <a:off x="7351820" y="2859119"/>
            <a:ext cx="425511" cy="28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4908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High availability of traditional application: CLB + CVM + AS</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CLB can be used in combination with CVM to eliminate single points of failures on application servers;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CVM can be used in combination with AS to automatically scale application systems as needed.</a:t>
            </a:r>
            <a:endParaRPr lang="en-US" altLang="zh-CN" dirty="0"/>
          </a:p>
        </p:txBody>
      </p:sp>
      <p:pic>
        <p:nvPicPr>
          <p:cNvPr id="4" name="图片 3">
            <a:extLst>
              <a:ext uri="{FF2B5EF4-FFF2-40B4-BE49-F238E27FC236}">
                <a16:creationId xmlns:a16="http://schemas.microsoft.com/office/drawing/2014/main" id="{58E007F5-2832-4A1D-A951-3183A85B1708}"/>
              </a:ext>
            </a:extLst>
          </p:cNvPr>
          <p:cNvPicPr>
            <a:picLocks noChangeAspect="1"/>
          </p:cNvPicPr>
          <p:nvPr/>
        </p:nvPicPr>
        <p:blipFill>
          <a:blip r:embed="rId3"/>
          <a:stretch>
            <a:fillRect/>
          </a:stretch>
        </p:blipFill>
        <p:spPr>
          <a:xfrm>
            <a:off x="2328932" y="3081162"/>
            <a:ext cx="7382828" cy="3228158"/>
          </a:xfrm>
          <a:prstGeom prst="rect">
            <a:avLst/>
          </a:prstGeom>
          <a:ln>
            <a:solidFill>
              <a:srgbClr val="57C3FF"/>
            </a:solidFill>
          </a:ln>
        </p:spPr>
      </p:pic>
    </p:spTree>
    <p:extLst>
      <p:ext uri="{BB962C8B-B14F-4D97-AF65-F5344CB8AC3E}">
        <p14:creationId xmlns:p14="http://schemas.microsoft.com/office/powerpoint/2010/main" val="21547077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Best practices of CLB + CVM + AS: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Increase the service capacity of a CVM cluster by horizontal scaling, and increase that of a single CVM instance by vertically scaling its configuration;</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Use AS to automatically scale stateless services and plan the CVM cluster size for stateful services;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If the business peak/off-peak hours are predictable, we recommend you use scheduled tasks for scaling;</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If the business peak/off-peak hours are unpredictable, or if you are afraid that AS may fail, we recommend you prepare a certain number of CVM instances in advance and configure them through manual scaling;</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Make good use of Cloud Monitor and the alarm notification mechanism to identify and solve problems in a timely manner.</a:t>
            </a:r>
            <a:endParaRPr lang="en-US" altLang="zh-CN" dirty="0"/>
          </a:p>
          <a:p>
            <a:pPr>
              <a:lnSpc>
                <a:spcPct val="100000"/>
              </a:lnSpc>
            </a:pPr>
            <a:endParaRPr lang="en-US" altLang="zh-CN" dirty="0"/>
          </a:p>
        </p:txBody>
      </p:sp>
    </p:spTree>
    <p:extLst>
      <p:ext uri="{BB962C8B-B14F-4D97-AF65-F5344CB8AC3E}">
        <p14:creationId xmlns:p14="http://schemas.microsoft.com/office/powerpoint/2010/main" val="55659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1.1 Challenges faced by high availability</a:t>
            </a:r>
          </a:p>
        </p:txBody>
      </p:sp>
      <p:sp>
        <p:nvSpPr>
          <p:cNvPr id="6" name="内容占位符 5">
            <a:extLst>
              <a:ext uri="{FF2B5EF4-FFF2-40B4-BE49-F238E27FC236}">
                <a16:creationId xmlns:a16="http://schemas.microsoft.com/office/drawing/2014/main" id="{F4AD26C8-8D33-406C-9423-E451B80C4D3D}"/>
              </a:ext>
            </a:extLst>
          </p:cNvPr>
          <p:cNvSpPr>
            <a:spLocks noGrp="1"/>
          </p:cNvSpPr>
          <p:nvPr>
            <p:ph idx="1"/>
          </p:nvPr>
        </p:nvSpPr>
        <p:spPr/>
        <p:txBody>
          <a:bodyPr/>
          <a:lstStyle/>
          <a:p>
            <a:pPr marL="480472" indent="-480472">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Objectives of high availability:</a:t>
            </a:r>
            <a:endParaRPr lang="en-US" altLang="zh-CN" dirty="0"/>
          </a:p>
          <a:p>
            <a:endParaRPr lang="zh-CN" altLang="en-US" dirty="0"/>
          </a:p>
        </p:txBody>
      </p:sp>
      <p:sp>
        <p:nvSpPr>
          <p:cNvPr id="4" name="矩形 11">
            <a:extLst>
              <a:ext uri="{FF2B5EF4-FFF2-40B4-BE49-F238E27FC236}">
                <a16:creationId xmlns:a16="http://schemas.microsoft.com/office/drawing/2014/main" id="{DC0469DE-A20B-462F-A8AA-FE15008334AE}"/>
              </a:ext>
            </a:extLst>
          </p:cNvPr>
          <p:cNvSpPr txBox="1"/>
          <p:nvPr/>
        </p:nvSpPr>
        <p:spPr>
          <a:xfrm>
            <a:off x="4694000" y="2618412"/>
            <a:ext cx="6802600" cy="1017787"/>
          </a:xfrm>
          <a:prstGeom prst="rect">
            <a:avLst/>
          </a:prstGeom>
          <a:ln w="12700">
            <a:miter lim="400000"/>
          </a:ln>
        </p:spPr>
        <p:txBody>
          <a:bodyPr wrap="square" lIns="25581" tIns="25582" rIns="25581" bIns="25582">
            <a:spAutoFit/>
          </a:bodyPr>
          <a:lstStyle/>
          <a:p>
            <a:pPr algn="ctr">
              <a:defRPr sz="5000">
                <a:solidFill>
                  <a:srgbClr val="FFFFFF"/>
                </a:solidFill>
                <a:latin typeface="PingFang SC Semibold"/>
                <a:ea typeface="PingFang SC Semibold"/>
                <a:cs typeface="PingFang SC Semibold"/>
                <a:sym typeface="PingFang SC Semibold"/>
              </a:defRPr>
            </a:pPr>
            <a:r>
              <a:rPr lang="en-US" sz="9600" b="1" i="0" strike="noStrike" cap="none" spc="0" baseline="-2000" dirty="0">
                <a:solidFill>
                  <a:srgbClr val="00B0F0"/>
                </a:solidFill>
                <a:effectLst/>
                <a:latin typeface="Times New Roman"/>
                <a:ea typeface="Times New Roman"/>
                <a:cs typeface="Times New Roman"/>
              </a:rPr>
              <a:t>0.876 hours</a:t>
            </a:r>
            <a:endParaRPr sz="4000" baseline="-5000" dirty="0">
              <a:solidFill>
                <a:srgbClr val="00B0F0"/>
              </a:solidFill>
              <a:latin typeface="腾讯体 W7" panose="020C08030202040F0204" pitchFamily="34" charset="-122"/>
              <a:cs typeface="DengXian" charset="-122"/>
              <a:sym typeface="PingFang SC Medium"/>
            </a:endParaRPr>
          </a:p>
        </p:txBody>
      </p:sp>
      <p:sp>
        <p:nvSpPr>
          <p:cNvPr id="5" name="矩形 29">
            <a:extLst>
              <a:ext uri="{FF2B5EF4-FFF2-40B4-BE49-F238E27FC236}">
                <a16:creationId xmlns:a16="http://schemas.microsoft.com/office/drawing/2014/main" id="{75072F74-AB30-48FE-9F12-0A45C0B73C81}"/>
              </a:ext>
            </a:extLst>
          </p:cNvPr>
          <p:cNvSpPr txBox="1"/>
          <p:nvPr/>
        </p:nvSpPr>
        <p:spPr>
          <a:xfrm>
            <a:off x="5951984" y="1693617"/>
            <a:ext cx="4929101" cy="1008832"/>
          </a:xfrm>
          <a:prstGeom prst="rect">
            <a:avLst/>
          </a:prstGeom>
          <a:ln w="12700">
            <a:miter lim="400000"/>
          </a:ln>
        </p:spPr>
        <p:txBody>
          <a:bodyPr wrap="square" lIns="28424" tIns="28424" rIns="28424" bIns="28424">
            <a:spAutoFit/>
          </a:bodyPr>
          <a:lstStyle>
            <a:lvl1pPr>
              <a:lnSpc>
                <a:spcPct val="130000"/>
              </a:lnSpc>
              <a:defRPr sz="2000">
                <a:solidFill>
                  <a:srgbClr val="FFFFFF"/>
                </a:solidFill>
                <a:latin typeface="PingFang SC Semibold"/>
                <a:ea typeface="PingFang SC Semibold"/>
                <a:cs typeface="PingFang SC Semibold"/>
                <a:sym typeface="PingFang SC Semibold"/>
              </a:defRPr>
            </a:lvl1pPr>
          </a:lstStyle>
          <a:p>
            <a:r>
              <a:rPr lang="en-US" sz="2400" b="1" i="0" strike="noStrike" cap="none" spc="0" baseline="0" dirty="0">
                <a:solidFill>
                  <a:srgbClr val="000000"/>
                </a:solidFill>
                <a:effectLst/>
                <a:latin typeface="Times New Roman"/>
                <a:ea typeface="Times New Roman"/>
                <a:cs typeface="Times New Roman"/>
              </a:rPr>
              <a:t>Downtime per year for a 99.99% system availability</a:t>
            </a:r>
          </a:p>
        </p:txBody>
      </p:sp>
      <p:sp>
        <p:nvSpPr>
          <p:cNvPr id="7" name="借助人工智能与大数据  更安全的互联网营销">
            <a:extLst>
              <a:ext uri="{FF2B5EF4-FFF2-40B4-BE49-F238E27FC236}">
                <a16:creationId xmlns:a16="http://schemas.microsoft.com/office/drawing/2014/main" id="{02E5F07A-A7B8-468E-8E35-D1B20FAB15F0}"/>
              </a:ext>
            </a:extLst>
          </p:cNvPr>
          <p:cNvSpPr txBox="1"/>
          <p:nvPr/>
        </p:nvSpPr>
        <p:spPr>
          <a:xfrm>
            <a:off x="3981811" y="3975109"/>
            <a:ext cx="8337309" cy="1475130"/>
          </a:xfrm>
          <a:prstGeom prst="rect">
            <a:avLst/>
          </a:prstGeom>
          <a:ln w="12700">
            <a:miter lim="400000"/>
          </a:ln>
        </p:spPr>
        <p:txBody>
          <a:bodyPr wrap="square" lIns="25581" tIns="25582" rIns="25581" bIns="25582">
            <a:spAutoFit/>
          </a:bodyPr>
          <a:lstStyle>
            <a:lvl1pPr>
              <a:defRPr sz="2000">
                <a:solidFill>
                  <a:srgbClr val="00C8DC"/>
                </a:solidFill>
                <a:latin typeface="PingFang SC Regular"/>
                <a:ea typeface="PingFang SC Regular"/>
                <a:cs typeface="PingFang SC Regular"/>
                <a:sym typeface="PingFang SC Regular"/>
              </a:defRPr>
            </a:lvl1pPr>
          </a:lstStyle>
          <a:p>
            <a:pPr marL="836063" lvl="1" indent="-355591" defTabSz="912813" fontAlgn="base">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Basically available: two nines. What is the downtime per year?</a:t>
            </a:r>
            <a:endParaRPr lang="en-US" altLang="zh-CN" sz="2000" dirty="0">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Available: three nines. What is the downtime per year?</a:t>
            </a:r>
            <a:endParaRPr lang="en-US" altLang="zh-CN" sz="2000" dirty="0">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Highly available: four nines, with the ability to recover automatically;</a:t>
            </a:r>
            <a:endParaRPr lang="en-US" altLang="zh-CN" sz="2000" dirty="0">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Extremely highly available: five nines. What is the downtime per year?</a:t>
            </a:r>
            <a:endParaRPr lang="en-US" altLang="zh-CN" sz="2000" dirty="0">
              <a:latin typeface="腾讯体 W7" panose="020C08030202040F0204" pitchFamily="34" charset="-122"/>
              <a:ea typeface="腾讯体 W7" panose="020C08030202040F0204" pitchFamily="34" charset="-122"/>
            </a:endParaRPr>
          </a:p>
        </p:txBody>
      </p:sp>
      <p:pic>
        <p:nvPicPr>
          <p:cNvPr id="3" name="图片 2">
            <a:extLst>
              <a:ext uri="{FF2B5EF4-FFF2-40B4-BE49-F238E27FC236}">
                <a16:creationId xmlns:a16="http://schemas.microsoft.com/office/drawing/2014/main" id="{B88AAB8B-06ED-4621-AA7D-46F83751276C}"/>
              </a:ext>
            </a:extLst>
          </p:cNvPr>
          <p:cNvPicPr>
            <a:picLocks noChangeAspect="1"/>
          </p:cNvPicPr>
          <p:nvPr/>
        </p:nvPicPr>
        <p:blipFill>
          <a:blip r:embed="rId3"/>
          <a:stretch>
            <a:fillRect/>
          </a:stretch>
        </p:blipFill>
        <p:spPr>
          <a:xfrm>
            <a:off x="1545039" y="2541420"/>
            <a:ext cx="2761905" cy="2495238"/>
          </a:xfrm>
          <a:prstGeom prst="rect">
            <a:avLst/>
          </a:prstGeom>
        </p:spPr>
      </p:pic>
    </p:spTree>
    <p:extLst>
      <p:ext uri="{BB962C8B-B14F-4D97-AF65-F5344CB8AC3E}">
        <p14:creationId xmlns:p14="http://schemas.microsoft.com/office/powerpoint/2010/main" val="3898756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Services involved in the deployment of a cloud native application:</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TSF: is a PaaS platform for applications and microservices and offers one-stop support for the management and digital operations of applications throughout their lifecycle;</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API Gateway: supports the management of APIs throughout their lifecycle from creation, maintenance, launch, and operation to deactivation;</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TKE: offers a container-centered, highly scalable, and high-performance container management service based on native Kubernetes.</a:t>
            </a:r>
            <a:endParaRPr lang="en-US" altLang="zh-CN" dirty="0"/>
          </a:p>
          <a:p>
            <a:pPr marL="480472" lvl="1" indent="0">
              <a:lnSpc>
                <a:spcPct val="100000"/>
              </a:lnSpc>
              <a:buNone/>
            </a:pPr>
            <a:endParaRPr lang="en-US" altLang="zh-CN" dirty="0"/>
          </a:p>
        </p:txBody>
      </p:sp>
      <p:sp>
        <p:nvSpPr>
          <p:cNvPr id="19" name="文本框 18">
            <a:extLst>
              <a:ext uri="{FF2B5EF4-FFF2-40B4-BE49-F238E27FC236}">
                <a16:creationId xmlns:a16="http://schemas.microsoft.com/office/drawing/2014/main" id="{42727349-0FC8-4E58-9146-FB79941A65DE}"/>
              </a:ext>
            </a:extLst>
          </p:cNvPr>
          <p:cNvSpPr txBox="1"/>
          <p:nvPr/>
        </p:nvSpPr>
        <p:spPr>
          <a:xfrm>
            <a:off x="2090380" y="5836152"/>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TSF</a:t>
            </a:r>
            <a:endParaRPr lang="zh-CN" altLang="en-US">
              <a:latin typeface="腾讯体 W7" panose="020C08030202040F0204" pitchFamily="34" charset="-122"/>
              <a:ea typeface="腾讯体 W7" panose="020C08030202040F0204" pitchFamily="34" charset="-122"/>
            </a:endParaRPr>
          </a:p>
        </p:txBody>
      </p:sp>
      <p:sp>
        <p:nvSpPr>
          <p:cNvPr id="20" name="文本框 19">
            <a:extLst>
              <a:ext uri="{FF2B5EF4-FFF2-40B4-BE49-F238E27FC236}">
                <a16:creationId xmlns:a16="http://schemas.microsoft.com/office/drawing/2014/main" id="{8DF3D255-CC99-441C-B0AC-B98EE23FBF05}"/>
              </a:ext>
            </a:extLst>
          </p:cNvPr>
          <p:cNvSpPr txBox="1"/>
          <p:nvPr/>
        </p:nvSpPr>
        <p:spPr>
          <a:xfrm>
            <a:off x="5177880" y="5836622"/>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API Gateway</a:t>
            </a:r>
          </a:p>
        </p:txBody>
      </p:sp>
      <p:sp>
        <p:nvSpPr>
          <p:cNvPr id="21" name="文本框 20">
            <a:extLst>
              <a:ext uri="{FF2B5EF4-FFF2-40B4-BE49-F238E27FC236}">
                <a16:creationId xmlns:a16="http://schemas.microsoft.com/office/drawing/2014/main" id="{C98E331C-A885-4474-8673-2AC7880D39CE}"/>
              </a:ext>
            </a:extLst>
          </p:cNvPr>
          <p:cNvSpPr txBox="1"/>
          <p:nvPr/>
        </p:nvSpPr>
        <p:spPr>
          <a:xfrm>
            <a:off x="8034236" y="5836152"/>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TKE</a:t>
            </a:r>
          </a:p>
        </p:txBody>
      </p:sp>
      <p:pic>
        <p:nvPicPr>
          <p:cNvPr id="5" name="图片 4">
            <a:extLst>
              <a:ext uri="{FF2B5EF4-FFF2-40B4-BE49-F238E27FC236}">
                <a16:creationId xmlns:a16="http://schemas.microsoft.com/office/drawing/2014/main" id="{1DE409BA-48B9-4764-8AD2-C602DBAAD09F}"/>
              </a:ext>
            </a:extLst>
          </p:cNvPr>
          <p:cNvPicPr>
            <a:picLocks noChangeAspect="1"/>
          </p:cNvPicPr>
          <p:nvPr/>
        </p:nvPicPr>
        <p:blipFill>
          <a:blip r:embed="rId3"/>
          <a:stretch>
            <a:fillRect/>
          </a:stretch>
        </p:blipFill>
        <p:spPr>
          <a:xfrm>
            <a:off x="2530921" y="4775107"/>
            <a:ext cx="953507" cy="982402"/>
          </a:xfrm>
          <a:prstGeom prst="rect">
            <a:avLst/>
          </a:prstGeom>
        </p:spPr>
      </p:pic>
      <p:pic>
        <p:nvPicPr>
          <p:cNvPr id="6" name="图片 5">
            <a:extLst>
              <a:ext uri="{FF2B5EF4-FFF2-40B4-BE49-F238E27FC236}">
                <a16:creationId xmlns:a16="http://schemas.microsoft.com/office/drawing/2014/main" id="{D80868D3-5FA0-42CC-A16F-D8D81BE1858C}"/>
              </a:ext>
            </a:extLst>
          </p:cNvPr>
          <p:cNvPicPr>
            <a:picLocks noChangeAspect="1"/>
          </p:cNvPicPr>
          <p:nvPr/>
        </p:nvPicPr>
        <p:blipFill>
          <a:blip r:embed="rId4"/>
          <a:stretch>
            <a:fillRect/>
          </a:stretch>
        </p:blipFill>
        <p:spPr>
          <a:xfrm>
            <a:off x="5564757" y="4775107"/>
            <a:ext cx="996475" cy="958149"/>
          </a:xfrm>
          <a:prstGeom prst="rect">
            <a:avLst/>
          </a:prstGeom>
        </p:spPr>
      </p:pic>
      <p:pic>
        <p:nvPicPr>
          <p:cNvPr id="8" name="图片 7">
            <a:extLst>
              <a:ext uri="{FF2B5EF4-FFF2-40B4-BE49-F238E27FC236}">
                <a16:creationId xmlns:a16="http://schemas.microsoft.com/office/drawing/2014/main" id="{0C14BA51-E989-4DCC-BC16-D77751540DBE}"/>
              </a:ext>
            </a:extLst>
          </p:cNvPr>
          <p:cNvPicPr>
            <a:picLocks noChangeAspect="1"/>
          </p:cNvPicPr>
          <p:nvPr/>
        </p:nvPicPr>
        <p:blipFill>
          <a:blip r:embed="rId5"/>
          <a:stretch>
            <a:fillRect/>
          </a:stretch>
        </p:blipFill>
        <p:spPr>
          <a:xfrm>
            <a:off x="8475601" y="4775107"/>
            <a:ext cx="953507" cy="911441"/>
          </a:xfrm>
          <a:prstGeom prst="rect">
            <a:avLst/>
          </a:prstGeom>
        </p:spPr>
      </p:pic>
    </p:spTree>
    <p:extLst>
      <p:ext uri="{BB962C8B-B14F-4D97-AF65-F5344CB8AC3E}">
        <p14:creationId xmlns:p14="http://schemas.microsoft.com/office/powerpoint/2010/main" val="87227397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pic>
        <p:nvPicPr>
          <p:cNvPr id="6" name="图片 5">
            <a:extLst>
              <a:ext uri="{FF2B5EF4-FFF2-40B4-BE49-F238E27FC236}">
                <a16:creationId xmlns:a16="http://schemas.microsoft.com/office/drawing/2014/main" id="{6F4472B6-2858-4007-B76E-C49ABE7B37FD}"/>
              </a:ext>
            </a:extLst>
          </p:cNvPr>
          <p:cNvPicPr>
            <a:picLocks noChangeAspect="1"/>
          </p:cNvPicPr>
          <p:nvPr/>
        </p:nvPicPr>
        <p:blipFill>
          <a:blip r:embed="rId3"/>
          <a:stretch>
            <a:fillRect/>
          </a:stretch>
        </p:blipFill>
        <p:spPr>
          <a:xfrm>
            <a:off x="6096000" y="1396092"/>
            <a:ext cx="5336674" cy="4594235"/>
          </a:xfrm>
          <a:prstGeom prst="rect">
            <a:avLst/>
          </a:prstGeom>
          <a:ln>
            <a:solidFill>
              <a:srgbClr val="57C3FF"/>
            </a:solidFill>
          </a:ln>
        </p:spPr>
      </p:pic>
      <p:sp>
        <p:nvSpPr>
          <p:cNvPr id="8" name="矩形 7">
            <a:extLst>
              <a:ext uri="{FF2B5EF4-FFF2-40B4-BE49-F238E27FC236}">
                <a16:creationId xmlns:a16="http://schemas.microsoft.com/office/drawing/2014/main" id="{D3ACDA77-3073-424B-AB81-DDDBBF187397}"/>
              </a:ext>
            </a:extLst>
          </p:cNvPr>
          <p:cNvSpPr/>
          <p:nvPr/>
        </p:nvSpPr>
        <p:spPr>
          <a:xfrm>
            <a:off x="263352" y="1255620"/>
            <a:ext cx="5549583" cy="4652556"/>
          </a:xfrm>
          <a:prstGeom prst="rect">
            <a:avLst/>
          </a:prstGeom>
        </p:spPr>
        <p:txBody>
          <a:bodyPr wrap="square">
            <a:spAutoFit/>
          </a:bodyPr>
          <a:lstStyle/>
          <a:p>
            <a:pPr marL="480472" lvl="0" indent="-480472" defTabSz="912813" fontAlgn="base">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Cloud native application deployment scheme:</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In terms of the overall distributed application framework, Tencent Cloud TSF provides the RESTful call method and the proprietary high-performance RPC framework. In terms of building high-availability and high-performance distributed systems, TSF systematically takes into account details such as distributed service discovery, routing management, security, and load balancing.</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fontAlgn="base">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In terms of application deployment, TKE can be used to build microservice clusters.</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spTree>
    <p:extLst>
      <p:ext uri="{BB962C8B-B14F-4D97-AF65-F5344CB8AC3E}">
        <p14:creationId xmlns:p14="http://schemas.microsoft.com/office/powerpoint/2010/main" val="288568276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7127100" cy="580865"/>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disaster recovery design:</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pSp>
        <p:nvGrpSpPr>
          <p:cNvPr id="5" name="组合 4">
            <a:extLst>
              <a:ext uri="{FF2B5EF4-FFF2-40B4-BE49-F238E27FC236}">
                <a16:creationId xmlns:a16="http://schemas.microsoft.com/office/drawing/2014/main" id="{054E449C-FA23-4EF1-9301-36E0D61DA8D4}"/>
              </a:ext>
            </a:extLst>
          </p:cNvPr>
          <p:cNvGrpSpPr/>
          <p:nvPr/>
        </p:nvGrpSpPr>
        <p:grpSpPr>
          <a:xfrm>
            <a:off x="1214236" y="2108012"/>
            <a:ext cx="4123368" cy="4033806"/>
            <a:chOff x="4304714" y="1075830"/>
            <a:chExt cx="5288516" cy="5173646"/>
          </a:xfrm>
        </p:grpSpPr>
        <p:grpSp>
          <p:nvGrpSpPr>
            <p:cNvPr id="7" name="组合 6">
              <a:extLst>
                <a:ext uri="{FF2B5EF4-FFF2-40B4-BE49-F238E27FC236}">
                  <a16:creationId xmlns:a16="http://schemas.microsoft.com/office/drawing/2014/main" id="{81D91976-E313-4E14-AD47-5D605B9E69CA}"/>
                </a:ext>
              </a:extLst>
            </p:cNvPr>
            <p:cNvGrpSpPr/>
            <p:nvPr/>
          </p:nvGrpSpPr>
          <p:grpSpPr>
            <a:xfrm>
              <a:off x="4304714" y="1075830"/>
              <a:ext cx="4455464" cy="5173646"/>
              <a:chOff x="4740693" y="1484784"/>
              <a:chExt cx="4206934" cy="4764692"/>
            </a:xfrm>
          </p:grpSpPr>
          <p:sp>
            <p:nvSpPr>
              <p:cNvPr id="23" name="Rounded Rectangle 3">
                <a:extLst>
                  <a:ext uri="{FF2B5EF4-FFF2-40B4-BE49-F238E27FC236}">
                    <a16:creationId xmlns:a16="http://schemas.microsoft.com/office/drawing/2014/main" id="{73AADBBD-A2A0-4D00-906B-4B0B4FD84B74}"/>
                  </a:ext>
                </a:extLst>
              </p:cNvPr>
              <p:cNvSpPr/>
              <p:nvPr/>
            </p:nvSpPr>
            <p:spPr>
              <a:xfrm>
                <a:off x="4740693" y="2347128"/>
                <a:ext cx="4206934" cy="3902348"/>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6" name="矩形: 圆角 39">
                <a:extLst>
                  <a:ext uri="{FF2B5EF4-FFF2-40B4-BE49-F238E27FC236}">
                    <a16:creationId xmlns:a16="http://schemas.microsoft.com/office/drawing/2014/main" id="{2E56586A-8FAA-4B64-B381-2D5383430711}"/>
                  </a:ext>
                </a:extLst>
              </p:cNvPr>
              <p:cNvSpPr/>
              <p:nvPr/>
            </p:nvSpPr>
            <p:spPr>
              <a:xfrm>
                <a:off x="4924948" y="3131915"/>
                <a:ext cx="1887267" cy="2870038"/>
              </a:xfrm>
              <a:prstGeom prst="round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7" name="矩形: 圆角 39">
                <a:extLst>
                  <a:ext uri="{FF2B5EF4-FFF2-40B4-BE49-F238E27FC236}">
                    <a16:creationId xmlns:a16="http://schemas.microsoft.com/office/drawing/2014/main" id="{64B2AE43-C4BE-4EFD-9E19-9139509F8C8F}"/>
                  </a:ext>
                </a:extLst>
              </p:cNvPr>
              <p:cNvSpPr/>
              <p:nvPr/>
            </p:nvSpPr>
            <p:spPr>
              <a:xfrm>
                <a:off x="6856437" y="3131915"/>
                <a:ext cx="1829552" cy="2870038"/>
              </a:xfrm>
              <a:prstGeom prst="round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pic>
            <p:nvPicPr>
              <p:cNvPr id="28" name="Picture 6" descr="弹性缓存 Redis">
                <a:extLst>
                  <a:ext uri="{FF2B5EF4-FFF2-40B4-BE49-F238E27FC236}">
                    <a16:creationId xmlns:a16="http://schemas.microsoft.com/office/drawing/2014/main" id="{EA728ABC-0514-4FE7-9003-D473197A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8" t="11072" r="15910" b="17191"/>
              <a:stretch>
                <a:fillRect/>
              </a:stretch>
            </p:blipFill>
            <p:spPr bwMode="auto">
              <a:xfrm>
                <a:off x="5518263" y="4615020"/>
                <a:ext cx="586399" cy="5755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弹性缓存 Redis">
                <a:extLst>
                  <a:ext uri="{FF2B5EF4-FFF2-40B4-BE49-F238E27FC236}">
                    <a16:creationId xmlns:a16="http://schemas.microsoft.com/office/drawing/2014/main" id="{EA88501C-1B8F-4362-A4F8-5003800D7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8" t="11072" r="15910" b="17191"/>
              <a:stretch>
                <a:fillRect/>
              </a:stretch>
            </p:blipFill>
            <p:spPr bwMode="auto">
              <a:xfrm>
                <a:off x="7532344" y="4615020"/>
                <a:ext cx="586399" cy="57553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11">
                <a:extLst>
                  <a:ext uri="{FF2B5EF4-FFF2-40B4-BE49-F238E27FC236}">
                    <a16:creationId xmlns:a16="http://schemas.microsoft.com/office/drawing/2014/main" id="{CF0E8C45-A0CE-46DC-9166-E0A845517AA4}"/>
                  </a:ext>
                </a:extLst>
              </p:cNvPr>
              <p:cNvSpPr/>
              <p:nvPr/>
            </p:nvSpPr>
            <p:spPr>
              <a:xfrm>
                <a:off x="5032218" y="3551847"/>
                <a:ext cx="3580810" cy="832899"/>
              </a:xfrm>
              <a:prstGeom prst="roundRect">
                <a:avLst/>
              </a:prstGeom>
              <a:noFill/>
              <a:ln w="28575">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grpSp>
            <p:nvGrpSpPr>
              <p:cNvPr id="31" name="Group 12">
                <a:extLst>
                  <a:ext uri="{FF2B5EF4-FFF2-40B4-BE49-F238E27FC236}">
                    <a16:creationId xmlns:a16="http://schemas.microsoft.com/office/drawing/2014/main" id="{F510C601-21B9-407E-ADD7-023AD8A01B41}"/>
                  </a:ext>
                </a:extLst>
              </p:cNvPr>
              <p:cNvGrpSpPr/>
              <p:nvPr/>
            </p:nvGrpSpPr>
            <p:grpSpPr>
              <a:xfrm>
                <a:off x="5234758" y="3712913"/>
                <a:ext cx="3214508" cy="517730"/>
                <a:chOff x="1452628" y="2988851"/>
                <a:chExt cx="3710974" cy="612000"/>
              </a:xfrm>
            </p:grpSpPr>
            <p:pic>
              <p:nvPicPr>
                <p:cNvPr id="72" name="Picture 13">
                  <a:extLst>
                    <a:ext uri="{FF2B5EF4-FFF2-40B4-BE49-F238E27FC236}">
                      <a16:creationId xmlns:a16="http://schemas.microsoft.com/office/drawing/2014/main" id="{FF716EC5-F10F-4C8E-A546-6329AA4C2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371" y="2988851"/>
                  <a:ext cx="612000" cy="612000"/>
                </a:xfrm>
                <a:prstGeom prst="rect">
                  <a:avLst/>
                </a:prstGeom>
              </p:spPr>
            </p:pic>
            <p:pic>
              <p:nvPicPr>
                <p:cNvPr id="73" name="Picture 14">
                  <a:extLst>
                    <a:ext uri="{FF2B5EF4-FFF2-40B4-BE49-F238E27FC236}">
                      <a16:creationId xmlns:a16="http://schemas.microsoft.com/office/drawing/2014/main" id="{E8EC6A97-EA5A-4F57-B376-CE319208D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859" y="2988851"/>
                  <a:ext cx="612000" cy="612000"/>
                </a:xfrm>
                <a:prstGeom prst="rect">
                  <a:avLst/>
                </a:prstGeom>
              </p:spPr>
            </p:pic>
            <p:pic>
              <p:nvPicPr>
                <p:cNvPr id="74" name="Picture 15">
                  <a:extLst>
                    <a:ext uri="{FF2B5EF4-FFF2-40B4-BE49-F238E27FC236}">
                      <a16:creationId xmlns:a16="http://schemas.microsoft.com/office/drawing/2014/main" id="{E0D6B631-A392-469B-98FD-FA20DE68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115" y="2988851"/>
                  <a:ext cx="612000" cy="612000"/>
                </a:xfrm>
                <a:prstGeom prst="rect">
                  <a:avLst/>
                </a:prstGeom>
              </p:spPr>
            </p:pic>
            <p:pic>
              <p:nvPicPr>
                <p:cNvPr id="75" name="Picture 16">
                  <a:extLst>
                    <a:ext uri="{FF2B5EF4-FFF2-40B4-BE49-F238E27FC236}">
                      <a16:creationId xmlns:a16="http://schemas.microsoft.com/office/drawing/2014/main" id="{C387BD84-28F4-4231-964E-1319DFDF2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602" y="2988851"/>
                  <a:ext cx="612000" cy="612000"/>
                </a:xfrm>
                <a:prstGeom prst="rect">
                  <a:avLst/>
                </a:prstGeom>
              </p:spPr>
            </p:pic>
            <p:pic>
              <p:nvPicPr>
                <p:cNvPr id="76" name="Picture 17">
                  <a:extLst>
                    <a:ext uri="{FF2B5EF4-FFF2-40B4-BE49-F238E27FC236}">
                      <a16:creationId xmlns:a16="http://schemas.microsoft.com/office/drawing/2014/main" id="{16C94D04-C825-4D3D-B47B-6F0DAECCC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628" y="2988851"/>
                  <a:ext cx="612000" cy="612000"/>
                </a:xfrm>
                <a:prstGeom prst="rect">
                  <a:avLst/>
                </a:prstGeom>
              </p:spPr>
            </p:pic>
          </p:grpSp>
          <p:pic>
            <p:nvPicPr>
              <p:cNvPr id="32" name="Picture 2" descr="云数据库 CDB">
                <a:extLst>
                  <a:ext uri="{FF2B5EF4-FFF2-40B4-BE49-F238E27FC236}">
                    <a16:creationId xmlns:a16="http://schemas.microsoft.com/office/drawing/2014/main" id="{F5AB297F-D29A-4837-B4EA-40D51C567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34" t="8631" r="13841" b="16451"/>
              <a:stretch>
                <a:fillRect/>
              </a:stretch>
            </p:blipFill>
            <p:spPr bwMode="auto">
              <a:xfrm>
                <a:off x="5519440" y="5314937"/>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云数据库 CDB">
                <a:extLst>
                  <a:ext uri="{FF2B5EF4-FFF2-40B4-BE49-F238E27FC236}">
                    <a16:creationId xmlns:a16="http://schemas.microsoft.com/office/drawing/2014/main" id="{1AF4C788-763B-4151-8255-622C564ED1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34" t="8631" r="13841" b="16451"/>
              <a:stretch>
                <a:fillRect/>
              </a:stretch>
            </p:blipFill>
            <p:spPr bwMode="auto">
              <a:xfrm>
                <a:off x="7548228" y="5307793"/>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a:extLst>
                  <a:ext uri="{FF2B5EF4-FFF2-40B4-BE49-F238E27FC236}">
                    <a16:creationId xmlns:a16="http://schemas.microsoft.com/office/drawing/2014/main" id="{57AF40C9-B6A8-4446-AFB7-2F52AE4E6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4607" y="2428482"/>
                <a:ext cx="555198" cy="542218"/>
              </a:xfrm>
              <a:prstGeom prst="rect">
                <a:avLst/>
              </a:prstGeom>
            </p:spPr>
          </p:pic>
          <p:sp>
            <p:nvSpPr>
              <p:cNvPr id="36" name="team_171561">
                <a:extLst>
                  <a:ext uri="{FF2B5EF4-FFF2-40B4-BE49-F238E27FC236}">
                    <a16:creationId xmlns:a16="http://schemas.microsoft.com/office/drawing/2014/main" id="{F1D84159-659F-493F-9FEC-3F70EB505F10}"/>
                  </a:ext>
                </a:extLst>
              </p:cNvPr>
              <p:cNvSpPr>
                <a:spLocks noChangeAspect="1"/>
              </p:cNvSpPr>
              <p:nvPr/>
            </p:nvSpPr>
            <p:spPr bwMode="auto">
              <a:xfrm>
                <a:off x="6259684" y="1484784"/>
                <a:ext cx="406347" cy="331123"/>
              </a:xfrm>
              <a:custGeom>
                <a:avLst/>
                <a:gdLst>
                  <a:gd name="T0" fmla="*/ 2483 w 4966"/>
                  <a:gd name="T1" fmla="*/ 450 h 4150"/>
                  <a:gd name="T2" fmla="*/ 0 w 4966"/>
                  <a:gd name="T3" fmla="*/ 3700 h 4150"/>
                  <a:gd name="T4" fmla="*/ 4966 w 4966"/>
                  <a:gd name="T5" fmla="*/ 3099 h 4150"/>
                  <a:gd name="T6" fmla="*/ 3539 w 4966"/>
                  <a:gd name="T7" fmla="*/ 1759 h 4150"/>
                  <a:gd name="T8" fmla="*/ 3562 w 4966"/>
                  <a:gd name="T9" fmla="*/ 1581 h 4150"/>
                  <a:gd name="T10" fmla="*/ 3558 w 4966"/>
                  <a:gd name="T11" fmla="*/ 1418 h 4150"/>
                  <a:gd name="T12" fmla="*/ 2266 w 4966"/>
                  <a:gd name="T13" fmla="*/ 746 h 4150"/>
                  <a:gd name="T14" fmla="*/ 2757 w 4966"/>
                  <a:gd name="T15" fmla="*/ 764 h 4150"/>
                  <a:gd name="T16" fmla="*/ 3296 w 4966"/>
                  <a:gd name="T17" fmla="*/ 1492 h 4150"/>
                  <a:gd name="T18" fmla="*/ 3292 w 4966"/>
                  <a:gd name="T19" fmla="*/ 1623 h 4150"/>
                  <a:gd name="T20" fmla="*/ 3262 w 4966"/>
                  <a:gd name="T21" fmla="*/ 1766 h 4150"/>
                  <a:gd name="T22" fmla="*/ 3218 w 4966"/>
                  <a:gd name="T23" fmla="*/ 1880 h 4150"/>
                  <a:gd name="T24" fmla="*/ 3160 w 4966"/>
                  <a:gd name="T25" fmla="*/ 1982 h 4150"/>
                  <a:gd name="T26" fmla="*/ 3082 w 4966"/>
                  <a:gd name="T27" fmla="*/ 2081 h 4150"/>
                  <a:gd name="T28" fmla="*/ 2974 w 4966"/>
                  <a:gd name="T29" fmla="*/ 2179 h 4150"/>
                  <a:gd name="T30" fmla="*/ 1944 w 4966"/>
                  <a:gd name="T31" fmla="*/ 2139 h 4150"/>
                  <a:gd name="T32" fmla="*/ 1848 w 4966"/>
                  <a:gd name="T33" fmla="*/ 2038 h 4150"/>
                  <a:gd name="T34" fmla="*/ 1769 w 4966"/>
                  <a:gd name="T35" fmla="*/ 1921 h 4150"/>
                  <a:gd name="T36" fmla="*/ 1721 w 4966"/>
                  <a:gd name="T37" fmla="*/ 1815 h 4150"/>
                  <a:gd name="T38" fmla="*/ 1685 w 4966"/>
                  <a:gd name="T39" fmla="*/ 1689 h 4150"/>
                  <a:gd name="T40" fmla="*/ 1669 w 4966"/>
                  <a:gd name="T41" fmla="*/ 1531 h 4150"/>
                  <a:gd name="T42" fmla="*/ 2202 w 4966"/>
                  <a:gd name="T43" fmla="*/ 767 h 4150"/>
                  <a:gd name="T44" fmla="*/ 1404 w 4966"/>
                  <a:gd name="T45" fmla="*/ 1480 h 4150"/>
                  <a:gd name="T46" fmla="*/ 1418 w 4966"/>
                  <a:gd name="T47" fmla="*/ 1709 h 4150"/>
                  <a:gd name="T48" fmla="*/ 628 w 4966"/>
                  <a:gd name="T49" fmla="*/ 1081 h 4150"/>
                  <a:gd name="T50" fmla="*/ 1190 w 4966"/>
                  <a:gd name="T51" fmla="*/ 2915 h 4150"/>
                  <a:gd name="T52" fmla="*/ 1119 w 4966"/>
                  <a:gd name="T53" fmla="*/ 3083 h 4150"/>
                  <a:gd name="T54" fmla="*/ 1069 w 4966"/>
                  <a:gd name="T55" fmla="*/ 3268 h 4150"/>
                  <a:gd name="T56" fmla="*/ 267 w 4966"/>
                  <a:gd name="T57" fmla="*/ 3434 h 4150"/>
                  <a:gd name="T58" fmla="*/ 1658 w 4966"/>
                  <a:gd name="T59" fmla="*/ 2227 h 4150"/>
                  <a:gd name="T60" fmla="*/ 1701 w 4966"/>
                  <a:gd name="T61" fmla="*/ 2340 h 4150"/>
                  <a:gd name="T62" fmla="*/ 1543 w 4966"/>
                  <a:gd name="T63" fmla="*/ 2458 h 4150"/>
                  <a:gd name="T64" fmla="*/ 1421 w 4966"/>
                  <a:gd name="T65" fmla="*/ 2577 h 4150"/>
                  <a:gd name="T66" fmla="*/ 1293 w 4966"/>
                  <a:gd name="T67" fmla="*/ 2738 h 4150"/>
                  <a:gd name="T68" fmla="*/ 1312 w 4966"/>
                  <a:gd name="T69" fmla="*/ 3461 h 4150"/>
                  <a:gd name="T70" fmla="*/ 1332 w 4966"/>
                  <a:gd name="T71" fmla="*/ 3312 h 4150"/>
                  <a:gd name="T72" fmla="*/ 1372 w 4966"/>
                  <a:gd name="T73" fmla="*/ 3166 h 4150"/>
                  <a:gd name="T74" fmla="*/ 1430 w 4966"/>
                  <a:gd name="T75" fmla="*/ 3029 h 4150"/>
                  <a:gd name="T76" fmla="*/ 1504 w 4966"/>
                  <a:gd name="T77" fmla="*/ 2900 h 4150"/>
                  <a:gd name="T78" fmla="*/ 1594 w 4966"/>
                  <a:gd name="T79" fmla="*/ 2782 h 4150"/>
                  <a:gd name="T80" fmla="*/ 1698 w 4966"/>
                  <a:gd name="T81" fmla="*/ 2676 h 4150"/>
                  <a:gd name="T82" fmla="*/ 1816 w 4966"/>
                  <a:gd name="T83" fmla="*/ 2583 h 4150"/>
                  <a:gd name="T84" fmla="*/ 1948 w 4966"/>
                  <a:gd name="T85" fmla="*/ 2505 h 4150"/>
                  <a:gd name="T86" fmla="*/ 3038 w 4966"/>
                  <a:gd name="T87" fmla="*/ 2515 h 4150"/>
                  <a:gd name="T88" fmla="*/ 3168 w 4966"/>
                  <a:gd name="T89" fmla="*/ 2595 h 4150"/>
                  <a:gd name="T90" fmla="*/ 3284 w 4966"/>
                  <a:gd name="T91" fmla="*/ 2690 h 4150"/>
                  <a:gd name="T92" fmla="*/ 3386 w 4966"/>
                  <a:gd name="T93" fmla="*/ 2798 h 4150"/>
                  <a:gd name="T94" fmla="*/ 3474 w 4966"/>
                  <a:gd name="T95" fmla="*/ 2918 h 4150"/>
                  <a:gd name="T96" fmla="*/ 3546 w 4966"/>
                  <a:gd name="T97" fmla="*/ 3048 h 4150"/>
                  <a:gd name="T98" fmla="*/ 3601 w 4966"/>
                  <a:gd name="T99" fmla="*/ 3187 h 4150"/>
                  <a:gd name="T100" fmla="*/ 3638 w 4966"/>
                  <a:gd name="T101" fmla="*/ 3332 h 4150"/>
                  <a:gd name="T102" fmla="*/ 3657 w 4966"/>
                  <a:gd name="T103" fmla="*/ 3491 h 4150"/>
                  <a:gd name="T104" fmla="*/ 3909 w 4966"/>
                  <a:gd name="T105" fmla="*/ 3337 h 4150"/>
                  <a:gd name="T106" fmla="*/ 3873 w 4966"/>
                  <a:gd name="T107" fmla="*/ 3169 h 4150"/>
                  <a:gd name="T108" fmla="*/ 3806 w 4966"/>
                  <a:gd name="T109" fmla="*/ 2978 h 4150"/>
                  <a:gd name="T110" fmla="*/ 3728 w 4966"/>
                  <a:gd name="T111" fmla="*/ 2824 h 4150"/>
                  <a:gd name="T112" fmla="*/ 3607 w 4966"/>
                  <a:gd name="T113" fmla="*/ 2649 h 4150"/>
                  <a:gd name="T114" fmla="*/ 3469 w 4966"/>
                  <a:gd name="T115" fmla="*/ 2500 h 4150"/>
                  <a:gd name="T116" fmla="*/ 3340 w 4966"/>
                  <a:gd name="T117" fmla="*/ 2392 h 4150"/>
                  <a:gd name="T118" fmla="*/ 3259 w 4966"/>
                  <a:gd name="T119" fmla="*/ 2282 h 4150"/>
                  <a:gd name="T120" fmla="*/ 3525 w 4966"/>
                  <a:gd name="T121" fmla="*/ 2161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6" h="4150">
                    <a:moveTo>
                      <a:pt x="4966" y="3099"/>
                    </a:moveTo>
                    <a:cubicBezTo>
                      <a:pt x="4966" y="2809"/>
                      <a:pt x="4879" y="2528"/>
                      <a:pt x="4715" y="2288"/>
                    </a:cubicBezTo>
                    <a:cubicBezTo>
                      <a:pt x="4596" y="2115"/>
                      <a:pt x="4444" y="1971"/>
                      <a:pt x="4267" y="1865"/>
                    </a:cubicBezTo>
                    <a:cubicBezTo>
                      <a:pt x="4475" y="1668"/>
                      <a:pt x="4605" y="1389"/>
                      <a:pt x="4605" y="1081"/>
                    </a:cubicBezTo>
                    <a:cubicBezTo>
                      <a:pt x="4605" y="485"/>
                      <a:pt x="4121" y="0"/>
                      <a:pt x="3525" y="0"/>
                    </a:cubicBezTo>
                    <a:cubicBezTo>
                      <a:pt x="3172" y="0"/>
                      <a:pt x="2841" y="175"/>
                      <a:pt x="2640" y="462"/>
                    </a:cubicBezTo>
                    <a:cubicBezTo>
                      <a:pt x="2589" y="454"/>
                      <a:pt x="2536" y="450"/>
                      <a:pt x="2483" y="450"/>
                    </a:cubicBezTo>
                    <a:cubicBezTo>
                      <a:pt x="2430" y="450"/>
                      <a:pt x="2378" y="454"/>
                      <a:pt x="2327" y="462"/>
                    </a:cubicBezTo>
                    <a:cubicBezTo>
                      <a:pt x="2126" y="175"/>
                      <a:pt x="1795" y="0"/>
                      <a:pt x="1442" y="0"/>
                    </a:cubicBezTo>
                    <a:cubicBezTo>
                      <a:pt x="846" y="0"/>
                      <a:pt x="361" y="485"/>
                      <a:pt x="361" y="1081"/>
                    </a:cubicBezTo>
                    <a:cubicBezTo>
                      <a:pt x="361" y="1389"/>
                      <a:pt x="491" y="1668"/>
                      <a:pt x="699" y="1865"/>
                    </a:cubicBezTo>
                    <a:cubicBezTo>
                      <a:pt x="523" y="1971"/>
                      <a:pt x="370" y="2115"/>
                      <a:pt x="252" y="2288"/>
                    </a:cubicBezTo>
                    <a:cubicBezTo>
                      <a:pt x="87" y="2528"/>
                      <a:pt x="0" y="2809"/>
                      <a:pt x="0" y="3099"/>
                    </a:cubicBezTo>
                    <a:lnTo>
                      <a:pt x="0" y="3700"/>
                    </a:lnTo>
                    <a:lnTo>
                      <a:pt x="1042" y="3700"/>
                    </a:lnTo>
                    <a:lnTo>
                      <a:pt x="1042" y="4150"/>
                    </a:lnTo>
                    <a:lnTo>
                      <a:pt x="3925" y="4150"/>
                    </a:lnTo>
                    <a:lnTo>
                      <a:pt x="3925" y="3700"/>
                    </a:lnTo>
                    <a:lnTo>
                      <a:pt x="4966" y="3700"/>
                    </a:lnTo>
                    <a:lnTo>
                      <a:pt x="4966" y="3099"/>
                    </a:lnTo>
                    <a:lnTo>
                      <a:pt x="4966" y="3099"/>
                    </a:lnTo>
                    <a:close/>
                    <a:moveTo>
                      <a:pt x="3525" y="267"/>
                    </a:moveTo>
                    <a:cubicBezTo>
                      <a:pt x="3974" y="267"/>
                      <a:pt x="4339" y="632"/>
                      <a:pt x="4339" y="1081"/>
                    </a:cubicBezTo>
                    <a:cubicBezTo>
                      <a:pt x="4339" y="1529"/>
                      <a:pt x="3974" y="1894"/>
                      <a:pt x="3525" y="1894"/>
                    </a:cubicBezTo>
                    <a:cubicBezTo>
                      <a:pt x="3517" y="1894"/>
                      <a:pt x="3509" y="1894"/>
                      <a:pt x="3501" y="1894"/>
                    </a:cubicBezTo>
                    <a:cubicBezTo>
                      <a:pt x="3501" y="1892"/>
                      <a:pt x="3502" y="1891"/>
                      <a:pt x="3502" y="1889"/>
                    </a:cubicBezTo>
                    <a:cubicBezTo>
                      <a:pt x="3516" y="1850"/>
                      <a:pt x="3528" y="1809"/>
                      <a:pt x="3537" y="1768"/>
                    </a:cubicBezTo>
                    <a:cubicBezTo>
                      <a:pt x="3538" y="1765"/>
                      <a:pt x="3539" y="1762"/>
                      <a:pt x="3539" y="1759"/>
                    </a:cubicBezTo>
                    <a:cubicBezTo>
                      <a:pt x="3542" y="1748"/>
                      <a:pt x="3544" y="1737"/>
                      <a:pt x="3546" y="1725"/>
                    </a:cubicBezTo>
                    <a:cubicBezTo>
                      <a:pt x="3547" y="1720"/>
                      <a:pt x="3548" y="1715"/>
                      <a:pt x="3549" y="1709"/>
                    </a:cubicBezTo>
                    <a:cubicBezTo>
                      <a:pt x="3550" y="1699"/>
                      <a:pt x="3552" y="1689"/>
                      <a:pt x="3553" y="1679"/>
                    </a:cubicBezTo>
                    <a:cubicBezTo>
                      <a:pt x="3554" y="1672"/>
                      <a:pt x="3555" y="1665"/>
                      <a:pt x="3556" y="1658"/>
                    </a:cubicBezTo>
                    <a:cubicBezTo>
                      <a:pt x="3557" y="1649"/>
                      <a:pt x="3558" y="1640"/>
                      <a:pt x="3559" y="1631"/>
                    </a:cubicBezTo>
                    <a:cubicBezTo>
                      <a:pt x="3560" y="1622"/>
                      <a:pt x="3560" y="1612"/>
                      <a:pt x="3561" y="1603"/>
                    </a:cubicBezTo>
                    <a:cubicBezTo>
                      <a:pt x="3561" y="1596"/>
                      <a:pt x="3562" y="1589"/>
                      <a:pt x="3562" y="1581"/>
                    </a:cubicBezTo>
                    <a:cubicBezTo>
                      <a:pt x="3563" y="1566"/>
                      <a:pt x="3564" y="1550"/>
                      <a:pt x="3564" y="1534"/>
                    </a:cubicBezTo>
                    <a:cubicBezTo>
                      <a:pt x="3564" y="1533"/>
                      <a:pt x="3564" y="1532"/>
                      <a:pt x="3564" y="1531"/>
                    </a:cubicBezTo>
                    <a:cubicBezTo>
                      <a:pt x="3564" y="1530"/>
                      <a:pt x="3564" y="1529"/>
                      <a:pt x="3564" y="1529"/>
                    </a:cubicBezTo>
                    <a:cubicBezTo>
                      <a:pt x="3564" y="1513"/>
                      <a:pt x="3563" y="1497"/>
                      <a:pt x="3562" y="1481"/>
                    </a:cubicBezTo>
                    <a:cubicBezTo>
                      <a:pt x="3562" y="1476"/>
                      <a:pt x="3562" y="1472"/>
                      <a:pt x="3562" y="1467"/>
                    </a:cubicBezTo>
                    <a:cubicBezTo>
                      <a:pt x="3561" y="1453"/>
                      <a:pt x="3560" y="1440"/>
                      <a:pt x="3559" y="1427"/>
                    </a:cubicBezTo>
                    <a:cubicBezTo>
                      <a:pt x="3558" y="1424"/>
                      <a:pt x="3558" y="1421"/>
                      <a:pt x="3558" y="1418"/>
                    </a:cubicBezTo>
                    <a:cubicBezTo>
                      <a:pt x="3517" y="1028"/>
                      <a:pt x="3271" y="695"/>
                      <a:pt x="2916" y="541"/>
                    </a:cubicBezTo>
                    <a:cubicBezTo>
                      <a:pt x="3069" y="369"/>
                      <a:pt x="3291" y="267"/>
                      <a:pt x="3525" y="267"/>
                    </a:cubicBezTo>
                    <a:close/>
                    <a:moveTo>
                      <a:pt x="2202" y="767"/>
                    </a:moveTo>
                    <a:cubicBezTo>
                      <a:pt x="2204" y="766"/>
                      <a:pt x="2207" y="765"/>
                      <a:pt x="2209" y="764"/>
                    </a:cubicBezTo>
                    <a:cubicBezTo>
                      <a:pt x="2218" y="761"/>
                      <a:pt x="2226" y="759"/>
                      <a:pt x="2234" y="756"/>
                    </a:cubicBezTo>
                    <a:cubicBezTo>
                      <a:pt x="2240" y="754"/>
                      <a:pt x="2246" y="752"/>
                      <a:pt x="2253" y="750"/>
                    </a:cubicBezTo>
                    <a:cubicBezTo>
                      <a:pt x="2257" y="749"/>
                      <a:pt x="2262" y="748"/>
                      <a:pt x="2266" y="746"/>
                    </a:cubicBezTo>
                    <a:cubicBezTo>
                      <a:pt x="2275" y="744"/>
                      <a:pt x="2283" y="742"/>
                      <a:pt x="2291" y="740"/>
                    </a:cubicBezTo>
                    <a:cubicBezTo>
                      <a:pt x="2353" y="725"/>
                      <a:pt x="2417" y="717"/>
                      <a:pt x="2483" y="717"/>
                    </a:cubicBezTo>
                    <a:cubicBezTo>
                      <a:pt x="2549" y="717"/>
                      <a:pt x="2614" y="725"/>
                      <a:pt x="2675" y="740"/>
                    </a:cubicBezTo>
                    <a:cubicBezTo>
                      <a:pt x="2684" y="742"/>
                      <a:pt x="2692" y="744"/>
                      <a:pt x="2700" y="746"/>
                    </a:cubicBezTo>
                    <a:cubicBezTo>
                      <a:pt x="2705" y="748"/>
                      <a:pt x="2709" y="749"/>
                      <a:pt x="2714" y="750"/>
                    </a:cubicBezTo>
                    <a:cubicBezTo>
                      <a:pt x="2720" y="752"/>
                      <a:pt x="2726" y="754"/>
                      <a:pt x="2732" y="756"/>
                    </a:cubicBezTo>
                    <a:cubicBezTo>
                      <a:pt x="2741" y="759"/>
                      <a:pt x="2749" y="761"/>
                      <a:pt x="2757" y="764"/>
                    </a:cubicBezTo>
                    <a:cubicBezTo>
                      <a:pt x="2760" y="765"/>
                      <a:pt x="2762" y="766"/>
                      <a:pt x="2765" y="767"/>
                    </a:cubicBezTo>
                    <a:cubicBezTo>
                      <a:pt x="3037" y="868"/>
                      <a:pt x="3241" y="1110"/>
                      <a:pt x="3287" y="1404"/>
                    </a:cubicBezTo>
                    <a:cubicBezTo>
                      <a:pt x="3287" y="1406"/>
                      <a:pt x="3288" y="1409"/>
                      <a:pt x="3288" y="1411"/>
                    </a:cubicBezTo>
                    <a:cubicBezTo>
                      <a:pt x="3290" y="1421"/>
                      <a:pt x="3291" y="1431"/>
                      <a:pt x="3292" y="1441"/>
                    </a:cubicBezTo>
                    <a:cubicBezTo>
                      <a:pt x="3292" y="1445"/>
                      <a:pt x="3293" y="1448"/>
                      <a:pt x="3293" y="1452"/>
                    </a:cubicBezTo>
                    <a:cubicBezTo>
                      <a:pt x="3294" y="1461"/>
                      <a:pt x="3295" y="1471"/>
                      <a:pt x="3295" y="1480"/>
                    </a:cubicBezTo>
                    <a:cubicBezTo>
                      <a:pt x="3296" y="1484"/>
                      <a:pt x="3296" y="1488"/>
                      <a:pt x="3296" y="1492"/>
                    </a:cubicBezTo>
                    <a:cubicBezTo>
                      <a:pt x="3297" y="1504"/>
                      <a:pt x="3297" y="1516"/>
                      <a:pt x="3297" y="1528"/>
                    </a:cubicBezTo>
                    <a:cubicBezTo>
                      <a:pt x="3297" y="1529"/>
                      <a:pt x="3297" y="1530"/>
                      <a:pt x="3297" y="1531"/>
                    </a:cubicBezTo>
                    <a:cubicBezTo>
                      <a:pt x="3297" y="1531"/>
                      <a:pt x="3297" y="1532"/>
                      <a:pt x="3297" y="1532"/>
                    </a:cubicBezTo>
                    <a:cubicBezTo>
                      <a:pt x="3297" y="1544"/>
                      <a:pt x="3297" y="1555"/>
                      <a:pt x="3296" y="1567"/>
                    </a:cubicBezTo>
                    <a:cubicBezTo>
                      <a:pt x="3296" y="1570"/>
                      <a:pt x="3296" y="1574"/>
                      <a:pt x="3296" y="1578"/>
                    </a:cubicBezTo>
                    <a:cubicBezTo>
                      <a:pt x="3295" y="1589"/>
                      <a:pt x="3294" y="1600"/>
                      <a:pt x="3293" y="1611"/>
                    </a:cubicBezTo>
                    <a:cubicBezTo>
                      <a:pt x="3293" y="1615"/>
                      <a:pt x="3292" y="1619"/>
                      <a:pt x="3292" y="1623"/>
                    </a:cubicBezTo>
                    <a:cubicBezTo>
                      <a:pt x="3291" y="1630"/>
                      <a:pt x="3290" y="1638"/>
                      <a:pt x="3289" y="1645"/>
                    </a:cubicBezTo>
                    <a:cubicBezTo>
                      <a:pt x="3288" y="1650"/>
                      <a:pt x="3287" y="1656"/>
                      <a:pt x="3286" y="1661"/>
                    </a:cubicBezTo>
                    <a:cubicBezTo>
                      <a:pt x="3285" y="1669"/>
                      <a:pt x="3284" y="1678"/>
                      <a:pt x="3282" y="1686"/>
                    </a:cubicBezTo>
                    <a:cubicBezTo>
                      <a:pt x="3281" y="1693"/>
                      <a:pt x="3279" y="1700"/>
                      <a:pt x="3277" y="1708"/>
                    </a:cubicBezTo>
                    <a:cubicBezTo>
                      <a:pt x="3276" y="1712"/>
                      <a:pt x="3275" y="1716"/>
                      <a:pt x="3274" y="1721"/>
                    </a:cubicBezTo>
                    <a:cubicBezTo>
                      <a:pt x="3272" y="1732"/>
                      <a:pt x="3269" y="1742"/>
                      <a:pt x="3266" y="1753"/>
                    </a:cubicBezTo>
                    <a:cubicBezTo>
                      <a:pt x="3265" y="1757"/>
                      <a:pt x="3264" y="1762"/>
                      <a:pt x="3262" y="1766"/>
                    </a:cubicBezTo>
                    <a:cubicBezTo>
                      <a:pt x="3260" y="1772"/>
                      <a:pt x="3258" y="1778"/>
                      <a:pt x="3256" y="1784"/>
                    </a:cubicBezTo>
                    <a:cubicBezTo>
                      <a:pt x="3255" y="1789"/>
                      <a:pt x="3253" y="1794"/>
                      <a:pt x="3252" y="1799"/>
                    </a:cubicBezTo>
                    <a:cubicBezTo>
                      <a:pt x="3250" y="1804"/>
                      <a:pt x="3248" y="1810"/>
                      <a:pt x="3246" y="1815"/>
                    </a:cubicBezTo>
                    <a:cubicBezTo>
                      <a:pt x="3242" y="1824"/>
                      <a:pt x="3239" y="1833"/>
                      <a:pt x="3235" y="1843"/>
                    </a:cubicBezTo>
                    <a:cubicBezTo>
                      <a:pt x="3233" y="1847"/>
                      <a:pt x="3231" y="1851"/>
                      <a:pt x="3230" y="1855"/>
                    </a:cubicBezTo>
                    <a:cubicBezTo>
                      <a:pt x="3226" y="1862"/>
                      <a:pt x="3223" y="1870"/>
                      <a:pt x="3219" y="1877"/>
                    </a:cubicBezTo>
                    <a:lnTo>
                      <a:pt x="3218" y="1880"/>
                    </a:lnTo>
                    <a:cubicBezTo>
                      <a:pt x="3217" y="1882"/>
                      <a:pt x="3216" y="1885"/>
                      <a:pt x="3214" y="1888"/>
                    </a:cubicBezTo>
                    <a:cubicBezTo>
                      <a:pt x="3210" y="1896"/>
                      <a:pt x="3206" y="1904"/>
                      <a:pt x="3202" y="1912"/>
                    </a:cubicBezTo>
                    <a:cubicBezTo>
                      <a:pt x="3200" y="1915"/>
                      <a:pt x="3199" y="1918"/>
                      <a:pt x="3197" y="1921"/>
                    </a:cubicBezTo>
                    <a:cubicBezTo>
                      <a:pt x="3197" y="1921"/>
                      <a:pt x="3197" y="1921"/>
                      <a:pt x="3197" y="1921"/>
                    </a:cubicBezTo>
                    <a:cubicBezTo>
                      <a:pt x="3192" y="1930"/>
                      <a:pt x="3187" y="1938"/>
                      <a:pt x="3183" y="1946"/>
                    </a:cubicBezTo>
                    <a:cubicBezTo>
                      <a:pt x="3181" y="1950"/>
                      <a:pt x="3179" y="1953"/>
                      <a:pt x="3177" y="1956"/>
                    </a:cubicBezTo>
                    <a:cubicBezTo>
                      <a:pt x="3171" y="1965"/>
                      <a:pt x="3166" y="1973"/>
                      <a:pt x="3160" y="1982"/>
                    </a:cubicBezTo>
                    <a:cubicBezTo>
                      <a:pt x="3157" y="1987"/>
                      <a:pt x="3153" y="1992"/>
                      <a:pt x="3149" y="1997"/>
                    </a:cubicBezTo>
                    <a:cubicBezTo>
                      <a:pt x="3146" y="2002"/>
                      <a:pt x="3143" y="2006"/>
                      <a:pt x="3140" y="2010"/>
                    </a:cubicBezTo>
                    <a:cubicBezTo>
                      <a:pt x="3136" y="2016"/>
                      <a:pt x="3132" y="2021"/>
                      <a:pt x="3128" y="2027"/>
                    </a:cubicBezTo>
                    <a:cubicBezTo>
                      <a:pt x="3125" y="2031"/>
                      <a:pt x="3122" y="2034"/>
                      <a:pt x="3119" y="2038"/>
                    </a:cubicBezTo>
                    <a:cubicBezTo>
                      <a:pt x="3114" y="2044"/>
                      <a:pt x="3110" y="2049"/>
                      <a:pt x="3105" y="2055"/>
                    </a:cubicBezTo>
                    <a:cubicBezTo>
                      <a:pt x="3102" y="2058"/>
                      <a:pt x="3099" y="2061"/>
                      <a:pt x="3097" y="2065"/>
                    </a:cubicBezTo>
                    <a:cubicBezTo>
                      <a:pt x="3092" y="2070"/>
                      <a:pt x="3087" y="2076"/>
                      <a:pt x="3082" y="2081"/>
                    </a:cubicBezTo>
                    <a:cubicBezTo>
                      <a:pt x="3079" y="2084"/>
                      <a:pt x="3076" y="2087"/>
                      <a:pt x="3073" y="2090"/>
                    </a:cubicBezTo>
                    <a:cubicBezTo>
                      <a:pt x="3065" y="2099"/>
                      <a:pt x="3057" y="2107"/>
                      <a:pt x="3048" y="2115"/>
                    </a:cubicBezTo>
                    <a:cubicBezTo>
                      <a:pt x="3043" y="2120"/>
                      <a:pt x="3039" y="2125"/>
                      <a:pt x="3033" y="2130"/>
                    </a:cubicBezTo>
                    <a:cubicBezTo>
                      <a:pt x="3030" y="2133"/>
                      <a:pt x="3026" y="2136"/>
                      <a:pt x="3023" y="2139"/>
                    </a:cubicBezTo>
                    <a:cubicBezTo>
                      <a:pt x="3017" y="2144"/>
                      <a:pt x="3011" y="2150"/>
                      <a:pt x="3005" y="2155"/>
                    </a:cubicBezTo>
                    <a:cubicBezTo>
                      <a:pt x="3002" y="2157"/>
                      <a:pt x="2999" y="2160"/>
                      <a:pt x="2996" y="2162"/>
                    </a:cubicBezTo>
                    <a:cubicBezTo>
                      <a:pt x="2989" y="2168"/>
                      <a:pt x="2981" y="2174"/>
                      <a:pt x="2974" y="2179"/>
                    </a:cubicBezTo>
                    <a:cubicBezTo>
                      <a:pt x="2972" y="2181"/>
                      <a:pt x="2970" y="2183"/>
                      <a:pt x="2968" y="2184"/>
                    </a:cubicBezTo>
                    <a:cubicBezTo>
                      <a:pt x="2832" y="2285"/>
                      <a:pt x="2665" y="2344"/>
                      <a:pt x="2483" y="2344"/>
                    </a:cubicBezTo>
                    <a:cubicBezTo>
                      <a:pt x="2302" y="2344"/>
                      <a:pt x="2134" y="2285"/>
                      <a:pt x="1999" y="2184"/>
                    </a:cubicBezTo>
                    <a:cubicBezTo>
                      <a:pt x="1997" y="2183"/>
                      <a:pt x="1995" y="2181"/>
                      <a:pt x="1993" y="2179"/>
                    </a:cubicBezTo>
                    <a:cubicBezTo>
                      <a:pt x="1985" y="2174"/>
                      <a:pt x="1978" y="2168"/>
                      <a:pt x="1971" y="2162"/>
                    </a:cubicBezTo>
                    <a:cubicBezTo>
                      <a:pt x="1968" y="2160"/>
                      <a:pt x="1964" y="2157"/>
                      <a:pt x="1961" y="2155"/>
                    </a:cubicBezTo>
                    <a:cubicBezTo>
                      <a:pt x="1955" y="2150"/>
                      <a:pt x="1950" y="2144"/>
                      <a:pt x="1944" y="2139"/>
                    </a:cubicBezTo>
                    <a:cubicBezTo>
                      <a:pt x="1940" y="2136"/>
                      <a:pt x="1937" y="2133"/>
                      <a:pt x="1933" y="2130"/>
                    </a:cubicBezTo>
                    <a:cubicBezTo>
                      <a:pt x="1928" y="2125"/>
                      <a:pt x="1923" y="2120"/>
                      <a:pt x="1918" y="2115"/>
                    </a:cubicBezTo>
                    <a:cubicBezTo>
                      <a:pt x="1910" y="2107"/>
                      <a:pt x="1901" y="2099"/>
                      <a:pt x="1893" y="2090"/>
                    </a:cubicBezTo>
                    <a:cubicBezTo>
                      <a:pt x="1890" y="2087"/>
                      <a:pt x="1887" y="2084"/>
                      <a:pt x="1884" y="2081"/>
                    </a:cubicBezTo>
                    <a:cubicBezTo>
                      <a:pt x="1879" y="2076"/>
                      <a:pt x="1875" y="2070"/>
                      <a:pt x="1870" y="2065"/>
                    </a:cubicBezTo>
                    <a:cubicBezTo>
                      <a:pt x="1867" y="2061"/>
                      <a:pt x="1864" y="2058"/>
                      <a:pt x="1861" y="2055"/>
                    </a:cubicBezTo>
                    <a:cubicBezTo>
                      <a:pt x="1857" y="2049"/>
                      <a:pt x="1852" y="2044"/>
                      <a:pt x="1848" y="2038"/>
                    </a:cubicBezTo>
                    <a:cubicBezTo>
                      <a:pt x="1845" y="2034"/>
                      <a:pt x="1842" y="2031"/>
                      <a:pt x="1839" y="2027"/>
                    </a:cubicBezTo>
                    <a:cubicBezTo>
                      <a:pt x="1835" y="2021"/>
                      <a:pt x="1830" y="2016"/>
                      <a:pt x="1826" y="2010"/>
                    </a:cubicBezTo>
                    <a:cubicBezTo>
                      <a:pt x="1823" y="2006"/>
                      <a:pt x="1820" y="2002"/>
                      <a:pt x="1817" y="1997"/>
                    </a:cubicBezTo>
                    <a:cubicBezTo>
                      <a:pt x="1813" y="1992"/>
                      <a:pt x="1810" y="1987"/>
                      <a:pt x="1806" y="1982"/>
                    </a:cubicBezTo>
                    <a:cubicBezTo>
                      <a:pt x="1801" y="1973"/>
                      <a:pt x="1795" y="1965"/>
                      <a:pt x="1790" y="1956"/>
                    </a:cubicBezTo>
                    <a:cubicBezTo>
                      <a:pt x="1788" y="1953"/>
                      <a:pt x="1786" y="1950"/>
                      <a:pt x="1784" y="1946"/>
                    </a:cubicBezTo>
                    <a:cubicBezTo>
                      <a:pt x="1779" y="1938"/>
                      <a:pt x="1774" y="1930"/>
                      <a:pt x="1769" y="1921"/>
                    </a:cubicBezTo>
                    <a:cubicBezTo>
                      <a:pt x="1768" y="1918"/>
                      <a:pt x="1766" y="1915"/>
                      <a:pt x="1764" y="1912"/>
                    </a:cubicBezTo>
                    <a:cubicBezTo>
                      <a:pt x="1760" y="1904"/>
                      <a:pt x="1756" y="1896"/>
                      <a:pt x="1752" y="1888"/>
                    </a:cubicBezTo>
                    <a:cubicBezTo>
                      <a:pt x="1751" y="1885"/>
                      <a:pt x="1749" y="1882"/>
                      <a:pt x="1748" y="1879"/>
                    </a:cubicBezTo>
                    <a:cubicBezTo>
                      <a:pt x="1748" y="1879"/>
                      <a:pt x="1747" y="1878"/>
                      <a:pt x="1747" y="1878"/>
                    </a:cubicBezTo>
                    <a:cubicBezTo>
                      <a:pt x="1744" y="1870"/>
                      <a:pt x="1740" y="1862"/>
                      <a:pt x="1737" y="1854"/>
                    </a:cubicBezTo>
                    <a:cubicBezTo>
                      <a:pt x="1735" y="1850"/>
                      <a:pt x="1733" y="1847"/>
                      <a:pt x="1732" y="1843"/>
                    </a:cubicBezTo>
                    <a:cubicBezTo>
                      <a:pt x="1728" y="1834"/>
                      <a:pt x="1724" y="1824"/>
                      <a:pt x="1721" y="1815"/>
                    </a:cubicBezTo>
                    <a:cubicBezTo>
                      <a:pt x="1719" y="1810"/>
                      <a:pt x="1717" y="1804"/>
                      <a:pt x="1715" y="1799"/>
                    </a:cubicBezTo>
                    <a:cubicBezTo>
                      <a:pt x="1713" y="1794"/>
                      <a:pt x="1712" y="1789"/>
                      <a:pt x="1710" y="1783"/>
                    </a:cubicBezTo>
                    <a:cubicBezTo>
                      <a:pt x="1708" y="1778"/>
                      <a:pt x="1706" y="1772"/>
                      <a:pt x="1704" y="1766"/>
                    </a:cubicBezTo>
                    <a:cubicBezTo>
                      <a:pt x="1702" y="1758"/>
                      <a:pt x="1699" y="1749"/>
                      <a:pt x="1697" y="1740"/>
                    </a:cubicBezTo>
                    <a:cubicBezTo>
                      <a:pt x="1695" y="1734"/>
                      <a:pt x="1694" y="1728"/>
                      <a:pt x="1692" y="1722"/>
                    </a:cubicBezTo>
                    <a:cubicBezTo>
                      <a:pt x="1691" y="1717"/>
                      <a:pt x="1690" y="1712"/>
                      <a:pt x="1689" y="1707"/>
                    </a:cubicBezTo>
                    <a:cubicBezTo>
                      <a:pt x="1687" y="1701"/>
                      <a:pt x="1686" y="1695"/>
                      <a:pt x="1685" y="1689"/>
                    </a:cubicBezTo>
                    <a:cubicBezTo>
                      <a:pt x="1683" y="1679"/>
                      <a:pt x="1681" y="1670"/>
                      <a:pt x="1680" y="1661"/>
                    </a:cubicBezTo>
                    <a:cubicBezTo>
                      <a:pt x="1679" y="1655"/>
                      <a:pt x="1678" y="1650"/>
                      <a:pt x="1678" y="1645"/>
                    </a:cubicBezTo>
                    <a:cubicBezTo>
                      <a:pt x="1676" y="1638"/>
                      <a:pt x="1676" y="1630"/>
                      <a:pt x="1675" y="1622"/>
                    </a:cubicBezTo>
                    <a:cubicBezTo>
                      <a:pt x="1674" y="1619"/>
                      <a:pt x="1674" y="1615"/>
                      <a:pt x="1673" y="1611"/>
                    </a:cubicBezTo>
                    <a:cubicBezTo>
                      <a:pt x="1672" y="1600"/>
                      <a:pt x="1671" y="1588"/>
                      <a:pt x="1671" y="1577"/>
                    </a:cubicBezTo>
                    <a:cubicBezTo>
                      <a:pt x="1671" y="1574"/>
                      <a:pt x="1670" y="1571"/>
                      <a:pt x="1670" y="1567"/>
                    </a:cubicBezTo>
                    <a:cubicBezTo>
                      <a:pt x="1670" y="1555"/>
                      <a:pt x="1669" y="1543"/>
                      <a:pt x="1669" y="1531"/>
                    </a:cubicBezTo>
                    <a:cubicBezTo>
                      <a:pt x="1669" y="1518"/>
                      <a:pt x="1670" y="1504"/>
                      <a:pt x="1670" y="1491"/>
                    </a:cubicBezTo>
                    <a:cubicBezTo>
                      <a:pt x="1671" y="1488"/>
                      <a:pt x="1671" y="1484"/>
                      <a:pt x="1671" y="1481"/>
                    </a:cubicBezTo>
                    <a:cubicBezTo>
                      <a:pt x="1672" y="1471"/>
                      <a:pt x="1672" y="1461"/>
                      <a:pt x="1673" y="1452"/>
                    </a:cubicBezTo>
                    <a:cubicBezTo>
                      <a:pt x="1674" y="1448"/>
                      <a:pt x="1674" y="1445"/>
                      <a:pt x="1674" y="1442"/>
                    </a:cubicBezTo>
                    <a:cubicBezTo>
                      <a:pt x="1675" y="1431"/>
                      <a:pt x="1677" y="1421"/>
                      <a:pt x="1678" y="1410"/>
                    </a:cubicBezTo>
                    <a:cubicBezTo>
                      <a:pt x="1679" y="1408"/>
                      <a:pt x="1679" y="1406"/>
                      <a:pt x="1679" y="1404"/>
                    </a:cubicBezTo>
                    <a:cubicBezTo>
                      <a:pt x="1725" y="1110"/>
                      <a:pt x="1929" y="868"/>
                      <a:pt x="2202" y="767"/>
                    </a:cubicBezTo>
                    <a:close/>
                    <a:moveTo>
                      <a:pt x="628" y="1081"/>
                    </a:moveTo>
                    <a:cubicBezTo>
                      <a:pt x="628" y="632"/>
                      <a:pt x="993" y="267"/>
                      <a:pt x="1442" y="267"/>
                    </a:cubicBezTo>
                    <a:cubicBezTo>
                      <a:pt x="1676" y="267"/>
                      <a:pt x="1897" y="369"/>
                      <a:pt x="2050" y="541"/>
                    </a:cubicBezTo>
                    <a:cubicBezTo>
                      <a:pt x="1695" y="695"/>
                      <a:pt x="1449" y="1028"/>
                      <a:pt x="1409" y="1418"/>
                    </a:cubicBezTo>
                    <a:cubicBezTo>
                      <a:pt x="1408" y="1421"/>
                      <a:pt x="1408" y="1423"/>
                      <a:pt x="1408" y="1426"/>
                    </a:cubicBezTo>
                    <a:cubicBezTo>
                      <a:pt x="1407" y="1440"/>
                      <a:pt x="1406" y="1454"/>
                      <a:pt x="1405" y="1468"/>
                    </a:cubicBezTo>
                    <a:cubicBezTo>
                      <a:pt x="1404" y="1472"/>
                      <a:pt x="1404" y="1476"/>
                      <a:pt x="1404" y="1480"/>
                    </a:cubicBezTo>
                    <a:cubicBezTo>
                      <a:pt x="1403" y="1497"/>
                      <a:pt x="1403" y="1514"/>
                      <a:pt x="1403" y="1531"/>
                    </a:cubicBezTo>
                    <a:cubicBezTo>
                      <a:pt x="1403" y="1548"/>
                      <a:pt x="1403" y="1565"/>
                      <a:pt x="1404" y="1582"/>
                    </a:cubicBezTo>
                    <a:cubicBezTo>
                      <a:pt x="1404" y="1588"/>
                      <a:pt x="1405" y="1595"/>
                      <a:pt x="1405" y="1602"/>
                    </a:cubicBezTo>
                    <a:cubicBezTo>
                      <a:pt x="1406" y="1612"/>
                      <a:pt x="1407" y="1622"/>
                      <a:pt x="1408" y="1631"/>
                    </a:cubicBezTo>
                    <a:cubicBezTo>
                      <a:pt x="1408" y="1640"/>
                      <a:pt x="1409" y="1649"/>
                      <a:pt x="1410" y="1657"/>
                    </a:cubicBezTo>
                    <a:cubicBezTo>
                      <a:pt x="1411" y="1665"/>
                      <a:pt x="1412" y="1672"/>
                      <a:pt x="1413" y="1680"/>
                    </a:cubicBezTo>
                    <a:cubicBezTo>
                      <a:pt x="1415" y="1689"/>
                      <a:pt x="1416" y="1699"/>
                      <a:pt x="1418" y="1709"/>
                    </a:cubicBezTo>
                    <a:cubicBezTo>
                      <a:pt x="1419" y="1715"/>
                      <a:pt x="1420" y="1720"/>
                      <a:pt x="1421" y="1726"/>
                    </a:cubicBezTo>
                    <a:cubicBezTo>
                      <a:pt x="1423" y="1737"/>
                      <a:pt x="1425" y="1748"/>
                      <a:pt x="1427" y="1759"/>
                    </a:cubicBezTo>
                    <a:cubicBezTo>
                      <a:pt x="1428" y="1762"/>
                      <a:pt x="1429" y="1766"/>
                      <a:pt x="1430" y="1769"/>
                    </a:cubicBezTo>
                    <a:cubicBezTo>
                      <a:pt x="1439" y="1809"/>
                      <a:pt x="1450" y="1848"/>
                      <a:pt x="1463" y="1887"/>
                    </a:cubicBezTo>
                    <a:cubicBezTo>
                      <a:pt x="1464" y="1889"/>
                      <a:pt x="1465" y="1892"/>
                      <a:pt x="1466" y="1894"/>
                    </a:cubicBezTo>
                    <a:cubicBezTo>
                      <a:pt x="1458" y="1894"/>
                      <a:pt x="1450" y="1894"/>
                      <a:pt x="1442" y="1894"/>
                    </a:cubicBezTo>
                    <a:cubicBezTo>
                      <a:pt x="993" y="1894"/>
                      <a:pt x="628" y="1529"/>
                      <a:pt x="628" y="1081"/>
                    </a:cubicBezTo>
                    <a:close/>
                    <a:moveTo>
                      <a:pt x="1265" y="2781"/>
                    </a:moveTo>
                    <a:cubicBezTo>
                      <a:pt x="1262" y="2785"/>
                      <a:pt x="1259" y="2790"/>
                      <a:pt x="1257" y="2795"/>
                    </a:cubicBezTo>
                    <a:cubicBezTo>
                      <a:pt x="1250" y="2804"/>
                      <a:pt x="1244" y="2814"/>
                      <a:pt x="1239" y="2824"/>
                    </a:cubicBezTo>
                    <a:cubicBezTo>
                      <a:pt x="1235" y="2830"/>
                      <a:pt x="1232" y="2835"/>
                      <a:pt x="1229" y="2841"/>
                    </a:cubicBezTo>
                    <a:cubicBezTo>
                      <a:pt x="1224" y="2850"/>
                      <a:pt x="1219" y="2860"/>
                      <a:pt x="1214" y="2869"/>
                    </a:cubicBezTo>
                    <a:cubicBezTo>
                      <a:pt x="1210" y="2875"/>
                      <a:pt x="1207" y="2881"/>
                      <a:pt x="1204" y="2887"/>
                    </a:cubicBezTo>
                    <a:cubicBezTo>
                      <a:pt x="1199" y="2896"/>
                      <a:pt x="1195" y="2905"/>
                      <a:pt x="1190" y="2915"/>
                    </a:cubicBezTo>
                    <a:cubicBezTo>
                      <a:pt x="1187" y="2921"/>
                      <a:pt x="1184" y="2926"/>
                      <a:pt x="1181" y="2932"/>
                    </a:cubicBezTo>
                    <a:cubicBezTo>
                      <a:pt x="1177" y="2942"/>
                      <a:pt x="1172" y="2952"/>
                      <a:pt x="1167" y="2962"/>
                    </a:cubicBezTo>
                    <a:cubicBezTo>
                      <a:pt x="1165" y="2968"/>
                      <a:pt x="1163" y="2973"/>
                      <a:pt x="1160" y="2978"/>
                    </a:cubicBezTo>
                    <a:cubicBezTo>
                      <a:pt x="1155" y="2990"/>
                      <a:pt x="1150" y="3002"/>
                      <a:pt x="1145" y="3014"/>
                    </a:cubicBezTo>
                    <a:cubicBezTo>
                      <a:pt x="1144" y="3018"/>
                      <a:pt x="1142" y="3021"/>
                      <a:pt x="1141" y="3025"/>
                    </a:cubicBezTo>
                    <a:cubicBezTo>
                      <a:pt x="1135" y="3041"/>
                      <a:pt x="1129" y="3057"/>
                      <a:pt x="1123" y="3072"/>
                    </a:cubicBezTo>
                    <a:cubicBezTo>
                      <a:pt x="1122" y="3076"/>
                      <a:pt x="1121" y="3080"/>
                      <a:pt x="1119" y="3083"/>
                    </a:cubicBezTo>
                    <a:cubicBezTo>
                      <a:pt x="1115" y="3096"/>
                      <a:pt x="1111" y="3108"/>
                      <a:pt x="1107" y="3120"/>
                    </a:cubicBezTo>
                    <a:cubicBezTo>
                      <a:pt x="1105" y="3126"/>
                      <a:pt x="1104" y="3132"/>
                      <a:pt x="1102" y="3137"/>
                    </a:cubicBezTo>
                    <a:cubicBezTo>
                      <a:pt x="1099" y="3148"/>
                      <a:pt x="1096" y="3158"/>
                      <a:pt x="1093" y="3169"/>
                    </a:cubicBezTo>
                    <a:cubicBezTo>
                      <a:pt x="1091" y="3175"/>
                      <a:pt x="1090" y="3181"/>
                      <a:pt x="1088" y="3188"/>
                    </a:cubicBezTo>
                    <a:cubicBezTo>
                      <a:pt x="1085" y="3198"/>
                      <a:pt x="1083" y="3208"/>
                      <a:pt x="1080" y="3218"/>
                    </a:cubicBezTo>
                    <a:cubicBezTo>
                      <a:pt x="1079" y="3224"/>
                      <a:pt x="1077" y="3231"/>
                      <a:pt x="1076" y="3237"/>
                    </a:cubicBezTo>
                    <a:cubicBezTo>
                      <a:pt x="1074" y="3248"/>
                      <a:pt x="1072" y="3258"/>
                      <a:pt x="1069" y="3268"/>
                    </a:cubicBezTo>
                    <a:cubicBezTo>
                      <a:pt x="1068" y="3275"/>
                      <a:pt x="1067" y="3281"/>
                      <a:pt x="1066" y="3287"/>
                    </a:cubicBezTo>
                    <a:cubicBezTo>
                      <a:pt x="1064" y="3298"/>
                      <a:pt x="1062" y="3310"/>
                      <a:pt x="1060" y="3321"/>
                    </a:cubicBezTo>
                    <a:cubicBezTo>
                      <a:pt x="1059" y="3326"/>
                      <a:pt x="1058" y="3332"/>
                      <a:pt x="1057" y="3337"/>
                    </a:cubicBezTo>
                    <a:cubicBezTo>
                      <a:pt x="1055" y="3354"/>
                      <a:pt x="1053" y="3370"/>
                      <a:pt x="1051" y="3387"/>
                    </a:cubicBezTo>
                    <a:cubicBezTo>
                      <a:pt x="1051" y="3387"/>
                      <a:pt x="1051" y="3387"/>
                      <a:pt x="1051" y="3388"/>
                    </a:cubicBezTo>
                    <a:cubicBezTo>
                      <a:pt x="1049" y="3403"/>
                      <a:pt x="1048" y="3418"/>
                      <a:pt x="1046" y="3434"/>
                    </a:cubicBezTo>
                    <a:lnTo>
                      <a:pt x="267" y="3434"/>
                    </a:lnTo>
                    <a:lnTo>
                      <a:pt x="267" y="3099"/>
                    </a:lnTo>
                    <a:cubicBezTo>
                      <a:pt x="267" y="2642"/>
                      <a:pt x="529" y="2232"/>
                      <a:pt x="941" y="2038"/>
                    </a:cubicBezTo>
                    <a:cubicBezTo>
                      <a:pt x="1091" y="2116"/>
                      <a:pt x="1261" y="2161"/>
                      <a:pt x="1442" y="2161"/>
                    </a:cubicBezTo>
                    <a:cubicBezTo>
                      <a:pt x="1494" y="2161"/>
                      <a:pt x="1546" y="2157"/>
                      <a:pt x="1598" y="2150"/>
                    </a:cubicBezTo>
                    <a:cubicBezTo>
                      <a:pt x="1606" y="2161"/>
                      <a:pt x="1615" y="2173"/>
                      <a:pt x="1623" y="2184"/>
                    </a:cubicBezTo>
                    <a:cubicBezTo>
                      <a:pt x="1626" y="2188"/>
                      <a:pt x="1629" y="2191"/>
                      <a:pt x="1632" y="2195"/>
                    </a:cubicBezTo>
                    <a:cubicBezTo>
                      <a:pt x="1640" y="2206"/>
                      <a:pt x="1649" y="2216"/>
                      <a:pt x="1658" y="2227"/>
                    </a:cubicBezTo>
                    <a:cubicBezTo>
                      <a:pt x="1661" y="2231"/>
                      <a:pt x="1665" y="2235"/>
                      <a:pt x="1669" y="2240"/>
                    </a:cubicBezTo>
                    <a:cubicBezTo>
                      <a:pt x="1677" y="2249"/>
                      <a:pt x="1685" y="2258"/>
                      <a:pt x="1694" y="2268"/>
                    </a:cubicBezTo>
                    <a:cubicBezTo>
                      <a:pt x="1699" y="2272"/>
                      <a:pt x="1703" y="2277"/>
                      <a:pt x="1708" y="2282"/>
                    </a:cubicBezTo>
                    <a:cubicBezTo>
                      <a:pt x="1716" y="2290"/>
                      <a:pt x="1724" y="2298"/>
                      <a:pt x="1732" y="2306"/>
                    </a:cubicBezTo>
                    <a:cubicBezTo>
                      <a:pt x="1735" y="2309"/>
                      <a:pt x="1738" y="2312"/>
                      <a:pt x="1741" y="2315"/>
                    </a:cubicBezTo>
                    <a:cubicBezTo>
                      <a:pt x="1729" y="2322"/>
                      <a:pt x="1718" y="2329"/>
                      <a:pt x="1706" y="2336"/>
                    </a:cubicBezTo>
                    <a:cubicBezTo>
                      <a:pt x="1704" y="2338"/>
                      <a:pt x="1703" y="2339"/>
                      <a:pt x="1701" y="2340"/>
                    </a:cubicBezTo>
                    <a:cubicBezTo>
                      <a:pt x="1689" y="2347"/>
                      <a:pt x="1678" y="2355"/>
                      <a:pt x="1667" y="2363"/>
                    </a:cubicBezTo>
                    <a:cubicBezTo>
                      <a:pt x="1663" y="2365"/>
                      <a:pt x="1659" y="2368"/>
                      <a:pt x="1655" y="2371"/>
                    </a:cubicBezTo>
                    <a:cubicBezTo>
                      <a:pt x="1645" y="2378"/>
                      <a:pt x="1636" y="2385"/>
                      <a:pt x="1626" y="2392"/>
                    </a:cubicBezTo>
                    <a:cubicBezTo>
                      <a:pt x="1623" y="2394"/>
                      <a:pt x="1620" y="2397"/>
                      <a:pt x="1617" y="2399"/>
                    </a:cubicBezTo>
                    <a:cubicBezTo>
                      <a:pt x="1604" y="2408"/>
                      <a:pt x="1592" y="2418"/>
                      <a:pt x="1580" y="2428"/>
                    </a:cubicBezTo>
                    <a:cubicBezTo>
                      <a:pt x="1577" y="2430"/>
                      <a:pt x="1575" y="2432"/>
                      <a:pt x="1572" y="2434"/>
                    </a:cubicBezTo>
                    <a:cubicBezTo>
                      <a:pt x="1562" y="2442"/>
                      <a:pt x="1553" y="2450"/>
                      <a:pt x="1543" y="2458"/>
                    </a:cubicBezTo>
                    <a:cubicBezTo>
                      <a:pt x="1540" y="2461"/>
                      <a:pt x="1536" y="2464"/>
                      <a:pt x="1533" y="2468"/>
                    </a:cubicBezTo>
                    <a:cubicBezTo>
                      <a:pt x="1523" y="2476"/>
                      <a:pt x="1514" y="2484"/>
                      <a:pt x="1505" y="2493"/>
                    </a:cubicBezTo>
                    <a:cubicBezTo>
                      <a:pt x="1502" y="2495"/>
                      <a:pt x="1500" y="2497"/>
                      <a:pt x="1497" y="2500"/>
                    </a:cubicBezTo>
                    <a:cubicBezTo>
                      <a:pt x="1486" y="2510"/>
                      <a:pt x="1475" y="2521"/>
                      <a:pt x="1464" y="2532"/>
                    </a:cubicBezTo>
                    <a:cubicBezTo>
                      <a:pt x="1461" y="2535"/>
                      <a:pt x="1458" y="2538"/>
                      <a:pt x="1455" y="2541"/>
                    </a:cubicBezTo>
                    <a:cubicBezTo>
                      <a:pt x="1447" y="2549"/>
                      <a:pt x="1439" y="2558"/>
                      <a:pt x="1431" y="2567"/>
                    </a:cubicBezTo>
                    <a:cubicBezTo>
                      <a:pt x="1427" y="2570"/>
                      <a:pt x="1424" y="2574"/>
                      <a:pt x="1421" y="2577"/>
                    </a:cubicBezTo>
                    <a:cubicBezTo>
                      <a:pt x="1412" y="2587"/>
                      <a:pt x="1402" y="2598"/>
                      <a:pt x="1394" y="2608"/>
                    </a:cubicBezTo>
                    <a:cubicBezTo>
                      <a:pt x="1392" y="2610"/>
                      <a:pt x="1391" y="2611"/>
                      <a:pt x="1389" y="2613"/>
                    </a:cubicBezTo>
                    <a:cubicBezTo>
                      <a:pt x="1379" y="2625"/>
                      <a:pt x="1369" y="2637"/>
                      <a:pt x="1359" y="2649"/>
                    </a:cubicBezTo>
                    <a:cubicBezTo>
                      <a:pt x="1357" y="2653"/>
                      <a:pt x="1354" y="2656"/>
                      <a:pt x="1351" y="2659"/>
                    </a:cubicBezTo>
                    <a:cubicBezTo>
                      <a:pt x="1344" y="2669"/>
                      <a:pt x="1336" y="2678"/>
                      <a:pt x="1329" y="2688"/>
                    </a:cubicBezTo>
                    <a:cubicBezTo>
                      <a:pt x="1326" y="2692"/>
                      <a:pt x="1324" y="2695"/>
                      <a:pt x="1321" y="2699"/>
                    </a:cubicBezTo>
                    <a:cubicBezTo>
                      <a:pt x="1312" y="2712"/>
                      <a:pt x="1302" y="2725"/>
                      <a:pt x="1293" y="2738"/>
                    </a:cubicBezTo>
                    <a:cubicBezTo>
                      <a:pt x="1284" y="2752"/>
                      <a:pt x="1274" y="2766"/>
                      <a:pt x="1265" y="2781"/>
                    </a:cubicBezTo>
                    <a:close/>
                    <a:moveTo>
                      <a:pt x="1308" y="3884"/>
                    </a:moveTo>
                    <a:lnTo>
                      <a:pt x="1308" y="3700"/>
                    </a:lnTo>
                    <a:lnTo>
                      <a:pt x="1308" y="3549"/>
                    </a:lnTo>
                    <a:cubicBezTo>
                      <a:pt x="1308" y="3535"/>
                      <a:pt x="1309" y="3520"/>
                      <a:pt x="1309" y="3505"/>
                    </a:cubicBezTo>
                    <a:cubicBezTo>
                      <a:pt x="1309" y="3500"/>
                      <a:pt x="1310" y="3495"/>
                      <a:pt x="1310" y="3491"/>
                    </a:cubicBezTo>
                    <a:cubicBezTo>
                      <a:pt x="1310" y="3481"/>
                      <a:pt x="1311" y="3471"/>
                      <a:pt x="1312" y="3461"/>
                    </a:cubicBezTo>
                    <a:cubicBezTo>
                      <a:pt x="1312" y="3455"/>
                      <a:pt x="1313" y="3449"/>
                      <a:pt x="1313" y="3443"/>
                    </a:cubicBezTo>
                    <a:cubicBezTo>
                      <a:pt x="1314" y="3435"/>
                      <a:pt x="1315" y="3426"/>
                      <a:pt x="1316" y="3418"/>
                    </a:cubicBezTo>
                    <a:cubicBezTo>
                      <a:pt x="1316" y="3411"/>
                      <a:pt x="1317" y="3405"/>
                      <a:pt x="1318" y="3399"/>
                    </a:cubicBezTo>
                    <a:cubicBezTo>
                      <a:pt x="1319" y="3391"/>
                      <a:pt x="1320" y="3383"/>
                      <a:pt x="1321" y="3375"/>
                    </a:cubicBezTo>
                    <a:cubicBezTo>
                      <a:pt x="1322" y="3368"/>
                      <a:pt x="1323" y="3362"/>
                      <a:pt x="1324" y="3355"/>
                    </a:cubicBezTo>
                    <a:cubicBezTo>
                      <a:pt x="1326" y="3347"/>
                      <a:pt x="1327" y="3340"/>
                      <a:pt x="1328" y="3332"/>
                    </a:cubicBezTo>
                    <a:cubicBezTo>
                      <a:pt x="1330" y="3325"/>
                      <a:pt x="1331" y="3319"/>
                      <a:pt x="1332" y="3312"/>
                    </a:cubicBezTo>
                    <a:cubicBezTo>
                      <a:pt x="1334" y="3305"/>
                      <a:pt x="1336" y="3297"/>
                      <a:pt x="1337" y="3290"/>
                    </a:cubicBezTo>
                    <a:cubicBezTo>
                      <a:pt x="1339" y="3283"/>
                      <a:pt x="1340" y="3276"/>
                      <a:pt x="1342" y="3270"/>
                    </a:cubicBezTo>
                    <a:cubicBezTo>
                      <a:pt x="1344" y="3262"/>
                      <a:pt x="1346" y="3255"/>
                      <a:pt x="1347" y="3248"/>
                    </a:cubicBezTo>
                    <a:cubicBezTo>
                      <a:pt x="1349" y="3241"/>
                      <a:pt x="1351" y="3235"/>
                      <a:pt x="1353" y="3228"/>
                    </a:cubicBezTo>
                    <a:cubicBezTo>
                      <a:pt x="1355" y="3221"/>
                      <a:pt x="1357" y="3214"/>
                      <a:pt x="1359" y="3207"/>
                    </a:cubicBezTo>
                    <a:cubicBezTo>
                      <a:pt x="1361" y="3200"/>
                      <a:pt x="1363" y="3193"/>
                      <a:pt x="1366" y="3187"/>
                    </a:cubicBezTo>
                    <a:cubicBezTo>
                      <a:pt x="1368" y="3180"/>
                      <a:pt x="1370" y="3173"/>
                      <a:pt x="1372" y="3166"/>
                    </a:cubicBezTo>
                    <a:cubicBezTo>
                      <a:pt x="1375" y="3159"/>
                      <a:pt x="1377" y="3153"/>
                      <a:pt x="1379" y="3146"/>
                    </a:cubicBezTo>
                    <a:cubicBezTo>
                      <a:pt x="1382" y="3140"/>
                      <a:pt x="1384" y="3133"/>
                      <a:pt x="1387" y="3126"/>
                    </a:cubicBezTo>
                    <a:cubicBezTo>
                      <a:pt x="1390" y="3119"/>
                      <a:pt x="1392" y="3113"/>
                      <a:pt x="1395" y="3107"/>
                    </a:cubicBezTo>
                    <a:cubicBezTo>
                      <a:pt x="1398" y="3100"/>
                      <a:pt x="1400" y="3093"/>
                      <a:pt x="1403" y="3087"/>
                    </a:cubicBezTo>
                    <a:cubicBezTo>
                      <a:pt x="1406" y="3080"/>
                      <a:pt x="1409" y="3074"/>
                      <a:pt x="1412" y="3067"/>
                    </a:cubicBezTo>
                    <a:cubicBezTo>
                      <a:pt x="1415" y="3061"/>
                      <a:pt x="1418" y="3054"/>
                      <a:pt x="1421" y="3048"/>
                    </a:cubicBezTo>
                    <a:cubicBezTo>
                      <a:pt x="1424" y="3042"/>
                      <a:pt x="1427" y="3035"/>
                      <a:pt x="1430" y="3029"/>
                    </a:cubicBezTo>
                    <a:cubicBezTo>
                      <a:pt x="1433" y="3023"/>
                      <a:pt x="1436" y="3016"/>
                      <a:pt x="1439" y="3010"/>
                    </a:cubicBezTo>
                    <a:cubicBezTo>
                      <a:pt x="1443" y="3004"/>
                      <a:pt x="1446" y="2997"/>
                      <a:pt x="1449" y="2991"/>
                    </a:cubicBezTo>
                    <a:cubicBezTo>
                      <a:pt x="1453" y="2985"/>
                      <a:pt x="1456" y="2979"/>
                      <a:pt x="1460" y="2973"/>
                    </a:cubicBezTo>
                    <a:cubicBezTo>
                      <a:pt x="1463" y="2966"/>
                      <a:pt x="1467" y="2960"/>
                      <a:pt x="1470" y="2954"/>
                    </a:cubicBezTo>
                    <a:cubicBezTo>
                      <a:pt x="1474" y="2948"/>
                      <a:pt x="1477" y="2942"/>
                      <a:pt x="1481" y="2936"/>
                    </a:cubicBezTo>
                    <a:cubicBezTo>
                      <a:pt x="1485" y="2930"/>
                      <a:pt x="1489" y="2924"/>
                      <a:pt x="1492" y="2918"/>
                    </a:cubicBezTo>
                    <a:cubicBezTo>
                      <a:pt x="1496" y="2912"/>
                      <a:pt x="1500" y="2906"/>
                      <a:pt x="1504" y="2900"/>
                    </a:cubicBezTo>
                    <a:cubicBezTo>
                      <a:pt x="1508" y="2894"/>
                      <a:pt x="1512" y="2889"/>
                      <a:pt x="1516" y="2883"/>
                    </a:cubicBezTo>
                    <a:cubicBezTo>
                      <a:pt x="1520" y="2877"/>
                      <a:pt x="1524" y="2871"/>
                      <a:pt x="1528" y="2865"/>
                    </a:cubicBezTo>
                    <a:cubicBezTo>
                      <a:pt x="1532" y="2860"/>
                      <a:pt x="1536" y="2854"/>
                      <a:pt x="1541" y="2848"/>
                    </a:cubicBezTo>
                    <a:cubicBezTo>
                      <a:pt x="1545" y="2843"/>
                      <a:pt x="1549" y="2837"/>
                      <a:pt x="1553" y="2832"/>
                    </a:cubicBezTo>
                    <a:cubicBezTo>
                      <a:pt x="1558" y="2826"/>
                      <a:pt x="1562" y="2820"/>
                      <a:pt x="1567" y="2815"/>
                    </a:cubicBezTo>
                    <a:cubicBezTo>
                      <a:pt x="1571" y="2809"/>
                      <a:pt x="1576" y="2804"/>
                      <a:pt x="1580" y="2798"/>
                    </a:cubicBezTo>
                    <a:cubicBezTo>
                      <a:pt x="1585" y="2793"/>
                      <a:pt x="1589" y="2788"/>
                      <a:pt x="1594" y="2782"/>
                    </a:cubicBezTo>
                    <a:cubicBezTo>
                      <a:pt x="1598" y="2777"/>
                      <a:pt x="1603" y="2772"/>
                      <a:pt x="1608" y="2766"/>
                    </a:cubicBezTo>
                    <a:cubicBezTo>
                      <a:pt x="1613" y="2761"/>
                      <a:pt x="1617" y="2756"/>
                      <a:pt x="1622" y="2751"/>
                    </a:cubicBezTo>
                    <a:cubicBezTo>
                      <a:pt x="1627" y="2745"/>
                      <a:pt x="1632" y="2740"/>
                      <a:pt x="1637" y="2735"/>
                    </a:cubicBezTo>
                    <a:cubicBezTo>
                      <a:pt x="1642" y="2730"/>
                      <a:pt x="1647" y="2725"/>
                      <a:pt x="1652" y="2720"/>
                    </a:cubicBezTo>
                    <a:cubicBezTo>
                      <a:pt x="1657" y="2715"/>
                      <a:pt x="1662" y="2710"/>
                      <a:pt x="1667" y="2705"/>
                    </a:cubicBezTo>
                    <a:cubicBezTo>
                      <a:pt x="1672" y="2700"/>
                      <a:pt x="1677" y="2695"/>
                      <a:pt x="1683" y="2690"/>
                    </a:cubicBezTo>
                    <a:cubicBezTo>
                      <a:pt x="1688" y="2686"/>
                      <a:pt x="1693" y="2681"/>
                      <a:pt x="1698" y="2676"/>
                    </a:cubicBezTo>
                    <a:cubicBezTo>
                      <a:pt x="1704" y="2671"/>
                      <a:pt x="1709" y="2667"/>
                      <a:pt x="1714" y="2662"/>
                    </a:cubicBezTo>
                    <a:cubicBezTo>
                      <a:pt x="1720" y="2657"/>
                      <a:pt x="1725" y="2653"/>
                      <a:pt x="1731" y="2648"/>
                    </a:cubicBezTo>
                    <a:cubicBezTo>
                      <a:pt x="1736" y="2643"/>
                      <a:pt x="1742" y="2639"/>
                      <a:pt x="1747" y="2634"/>
                    </a:cubicBezTo>
                    <a:cubicBezTo>
                      <a:pt x="1753" y="2630"/>
                      <a:pt x="1759" y="2625"/>
                      <a:pt x="1764" y="2621"/>
                    </a:cubicBezTo>
                    <a:cubicBezTo>
                      <a:pt x="1770" y="2617"/>
                      <a:pt x="1776" y="2612"/>
                      <a:pt x="1781" y="2608"/>
                    </a:cubicBezTo>
                    <a:cubicBezTo>
                      <a:pt x="1787" y="2604"/>
                      <a:pt x="1793" y="2600"/>
                      <a:pt x="1799" y="2595"/>
                    </a:cubicBezTo>
                    <a:cubicBezTo>
                      <a:pt x="1805" y="2591"/>
                      <a:pt x="1811" y="2587"/>
                      <a:pt x="1816" y="2583"/>
                    </a:cubicBezTo>
                    <a:cubicBezTo>
                      <a:pt x="1822" y="2579"/>
                      <a:pt x="1829" y="2575"/>
                      <a:pt x="1835" y="2571"/>
                    </a:cubicBezTo>
                    <a:cubicBezTo>
                      <a:pt x="1841" y="2567"/>
                      <a:pt x="1847" y="2563"/>
                      <a:pt x="1853" y="2559"/>
                    </a:cubicBezTo>
                    <a:cubicBezTo>
                      <a:pt x="1859" y="2555"/>
                      <a:pt x="1865" y="2551"/>
                      <a:pt x="1871" y="2547"/>
                    </a:cubicBezTo>
                    <a:cubicBezTo>
                      <a:pt x="1877" y="2544"/>
                      <a:pt x="1884" y="2540"/>
                      <a:pt x="1890" y="2536"/>
                    </a:cubicBezTo>
                    <a:cubicBezTo>
                      <a:pt x="1896" y="2533"/>
                      <a:pt x="1903" y="2529"/>
                      <a:pt x="1909" y="2525"/>
                    </a:cubicBezTo>
                    <a:cubicBezTo>
                      <a:pt x="1915" y="2522"/>
                      <a:pt x="1922" y="2518"/>
                      <a:pt x="1928" y="2515"/>
                    </a:cubicBezTo>
                    <a:cubicBezTo>
                      <a:pt x="1934" y="2511"/>
                      <a:pt x="1941" y="2508"/>
                      <a:pt x="1948" y="2505"/>
                    </a:cubicBezTo>
                    <a:cubicBezTo>
                      <a:pt x="1954" y="2501"/>
                      <a:pt x="1961" y="2498"/>
                      <a:pt x="1967" y="2495"/>
                    </a:cubicBezTo>
                    <a:cubicBezTo>
                      <a:pt x="1972" y="2492"/>
                      <a:pt x="1977" y="2490"/>
                      <a:pt x="1982" y="2488"/>
                    </a:cubicBezTo>
                    <a:cubicBezTo>
                      <a:pt x="2132" y="2566"/>
                      <a:pt x="2302" y="2611"/>
                      <a:pt x="2483" y="2611"/>
                    </a:cubicBezTo>
                    <a:cubicBezTo>
                      <a:pt x="2664" y="2611"/>
                      <a:pt x="2834" y="2566"/>
                      <a:pt x="2984" y="2488"/>
                    </a:cubicBezTo>
                    <a:cubicBezTo>
                      <a:pt x="2989" y="2490"/>
                      <a:pt x="2994" y="2492"/>
                      <a:pt x="2999" y="2495"/>
                    </a:cubicBezTo>
                    <a:cubicBezTo>
                      <a:pt x="3006" y="2498"/>
                      <a:pt x="3012" y="2501"/>
                      <a:pt x="3019" y="2505"/>
                    </a:cubicBezTo>
                    <a:cubicBezTo>
                      <a:pt x="3025" y="2508"/>
                      <a:pt x="3032" y="2511"/>
                      <a:pt x="3038" y="2515"/>
                    </a:cubicBezTo>
                    <a:cubicBezTo>
                      <a:pt x="3045" y="2518"/>
                      <a:pt x="3051" y="2522"/>
                      <a:pt x="3057" y="2525"/>
                    </a:cubicBezTo>
                    <a:cubicBezTo>
                      <a:pt x="3064" y="2529"/>
                      <a:pt x="3070" y="2533"/>
                      <a:pt x="3077" y="2536"/>
                    </a:cubicBezTo>
                    <a:cubicBezTo>
                      <a:pt x="3083" y="2540"/>
                      <a:pt x="3089" y="2544"/>
                      <a:pt x="3095" y="2547"/>
                    </a:cubicBezTo>
                    <a:cubicBezTo>
                      <a:pt x="3101" y="2551"/>
                      <a:pt x="3108" y="2555"/>
                      <a:pt x="3114" y="2559"/>
                    </a:cubicBezTo>
                    <a:cubicBezTo>
                      <a:pt x="3120" y="2563"/>
                      <a:pt x="3126" y="2567"/>
                      <a:pt x="3132" y="2571"/>
                    </a:cubicBezTo>
                    <a:cubicBezTo>
                      <a:pt x="3138" y="2575"/>
                      <a:pt x="3144" y="2579"/>
                      <a:pt x="3150" y="2583"/>
                    </a:cubicBezTo>
                    <a:cubicBezTo>
                      <a:pt x="3156" y="2587"/>
                      <a:pt x="3162" y="2591"/>
                      <a:pt x="3168" y="2595"/>
                    </a:cubicBezTo>
                    <a:cubicBezTo>
                      <a:pt x="3173" y="2600"/>
                      <a:pt x="3179" y="2604"/>
                      <a:pt x="3185" y="2608"/>
                    </a:cubicBezTo>
                    <a:cubicBezTo>
                      <a:pt x="3191" y="2612"/>
                      <a:pt x="3196" y="2617"/>
                      <a:pt x="3202" y="2621"/>
                    </a:cubicBezTo>
                    <a:cubicBezTo>
                      <a:pt x="3208" y="2625"/>
                      <a:pt x="3213" y="2630"/>
                      <a:pt x="3219" y="2634"/>
                    </a:cubicBezTo>
                    <a:cubicBezTo>
                      <a:pt x="3225" y="2639"/>
                      <a:pt x="3230" y="2643"/>
                      <a:pt x="3236" y="2648"/>
                    </a:cubicBezTo>
                    <a:cubicBezTo>
                      <a:pt x="3241" y="2653"/>
                      <a:pt x="3247" y="2657"/>
                      <a:pt x="3252" y="2662"/>
                    </a:cubicBezTo>
                    <a:cubicBezTo>
                      <a:pt x="3257" y="2666"/>
                      <a:pt x="3263" y="2671"/>
                      <a:pt x="3268" y="2676"/>
                    </a:cubicBezTo>
                    <a:cubicBezTo>
                      <a:pt x="3273" y="2681"/>
                      <a:pt x="3279" y="2685"/>
                      <a:pt x="3284" y="2690"/>
                    </a:cubicBezTo>
                    <a:cubicBezTo>
                      <a:pt x="3289" y="2695"/>
                      <a:pt x="3294" y="2700"/>
                      <a:pt x="3299" y="2705"/>
                    </a:cubicBezTo>
                    <a:cubicBezTo>
                      <a:pt x="3305" y="2710"/>
                      <a:pt x="3310" y="2715"/>
                      <a:pt x="3314" y="2720"/>
                    </a:cubicBezTo>
                    <a:cubicBezTo>
                      <a:pt x="3320" y="2725"/>
                      <a:pt x="3325" y="2730"/>
                      <a:pt x="3330" y="2735"/>
                    </a:cubicBezTo>
                    <a:cubicBezTo>
                      <a:pt x="3334" y="2740"/>
                      <a:pt x="3339" y="2745"/>
                      <a:pt x="3344" y="2751"/>
                    </a:cubicBezTo>
                    <a:cubicBezTo>
                      <a:pt x="3349" y="2756"/>
                      <a:pt x="3354" y="2761"/>
                      <a:pt x="3359" y="2766"/>
                    </a:cubicBezTo>
                    <a:cubicBezTo>
                      <a:pt x="3363" y="2772"/>
                      <a:pt x="3368" y="2777"/>
                      <a:pt x="3372" y="2782"/>
                    </a:cubicBezTo>
                    <a:cubicBezTo>
                      <a:pt x="3377" y="2788"/>
                      <a:pt x="3382" y="2793"/>
                      <a:pt x="3386" y="2798"/>
                    </a:cubicBezTo>
                    <a:cubicBezTo>
                      <a:pt x="3391" y="2804"/>
                      <a:pt x="3395" y="2809"/>
                      <a:pt x="3400" y="2815"/>
                    </a:cubicBezTo>
                    <a:cubicBezTo>
                      <a:pt x="3404" y="2820"/>
                      <a:pt x="3409" y="2826"/>
                      <a:pt x="3413" y="2832"/>
                    </a:cubicBezTo>
                    <a:cubicBezTo>
                      <a:pt x="3417" y="2837"/>
                      <a:pt x="3421" y="2843"/>
                      <a:pt x="3426" y="2848"/>
                    </a:cubicBezTo>
                    <a:cubicBezTo>
                      <a:pt x="3430" y="2854"/>
                      <a:pt x="3434" y="2860"/>
                      <a:pt x="3438" y="2866"/>
                    </a:cubicBezTo>
                    <a:cubicBezTo>
                      <a:pt x="3442" y="2871"/>
                      <a:pt x="3446" y="2877"/>
                      <a:pt x="3450" y="2883"/>
                    </a:cubicBezTo>
                    <a:cubicBezTo>
                      <a:pt x="3454" y="2889"/>
                      <a:pt x="3459" y="2894"/>
                      <a:pt x="3462" y="2900"/>
                    </a:cubicBezTo>
                    <a:cubicBezTo>
                      <a:pt x="3466" y="2906"/>
                      <a:pt x="3470" y="2912"/>
                      <a:pt x="3474" y="2918"/>
                    </a:cubicBezTo>
                    <a:cubicBezTo>
                      <a:pt x="3478" y="2924"/>
                      <a:pt x="3482" y="2930"/>
                      <a:pt x="3485" y="2936"/>
                    </a:cubicBezTo>
                    <a:cubicBezTo>
                      <a:pt x="3489" y="2942"/>
                      <a:pt x="3493" y="2948"/>
                      <a:pt x="3496" y="2954"/>
                    </a:cubicBezTo>
                    <a:cubicBezTo>
                      <a:pt x="3500" y="2960"/>
                      <a:pt x="3503" y="2966"/>
                      <a:pt x="3507" y="2973"/>
                    </a:cubicBezTo>
                    <a:cubicBezTo>
                      <a:pt x="3510" y="2979"/>
                      <a:pt x="3514" y="2985"/>
                      <a:pt x="3517" y="2991"/>
                    </a:cubicBezTo>
                    <a:cubicBezTo>
                      <a:pt x="3520" y="2997"/>
                      <a:pt x="3524" y="3004"/>
                      <a:pt x="3527" y="3010"/>
                    </a:cubicBezTo>
                    <a:cubicBezTo>
                      <a:pt x="3530" y="3016"/>
                      <a:pt x="3533" y="3023"/>
                      <a:pt x="3537" y="3029"/>
                    </a:cubicBezTo>
                    <a:cubicBezTo>
                      <a:pt x="3540" y="3035"/>
                      <a:pt x="3543" y="3041"/>
                      <a:pt x="3546" y="3048"/>
                    </a:cubicBezTo>
                    <a:cubicBezTo>
                      <a:pt x="3549" y="3054"/>
                      <a:pt x="3552" y="3061"/>
                      <a:pt x="3555" y="3067"/>
                    </a:cubicBezTo>
                    <a:cubicBezTo>
                      <a:pt x="3558" y="3074"/>
                      <a:pt x="3561" y="3080"/>
                      <a:pt x="3563" y="3087"/>
                    </a:cubicBezTo>
                    <a:cubicBezTo>
                      <a:pt x="3566" y="3093"/>
                      <a:pt x="3569" y="3100"/>
                      <a:pt x="3571" y="3107"/>
                    </a:cubicBezTo>
                    <a:cubicBezTo>
                      <a:pt x="3574" y="3113"/>
                      <a:pt x="3577" y="3119"/>
                      <a:pt x="3579" y="3126"/>
                    </a:cubicBezTo>
                    <a:cubicBezTo>
                      <a:pt x="3582" y="3133"/>
                      <a:pt x="3584" y="3140"/>
                      <a:pt x="3587" y="3146"/>
                    </a:cubicBezTo>
                    <a:cubicBezTo>
                      <a:pt x="3589" y="3153"/>
                      <a:pt x="3592" y="3159"/>
                      <a:pt x="3594" y="3166"/>
                    </a:cubicBezTo>
                    <a:cubicBezTo>
                      <a:pt x="3596" y="3173"/>
                      <a:pt x="3599" y="3180"/>
                      <a:pt x="3601" y="3187"/>
                    </a:cubicBezTo>
                    <a:cubicBezTo>
                      <a:pt x="3603" y="3194"/>
                      <a:pt x="3605" y="3200"/>
                      <a:pt x="3607" y="3207"/>
                    </a:cubicBezTo>
                    <a:cubicBezTo>
                      <a:pt x="3609" y="3214"/>
                      <a:pt x="3611" y="3221"/>
                      <a:pt x="3613" y="3228"/>
                    </a:cubicBezTo>
                    <a:cubicBezTo>
                      <a:pt x="3615" y="3235"/>
                      <a:pt x="3617" y="3241"/>
                      <a:pt x="3619" y="3248"/>
                    </a:cubicBezTo>
                    <a:cubicBezTo>
                      <a:pt x="3621" y="3255"/>
                      <a:pt x="3623" y="3262"/>
                      <a:pt x="3624" y="3270"/>
                    </a:cubicBezTo>
                    <a:cubicBezTo>
                      <a:pt x="3626" y="3276"/>
                      <a:pt x="3628" y="3283"/>
                      <a:pt x="3629" y="3290"/>
                    </a:cubicBezTo>
                    <a:cubicBezTo>
                      <a:pt x="3631" y="3297"/>
                      <a:pt x="3632" y="3305"/>
                      <a:pt x="3634" y="3312"/>
                    </a:cubicBezTo>
                    <a:cubicBezTo>
                      <a:pt x="3635" y="3319"/>
                      <a:pt x="3637" y="3325"/>
                      <a:pt x="3638" y="3332"/>
                    </a:cubicBezTo>
                    <a:cubicBezTo>
                      <a:pt x="3639" y="3340"/>
                      <a:pt x="3641" y="3347"/>
                      <a:pt x="3642" y="3355"/>
                    </a:cubicBezTo>
                    <a:cubicBezTo>
                      <a:pt x="3643" y="3362"/>
                      <a:pt x="3644" y="3368"/>
                      <a:pt x="3645" y="3375"/>
                    </a:cubicBezTo>
                    <a:cubicBezTo>
                      <a:pt x="3646" y="3383"/>
                      <a:pt x="3647" y="3391"/>
                      <a:pt x="3648" y="3399"/>
                    </a:cubicBezTo>
                    <a:cubicBezTo>
                      <a:pt x="3649" y="3405"/>
                      <a:pt x="3650" y="3411"/>
                      <a:pt x="3651" y="3418"/>
                    </a:cubicBezTo>
                    <a:cubicBezTo>
                      <a:pt x="3652" y="3426"/>
                      <a:pt x="3652" y="3435"/>
                      <a:pt x="3653" y="3443"/>
                    </a:cubicBezTo>
                    <a:cubicBezTo>
                      <a:pt x="3654" y="3449"/>
                      <a:pt x="3654" y="3455"/>
                      <a:pt x="3655" y="3461"/>
                    </a:cubicBezTo>
                    <a:cubicBezTo>
                      <a:pt x="3656" y="3471"/>
                      <a:pt x="3656" y="3481"/>
                      <a:pt x="3657" y="3491"/>
                    </a:cubicBezTo>
                    <a:cubicBezTo>
                      <a:pt x="3657" y="3495"/>
                      <a:pt x="3657" y="3500"/>
                      <a:pt x="3657" y="3505"/>
                    </a:cubicBezTo>
                    <a:cubicBezTo>
                      <a:pt x="3658" y="3520"/>
                      <a:pt x="3658" y="3535"/>
                      <a:pt x="3658" y="3549"/>
                    </a:cubicBezTo>
                    <a:lnTo>
                      <a:pt x="3658" y="3700"/>
                    </a:lnTo>
                    <a:lnTo>
                      <a:pt x="3658" y="3884"/>
                    </a:lnTo>
                    <a:lnTo>
                      <a:pt x="1308" y="3884"/>
                    </a:lnTo>
                    <a:close/>
                    <a:moveTo>
                      <a:pt x="3920" y="3434"/>
                    </a:moveTo>
                    <a:cubicBezTo>
                      <a:pt x="3918" y="3401"/>
                      <a:pt x="3914" y="3369"/>
                      <a:pt x="3909" y="3337"/>
                    </a:cubicBezTo>
                    <a:cubicBezTo>
                      <a:pt x="3908" y="3332"/>
                      <a:pt x="3907" y="3327"/>
                      <a:pt x="3907" y="3322"/>
                    </a:cubicBezTo>
                    <a:cubicBezTo>
                      <a:pt x="3905" y="3310"/>
                      <a:pt x="3903" y="3298"/>
                      <a:pt x="3901" y="3287"/>
                    </a:cubicBezTo>
                    <a:cubicBezTo>
                      <a:pt x="3900" y="3281"/>
                      <a:pt x="3898" y="3275"/>
                      <a:pt x="3897" y="3269"/>
                    </a:cubicBezTo>
                    <a:cubicBezTo>
                      <a:pt x="3895" y="3258"/>
                      <a:pt x="3893" y="3248"/>
                      <a:pt x="3890" y="3237"/>
                    </a:cubicBezTo>
                    <a:cubicBezTo>
                      <a:pt x="3889" y="3231"/>
                      <a:pt x="3888" y="3224"/>
                      <a:pt x="3886" y="3218"/>
                    </a:cubicBezTo>
                    <a:cubicBezTo>
                      <a:pt x="3884" y="3208"/>
                      <a:pt x="3881" y="3198"/>
                      <a:pt x="3878" y="3187"/>
                    </a:cubicBezTo>
                    <a:cubicBezTo>
                      <a:pt x="3877" y="3181"/>
                      <a:pt x="3875" y="3175"/>
                      <a:pt x="3873" y="3169"/>
                    </a:cubicBezTo>
                    <a:cubicBezTo>
                      <a:pt x="3871" y="3158"/>
                      <a:pt x="3867" y="3148"/>
                      <a:pt x="3864" y="3137"/>
                    </a:cubicBezTo>
                    <a:cubicBezTo>
                      <a:pt x="3863" y="3131"/>
                      <a:pt x="3861" y="3126"/>
                      <a:pt x="3859" y="3120"/>
                    </a:cubicBezTo>
                    <a:cubicBezTo>
                      <a:pt x="3855" y="3108"/>
                      <a:pt x="3851" y="3095"/>
                      <a:pt x="3847" y="3083"/>
                    </a:cubicBezTo>
                    <a:cubicBezTo>
                      <a:pt x="3846" y="3079"/>
                      <a:pt x="3845" y="3076"/>
                      <a:pt x="3843" y="3072"/>
                    </a:cubicBezTo>
                    <a:cubicBezTo>
                      <a:pt x="3838" y="3057"/>
                      <a:pt x="3832" y="3041"/>
                      <a:pt x="3826" y="3025"/>
                    </a:cubicBezTo>
                    <a:cubicBezTo>
                      <a:pt x="3824" y="3022"/>
                      <a:pt x="3823" y="3018"/>
                      <a:pt x="3821" y="3015"/>
                    </a:cubicBezTo>
                    <a:cubicBezTo>
                      <a:pt x="3817" y="3003"/>
                      <a:pt x="3811" y="2990"/>
                      <a:pt x="3806" y="2978"/>
                    </a:cubicBezTo>
                    <a:cubicBezTo>
                      <a:pt x="3804" y="2973"/>
                      <a:pt x="3801" y="2968"/>
                      <a:pt x="3799" y="2962"/>
                    </a:cubicBezTo>
                    <a:cubicBezTo>
                      <a:pt x="3794" y="2952"/>
                      <a:pt x="3790" y="2942"/>
                      <a:pt x="3785" y="2932"/>
                    </a:cubicBezTo>
                    <a:cubicBezTo>
                      <a:pt x="3782" y="2926"/>
                      <a:pt x="3779" y="2921"/>
                      <a:pt x="3777" y="2915"/>
                    </a:cubicBezTo>
                    <a:cubicBezTo>
                      <a:pt x="3772" y="2905"/>
                      <a:pt x="3767" y="2896"/>
                      <a:pt x="3762" y="2886"/>
                    </a:cubicBezTo>
                    <a:cubicBezTo>
                      <a:pt x="3759" y="2881"/>
                      <a:pt x="3756" y="2875"/>
                      <a:pt x="3753" y="2869"/>
                    </a:cubicBezTo>
                    <a:cubicBezTo>
                      <a:pt x="3748" y="2860"/>
                      <a:pt x="3743" y="2850"/>
                      <a:pt x="3737" y="2841"/>
                    </a:cubicBezTo>
                    <a:cubicBezTo>
                      <a:pt x="3734" y="2835"/>
                      <a:pt x="3731" y="2830"/>
                      <a:pt x="3728" y="2824"/>
                    </a:cubicBezTo>
                    <a:cubicBezTo>
                      <a:pt x="3722" y="2814"/>
                      <a:pt x="3716" y="2804"/>
                      <a:pt x="3710" y="2794"/>
                    </a:cubicBezTo>
                    <a:cubicBezTo>
                      <a:pt x="3707" y="2790"/>
                      <a:pt x="3704" y="2785"/>
                      <a:pt x="3701" y="2781"/>
                    </a:cubicBezTo>
                    <a:cubicBezTo>
                      <a:pt x="3692" y="2766"/>
                      <a:pt x="3683" y="2752"/>
                      <a:pt x="3673" y="2738"/>
                    </a:cubicBezTo>
                    <a:cubicBezTo>
                      <a:pt x="3664" y="2725"/>
                      <a:pt x="3655" y="2712"/>
                      <a:pt x="3645" y="2699"/>
                    </a:cubicBezTo>
                    <a:cubicBezTo>
                      <a:pt x="3643" y="2695"/>
                      <a:pt x="3640" y="2692"/>
                      <a:pt x="3637" y="2688"/>
                    </a:cubicBezTo>
                    <a:cubicBezTo>
                      <a:pt x="3630" y="2678"/>
                      <a:pt x="3623" y="2669"/>
                      <a:pt x="3615" y="2659"/>
                    </a:cubicBezTo>
                    <a:cubicBezTo>
                      <a:pt x="3613" y="2656"/>
                      <a:pt x="3610" y="2653"/>
                      <a:pt x="3607" y="2649"/>
                    </a:cubicBezTo>
                    <a:cubicBezTo>
                      <a:pt x="3597" y="2637"/>
                      <a:pt x="3587" y="2625"/>
                      <a:pt x="3577" y="2613"/>
                    </a:cubicBezTo>
                    <a:cubicBezTo>
                      <a:pt x="3576" y="2611"/>
                      <a:pt x="3574" y="2610"/>
                      <a:pt x="3573" y="2608"/>
                    </a:cubicBezTo>
                    <a:cubicBezTo>
                      <a:pt x="3564" y="2598"/>
                      <a:pt x="3555" y="2587"/>
                      <a:pt x="3546" y="2577"/>
                    </a:cubicBezTo>
                    <a:cubicBezTo>
                      <a:pt x="3542" y="2574"/>
                      <a:pt x="3539" y="2570"/>
                      <a:pt x="3536" y="2567"/>
                    </a:cubicBezTo>
                    <a:cubicBezTo>
                      <a:pt x="3528" y="2558"/>
                      <a:pt x="3519" y="2549"/>
                      <a:pt x="3511" y="2541"/>
                    </a:cubicBezTo>
                    <a:cubicBezTo>
                      <a:pt x="3508" y="2538"/>
                      <a:pt x="3505" y="2535"/>
                      <a:pt x="3503" y="2532"/>
                    </a:cubicBezTo>
                    <a:cubicBezTo>
                      <a:pt x="3492" y="2521"/>
                      <a:pt x="3480" y="2510"/>
                      <a:pt x="3469" y="2500"/>
                    </a:cubicBezTo>
                    <a:cubicBezTo>
                      <a:pt x="3467" y="2497"/>
                      <a:pt x="3464" y="2495"/>
                      <a:pt x="3462" y="2493"/>
                    </a:cubicBezTo>
                    <a:cubicBezTo>
                      <a:pt x="3453" y="2484"/>
                      <a:pt x="3443" y="2476"/>
                      <a:pt x="3434" y="2468"/>
                    </a:cubicBezTo>
                    <a:cubicBezTo>
                      <a:pt x="3430" y="2464"/>
                      <a:pt x="3427" y="2461"/>
                      <a:pt x="3423" y="2458"/>
                    </a:cubicBezTo>
                    <a:cubicBezTo>
                      <a:pt x="3414" y="2450"/>
                      <a:pt x="3404" y="2442"/>
                      <a:pt x="3394" y="2434"/>
                    </a:cubicBezTo>
                    <a:cubicBezTo>
                      <a:pt x="3392" y="2432"/>
                      <a:pt x="3389" y="2430"/>
                      <a:pt x="3387" y="2428"/>
                    </a:cubicBezTo>
                    <a:cubicBezTo>
                      <a:pt x="3374" y="2418"/>
                      <a:pt x="3362" y="2408"/>
                      <a:pt x="3350" y="2399"/>
                    </a:cubicBezTo>
                    <a:cubicBezTo>
                      <a:pt x="3347" y="2397"/>
                      <a:pt x="3344" y="2394"/>
                      <a:pt x="3340" y="2392"/>
                    </a:cubicBezTo>
                    <a:cubicBezTo>
                      <a:pt x="3331" y="2385"/>
                      <a:pt x="3321" y="2378"/>
                      <a:pt x="3311" y="2371"/>
                    </a:cubicBezTo>
                    <a:cubicBezTo>
                      <a:pt x="3307" y="2368"/>
                      <a:pt x="3303" y="2365"/>
                      <a:pt x="3299" y="2363"/>
                    </a:cubicBezTo>
                    <a:cubicBezTo>
                      <a:pt x="3288" y="2355"/>
                      <a:pt x="3277" y="2348"/>
                      <a:pt x="3266" y="2340"/>
                    </a:cubicBezTo>
                    <a:cubicBezTo>
                      <a:pt x="3264" y="2339"/>
                      <a:pt x="3262" y="2338"/>
                      <a:pt x="3260" y="2336"/>
                    </a:cubicBezTo>
                    <a:cubicBezTo>
                      <a:pt x="3249" y="2329"/>
                      <a:pt x="3237" y="2322"/>
                      <a:pt x="3226" y="2315"/>
                    </a:cubicBezTo>
                    <a:cubicBezTo>
                      <a:pt x="3229" y="2312"/>
                      <a:pt x="3232" y="2309"/>
                      <a:pt x="3234" y="2306"/>
                    </a:cubicBezTo>
                    <a:cubicBezTo>
                      <a:pt x="3243" y="2298"/>
                      <a:pt x="3251" y="2290"/>
                      <a:pt x="3259" y="2282"/>
                    </a:cubicBezTo>
                    <a:cubicBezTo>
                      <a:pt x="3263" y="2277"/>
                      <a:pt x="3268" y="2273"/>
                      <a:pt x="3272" y="2268"/>
                    </a:cubicBezTo>
                    <a:cubicBezTo>
                      <a:pt x="3281" y="2259"/>
                      <a:pt x="3289" y="2249"/>
                      <a:pt x="3298" y="2239"/>
                    </a:cubicBezTo>
                    <a:cubicBezTo>
                      <a:pt x="3301" y="2235"/>
                      <a:pt x="3305" y="2231"/>
                      <a:pt x="3308" y="2227"/>
                    </a:cubicBezTo>
                    <a:cubicBezTo>
                      <a:pt x="3317" y="2216"/>
                      <a:pt x="3326" y="2206"/>
                      <a:pt x="3335" y="2195"/>
                    </a:cubicBezTo>
                    <a:cubicBezTo>
                      <a:pt x="3337" y="2191"/>
                      <a:pt x="3340" y="2188"/>
                      <a:pt x="3343" y="2184"/>
                    </a:cubicBezTo>
                    <a:cubicBezTo>
                      <a:pt x="3352" y="2173"/>
                      <a:pt x="3360" y="2161"/>
                      <a:pt x="3368" y="2150"/>
                    </a:cubicBezTo>
                    <a:cubicBezTo>
                      <a:pt x="3420" y="2157"/>
                      <a:pt x="3473" y="2161"/>
                      <a:pt x="3525" y="2161"/>
                    </a:cubicBezTo>
                    <a:cubicBezTo>
                      <a:pt x="3706" y="2161"/>
                      <a:pt x="3876" y="2116"/>
                      <a:pt x="4026" y="2038"/>
                    </a:cubicBezTo>
                    <a:cubicBezTo>
                      <a:pt x="4437" y="2232"/>
                      <a:pt x="4700" y="2643"/>
                      <a:pt x="4700" y="3099"/>
                    </a:cubicBezTo>
                    <a:lnTo>
                      <a:pt x="4700" y="3434"/>
                    </a:lnTo>
                    <a:lnTo>
                      <a:pt x="3920" y="3434"/>
                    </a:ln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7" name="tiny-pc_73443">
                <a:extLst>
                  <a:ext uri="{FF2B5EF4-FFF2-40B4-BE49-F238E27FC236}">
                    <a16:creationId xmlns:a16="http://schemas.microsoft.com/office/drawing/2014/main" id="{8584AD83-5981-42EC-BF68-0ACC8BE956C9}"/>
                  </a:ext>
                </a:extLst>
              </p:cNvPr>
              <p:cNvSpPr>
                <a:spLocks noChangeAspect="1"/>
              </p:cNvSpPr>
              <p:nvPr/>
            </p:nvSpPr>
            <p:spPr bwMode="auto">
              <a:xfrm>
                <a:off x="5649993" y="1496925"/>
                <a:ext cx="473609" cy="306551"/>
              </a:xfrm>
              <a:custGeom>
                <a:avLst/>
                <a:gdLst>
                  <a:gd name="connsiteX0" fmla="*/ 175692 w 608274"/>
                  <a:gd name="connsiteY0" fmla="*/ 343272 h 403140"/>
                  <a:gd name="connsiteX1" fmla="*/ 175692 w 608274"/>
                  <a:gd name="connsiteY1" fmla="*/ 375423 h 403140"/>
                  <a:gd name="connsiteX2" fmla="*/ 257015 w 608274"/>
                  <a:gd name="connsiteY2" fmla="*/ 375423 h 403140"/>
                  <a:gd name="connsiteX3" fmla="*/ 257015 w 608274"/>
                  <a:gd name="connsiteY3" fmla="*/ 343272 h 403140"/>
                  <a:gd name="connsiteX4" fmla="*/ 485586 w 608274"/>
                  <a:gd name="connsiteY4" fmla="*/ 284792 h 403140"/>
                  <a:gd name="connsiteX5" fmla="*/ 485586 w 608274"/>
                  <a:gd name="connsiteY5" fmla="*/ 370851 h 403140"/>
                  <a:gd name="connsiteX6" fmla="*/ 490166 w 608274"/>
                  <a:gd name="connsiteY6" fmla="*/ 375424 h 403140"/>
                  <a:gd name="connsiteX7" fmla="*/ 575937 w 608274"/>
                  <a:gd name="connsiteY7" fmla="*/ 375424 h 403140"/>
                  <a:gd name="connsiteX8" fmla="*/ 580517 w 608274"/>
                  <a:gd name="connsiteY8" fmla="*/ 370851 h 403140"/>
                  <a:gd name="connsiteX9" fmla="*/ 580517 w 608274"/>
                  <a:gd name="connsiteY9" fmla="*/ 284792 h 403140"/>
                  <a:gd name="connsiteX10" fmla="*/ 27755 w 608274"/>
                  <a:gd name="connsiteY10" fmla="*/ 274673 h 403140"/>
                  <a:gd name="connsiteX11" fmla="*/ 27755 w 608274"/>
                  <a:gd name="connsiteY11" fmla="*/ 301697 h 403140"/>
                  <a:gd name="connsiteX12" fmla="*/ 41633 w 608274"/>
                  <a:gd name="connsiteY12" fmla="*/ 315555 h 403140"/>
                  <a:gd name="connsiteX13" fmla="*/ 391074 w 608274"/>
                  <a:gd name="connsiteY13" fmla="*/ 315555 h 403140"/>
                  <a:gd name="connsiteX14" fmla="*/ 404952 w 608274"/>
                  <a:gd name="connsiteY14" fmla="*/ 301697 h 403140"/>
                  <a:gd name="connsiteX15" fmla="*/ 404952 w 608274"/>
                  <a:gd name="connsiteY15" fmla="*/ 274673 h 403140"/>
                  <a:gd name="connsiteX16" fmla="*/ 485586 w 608274"/>
                  <a:gd name="connsiteY16" fmla="*/ 233656 h 403140"/>
                  <a:gd name="connsiteX17" fmla="*/ 485586 w 608274"/>
                  <a:gd name="connsiteY17" fmla="*/ 257076 h 403140"/>
                  <a:gd name="connsiteX18" fmla="*/ 580517 w 608274"/>
                  <a:gd name="connsiteY18" fmla="*/ 257076 h 403140"/>
                  <a:gd name="connsiteX19" fmla="*/ 580517 w 608274"/>
                  <a:gd name="connsiteY19" fmla="*/ 233656 h 403140"/>
                  <a:gd name="connsiteX20" fmla="*/ 528576 w 608274"/>
                  <a:gd name="connsiteY20" fmla="*/ 103096 h 403140"/>
                  <a:gd name="connsiteX21" fmla="*/ 537455 w 608274"/>
                  <a:gd name="connsiteY21" fmla="*/ 103096 h 403140"/>
                  <a:gd name="connsiteX22" fmla="*/ 551327 w 608274"/>
                  <a:gd name="connsiteY22" fmla="*/ 116962 h 403140"/>
                  <a:gd name="connsiteX23" fmla="*/ 537455 w 608274"/>
                  <a:gd name="connsiteY23" fmla="*/ 130828 h 403140"/>
                  <a:gd name="connsiteX24" fmla="*/ 528576 w 608274"/>
                  <a:gd name="connsiteY24" fmla="*/ 130828 h 403140"/>
                  <a:gd name="connsiteX25" fmla="*/ 514704 w 608274"/>
                  <a:gd name="connsiteY25" fmla="*/ 116962 h 403140"/>
                  <a:gd name="connsiteX26" fmla="*/ 528576 w 608274"/>
                  <a:gd name="connsiteY26" fmla="*/ 103096 h 403140"/>
                  <a:gd name="connsiteX27" fmla="*/ 490166 w 608274"/>
                  <a:gd name="connsiteY27" fmla="*/ 74289 h 403140"/>
                  <a:gd name="connsiteX28" fmla="*/ 485586 w 608274"/>
                  <a:gd name="connsiteY28" fmla="*/ 79001 h 403140"/>
                  <a:gd name="connsiteX29" fmla="*/ 485586 w 608274"/>
                  <a:gd name="connsiteY29" fmla="*/ 205940 h 403140"/>
                  <a:gd name="connsiteX30" fmla="*/ 580517 w 608274"/>
                  <a:gd name="connsiteY30" fmla="*/ 205940 h 403140"/>
                  <a:gd name="connsiteX31" fmla="*/ 580517 w 608274"/>
                  <a:gd name="connsiteY31" fmla="*/ 79001 h 403140"/>
                  <a:gd name="connsiteX32" fmla="*/ 575937 w 608274"/>
                  <a:gd name="connsiteY32" fmla="*/ 74289 h 403140"/>
                  <a:gd name="connsiteX33" fmla="*/ 490166 w 608274"/>
                  <a:gd name="connsiteY33" fmla="*/ 46573 h 403140"/>
                  <a:gd name="connsiteX34" fmla="*/ 575937 w 608274"/>
                  <a:gd name="connsiteY34" fmla="*/ 46573 h 403140"/>
                  <a:gd name="connsiteX35" fmla="*/ 608274 w 608274"/>
                  <a:gd name="connsiteY35" fmla="*/ 79001 h 403140"/>
                  <a:gd name="connsiteX36" fmla="*/ 608274 w 608274"/>
                  <a:gd name="connsiteY36" fmla="*/ 370851 h 403140"/>
                  <a:gd name="connsiteX37" fmla="*/ 575937 w 608274"/>
                  <a:gd name="connsiteY37" fmla="*/ 403140 h 403140"/>
                  <a:gd name="connsiteX38" fmla="*/ 490166 w 608274"/>
                  <a:gd name="connsiteY38" fmla="*/ 403140 h 403140"/>
                  <a:gd name="connsiteX39" fmla="*/ 457829 w 608274"/>
                  <a:gd name="connsiteY39" fmla="*/ 370851 h 403140"/>
                  <a:gd name="connsiteX40" fmla="*/ 457829 w 608274"/>
                  <a:gd name="connsiteY40" fmla="*/ 79001 h 403140"/>
                  <a:gd name="connsiteX41" fmla="*/ 490166 w 608274"/>
                  <a:gd name="connsiteY41" fmla="*/ 46573 h 403140"/>
                  <a:gd name="connsiteX42" fmla="*/ 41633 w 608274"/>
                  <a:gd name="connsiteY42" fmla="*/ 27717 h 403140"/>
                  <a:gd name="connsiteX43" fmla="*/ 27755 w 608274"/>
                  <a:gd name="connsiteY43" fmla="*/ 41575 h 403140"/>
                  <a:gd name="connsiteX44" fmla="*/ 27755 w 608274"/>
                  <a:gd name="connsiteY44" fmla="*/ 246956 h 403140"/>
                  <a:gd name="connsiteX45" fmla="*/ 404952 w 608274"/>
                  <a:gd name="connsiteY45" fmla="*/ 246956 h 403140"/>
                  <a:gd name="connsiteX46" fmla="*/ 404952 w 608274"/>
                  <a:gd name="connsiteY46" fmla="*/ 41575 h 403140"/>
                  <a:gd name="connsiteX47" fmla="*/ 391074 w 608274"/>
                  <a:gd name="connsiteY47" fmla="*/ 27717 h 403140"/>
                  <a:gd name="connsiteX48" fmla="*/ 41633 w 608274"/>
                  <a:gd name="connsiteY48" fmla="*/ 0 h 403140"/>
                  <a:gd name="connsiteX49" fmla="*/ 391074 w 608274"/>
                  <a:gd name="connsiteY49" fmla="*/ 0 h 403140"/>
                  <a:gd name="connsiteX50" fmla="*/ 432707 w 608274"/>
                  <a:gd name="connsiteY50" fmla="*/ 41575 h 403140"/>
                  <a:gd name="connsiteX51" fmla="*/ 432707 w 608274"/>
                  <a:gd name="connsiteY51" fmla="*/ 301697 h 403140"/>
                  <a:gd name="connsiteX52" fmla="*/ 391074 w 608274"/>
                  <a:gd name="connsiteY52" fmla="*/ 343272 h 403140"/>
                  <a:gd name="connsiteX53" fmla="*/ 284771 w 608274"/>
                  <a:gd name="connsiteY53" fmla="*/ 343272 h 403140"/>
                  <a:gd name="connsiteX54" fmla="*/ 284771 w 608274"/>
                  <a:gd name="connsiteY54" fmla="*/ 375423 h 403140"/>
                  <a:gd name="connsiteX55" fmla="*/ 331677 w 608274"/>
                  <a:gd name="connsiteY55" fmla="*/ 375423 h 403140"/>
                  <a:gd name="connsiteX56" fmla="*/ 345555 w 608274"/>
                  <a:gd name="connsiteY56" fmla="*/ 389282 h 403140"/>
                  <a:gd name="connsiteX57" fmla="*/ 331677 w 608274"/>
                  <a:gd name="connsiteY57" fmla="*/ 403140 h 403140"/>
                  <a:gd name="connsiteX58" fmla="*/ 284771 w 608274"/>
                  <a:gd name="connsiteY58" fmla="*/ 403140 h 403140"/>
                  <a:gd name="connsiteX59" fmla="*/ 147936 w 608274"/>
                  <a:gd name="connsiteY59" fmla="*/ 403140 h 403140"/>
                  <a:gd name="connsiteX60" fmla="*/ 101169 w 608274"/>
                  <a:gd name="connsiteY60" fmla="*/ 403140 h 403140"/>
                  <a:gd name="connsiteX61" fmla="*/ 87291 w 608274"/>
                  <a:gd name="connsiteY61" fmla="*/ 389282 h 403140"/>
                  <a:gd name="connsiteX62" fmla="*/ 101169 w 608274"/>
                  <a:gd name="connsiteY62" fmla="*/ 375423 h 403140"/>
                  <a:gd name="connsiteX63" fmla="*/ 147936 w 608274"/>
                  <a:gd name="connsiteY63" fmla="*/ 375423 h 403140"/>
                  <a:gd name="connsiteX64" fmla="*/ 147936 w 608274"/>
                  <a:gd name="connsiteY64" fmla="*/ 343272 h 403140"/>
                  <a:gd name="connsiteX65" fmla="*/ 41633 w 608274"/>
                  <a:gd name="connsiteY65" fmla="*/ 343272 h 403140"/>
                  <a:gd name="connsiteX66" fmla="*/ 0 w 608274"/>
                  <a:gd name="connsiteY66" fmla="*/ 301697 h 403140"/>
                  <a:gd name="connsiteX67" fmla="*/ 0 w 608274"/>
                  <a:gd name="connsiteY67" fmla="*/ 41575 h 403140"/>
                  <a:gd name="connsiteX68" fmla="*/ 41633 w 608274"/>
                  <a:gd name="connsiteY68" fmla="*/ 0 h 4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274" h="403140">
                    <a:moveTo>
                      <a:pt x="175692" y="343272"/>
                    </a:moveTo>
                    <a:lnTo>
                      <a:pt x="175692" y="375423"/>
                    </a:lnTo>
                    <a:lnTo>
                      <a:pt x="257015" y="375423"/>
                    </a:lnTo>
                    <a:lnTo>
                      <a:pt x="257015" y="343272"/>
                    </a:lnTo>
                    <a:close/>
                    <a:moveTo>
                      <a:pt x="485586" y="284792"/>
                    </a:moveTo>
                    <a:lnTo>
                      <a:pt x="485586" y="370851"/>
                    </a:lnTo>
                    <a:cubicBezTo>
                      <a:pt x="485586" y="373345"/>
                      <a:pt x="487668" y="375424"/>
                      <a:pt x="490166" y="375424"/>
                    </a:cubicBezTo>
                    <a:lnTo>
                      <a:pt x="575937" y="375424"/>
                    </a:lnTo>
                    <a:cubicBezTo>
                      <a:pt x="578435" y="375424"/>
                      <a:pt x="580517" y="373345"/>
                      <a:pt x="580517" y="370851"/>
                    </a:cubicBezTo>
                    <a:lnTo>
                      <a:pt x="580517" y="284792"/>
                    </a:lnTo>
                    <a:close/>
                    <a:moveTo>
                      <a:pt x="27755" y="274673"/>
                    </a:moveTo>
                    <a:lnTo>
                      <a:pt x="27755" y="301697"/>
                    </a:lnTo>
                    <a:cubicBezTo>
                      <a:pt x="27755" y="309319"/>
                      <a:pt x="34000" y="315555"/>
                      <a:pt x="41633" y="315555"/>
                    </a:cubicBezTo>
                    <a:lnTo>
                      <a:pt x="391074" y="315555"/>
                    </a:lnTo>
                    <a:cubicBezTo>
                      <a:pt x="398845" y="315555"/>
                      <a:pt x="404952" y="309319"/>
                      <a:pt x="404952" y="301697"/>
                    </a:cubicBezTo>
                    <a:lnTo>
                      <a:pt x="404952" y="274673"/>
                    </a:lnTo>
                    <a:close/>
                    <a:moveTo>
                      <a:pt x="485586" y="233656"/>
                    </a:moveTo>
                    <a:lnTo>
                      <a:pt x="485586" y="257076"/>
                    </a:lnTo>
                    <a:lnTo>
                      <a:pt x="580517" y="257076"/>
                    </a:lnTo>
                    <a:lnTo>
                      <a:pt x="580517" y="233656"/>
                    </a:lnTo>
                    <a:close/>
                    <a:moveTo>
                      <a:pt x="528576" y="103096"/>
                    </a:moveTo>
                    <a:lnTo>
                      <a:pt x="537455" y="103096"/>
                    </a:lnTo>
                    <a:cubicBezTo>
                      <a:pt x="545084" y="103096"/>
                      <a:pt x="551327" y="109336"/>
                      <a:pt x="551327" y="116962"/>
                    </a:cubicBezTo>
                    <a:cubicBezTo>
                      <a:pt x="551327" y="124588"/>
                      <a:pt x="545084" y="130828"/>
                      <a:pt x="537455" y="130828"/>
                    </a:cubicBezTo>
                    <a:lnTo>
                      <a:pt x="528576" y="130828"/>
                    </a:lnTo>
                    <a:cubicBezTo>
                      <a:pt x="520947" y="130828"/>
                      <a:pt x="514704" y="124588"/>
                      <a:pt x="514704" y="116962"/>
                    </a:cubicBezTo>
                    <a:cubicBezTo>
                      <a:pt x="514704" y="109336"/>
                      <a:pt x="520947" y="103096"/>
                      <a:pt x="528576" y="103096"/>
                    </a:cubicBezTo>
                    <a:close/>
                    <a:moveTo>
                      <a:pt x="490166" y="74289"/>
                    </a:moveTo>
                    <a:cubicBezTo>
                      <a:pt x="487668" y="74289"/>
                      <a:pt x="485586" y="76506"/>
                      <a:pt x="485586" y="79001"/>
                    </a:cubicBezTo>
                    <a:lnTo>
                      <a:pt x="485586" y="205940"/>
                    </a:lnTo>
                    <a:lnTo>
                      <a:pt x="580517" y="205940"/>
                    </a:lnTo>
                    <a:lnTo>
                      <a:pt x="580517" y="79001"/>
                    </a:lnTo>
                    <a:cubicBezTo>
                      <a:pt x="580517" y="76506"/>
                      <a:pt x="578435" y="74289"/>
                      <a:pt x="575937" y="74289"/>
                    </a:cubicBezTo>
                    <a:close/>
                    <a:moveTo>
                      <a:pt x="490166" y="46573"/>
                    </a:moveTo>
                    <a:lnTo>
                      <a:pt x="575937" y="46573"/>
                    </a:lnTo>
                    <a:cubicBezTo>
                      <a:pt x="593840" y="46573"/>
                      <a:pt x="608274" y="61124"/>
                      <a:pt x="608274" y="79001"/>
                    </a:cubicBezTo>
                    <a:lnTo>
                      <a:pt x="608274" y="370851"/>
                    </a:lnTo>
                    <a:cubicBezTo>
                      <a:pt x="608274" y="388728"/>
                      <a:pt x="593840" y="403140"/>
                      <a:pt x="575937" y="403140"/>
                    </a:cubicBezTo>
                    <a:lnTo>
                      <a:pt x="490166" y="403140"/>
                    </a:lnTo>
                    <a:cubicBezTo>
                      <a:pt x="472402" y="403140"/>
                      <a:pt x="457829" y="388728"/>
                      <a:pt x="457829" y="370851"/>
                    </a:cubicBezTo>
                    <a:lnTo>
                      <a:pt x="457829" y="79001"/>
                    </a:lnTo>
                    <a:cubicBezTo>
                      <a:pt x="457829" y="61124"/>
                      <a:pt x="472402" y="46573"/>
                      <a:pt x="490166" y="46573"/>
                    </a:cubicBezTo>
                    <a:close/>
                    <a:moveTo>
                      <a:pt x="41633" y="27717"/>
                    </a:moveTo>
                    <a:cubicBezTo>
                      <a:pt x="34000" y="27717"/>
                      <a:pt x="27755" y="33953"/>
                      <a:pt x="27755" y="41575"/>
                    </a:cubicBezTo>
                    <a:lnTo>
                      <a:pt x="27755" y="246956"/>
                    </a:lnTo>
                    <a:lnTo>
                      <a:pt x="404952" y="246956"/>
                    </a:lnTo>
                    <a:lnTo>
                      <a:pt x="404952" y="41575"/>
                    </a:lnTo>
                    <a:cubicBezTo>
                      <a:pt x="404952" y="33953"/>
                      <a:pt x="398845" y="27717"/>
                      <a:pt x="391074" y="27717"/>
                    </a:cubicBezTo>
                    <a:close/>
                    <a:moveTo>
                      <a:pt x="41633" y="0"/>
                    </a:moveTo>
                    <a:lnTo>
                      <a:pt x="391074" y="0"/>
                    </a:lnTo>
                    <a:cubicBezTo>
                      <a:pt x="414111" y="0"/>
                      <a:pt x="432707" y="18570"/>
                      <a:pt x="432707" y="41575"/>
                    </a:cubicBezTo>
                    <a:lnTo>
                      <a:pt x="432707" y="301697"/>
                    </a:lnTo>
                    <a:cubicBezTo>
                      <a:pt x="432707" y="324563"/>
                      <a:pt x="414111" y="343272"/>
                      <a:pt x="391074" y="343272"/>
                    </a:cubicBezTo>
                    <a:lnTo>
                      <a:pt x="284771" y="343272"/>
                    </a:lnTo>
                    <a:lnTo>
                      <a:pt x="284771" y="375423"/>
                    </a:lnTo>
                    <a:lnTo>
                      <a:pt x="331677" y="375423"/>
                    </a:lnTo>
                    <a:cubicBezTo>
                      <a:pt x="339310" y="375423"/>
                      <a:pt x="345555" y="381660"/>
                      <a:pt x="345555" y="389282"/>
                    </a:cubicBezTo>
                    <a:cubicBezTo>
                      <a:pt x="345555" y="397042"/>
                      <a:pt x="339310" y="403140"/>
                      <a:pt x="331677" y="403140"/>
                    </a:cubicBezTo>
                    <a:lnTo>
                      <a:pt x="284771" y="403140"/>
                    </a:lnTo>
                    <a:lnTo>
                      <a:pt x="147936" y="403140"/>
                    </a:lnTo>
                    <a:lnTo>
                      <a:pt x="101169" y="403140"/>
                    </a:lnTo>
                    <a:cubicBezTo>
                      <a:pt x="93536" y="403140"/>
                      <a:pt x="87291" y="397042"/>
                      <a:pt x="87291" y="389282"/>
                    </a:cubicBezTo>
                    <a:cubicBezTo>
                      <a:pt x="87291" y="381660"/>
                      <a:pt x="93536" y="375423"/>
                      <a:pt x="101169" y="375423"/>
                    </a:cubicBezTo>
                    <a:lnTo>
                      <a:pt x="147936" y="375423"/>
                    </a:lnTo>
                    <a:lnTo>
                      <a:pt x="147936" y="343272"/>
                    </a:lnTo>
                    <a:lnTo>
                      <a:pt x="41633" y="343272"/>
                    </a:lnTo>
                    <a:cubicBezTo>
                      <a:pt x="18735" y="343272"/>
                      <a:pt x="0" y="324563"/>
                      <a:pt x="0" y="301697"/>
                    </a:cubicBezTo>
                    <a:lnTo>
                      <a:pt x="0" y="41575"/>
                    </a:lnTo>
                    <a:cubicBezTo>
                      <a:pt x="0" y="18570"/>
                      <a:pt x="18735" y="0"/>
                      <a:pt x="41633"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8" name="tablet_283277">
                <a:extLst>
                  <a:ext uri="{FF2B5EF4-FFF2-40B4-BE49-F238E27FC236}">
                    <a16:creationId xmlns:a16="http://schemas.microsoft.com/office/drawing/2014/main" id="{C666C70F-2239-4E83-9231-03F39F717DEC}"/>
                  </a:ext>
                </a:extLst>
              </p:cNvPr>
              <p:cNvSpPr>
                <a:spLocks noChangeAspect="1"/>
              </p:cNvSpPr>
              <p:nvPr/>
            </p:nvSpPr>
            <p:spPr bwMode="auto">
              <a:xfrm>
                <a:off x="6812664" y="1520148"/>
                <a:ext cx="233387" cy="295759"/>
              </a:xfrm>
              <a:custGeom>
                <a:avLst/>
                <a:gdLst>
                  <a:gd name="connsiteX0" fmla="*/ 223683 w 447455"/>
                  <a:gd name="connsiteY0" fmla="*/ 460721 h 580612"/>
                  <a:gd name="connsiteX1" fmla="*/ 247331 w 447455"/>
                  <a:gd name="connsiteY1" fmla="*/ 484290 h 580612"/>
                  <a:gd name="connsiteX2" fmla="*/ 223683 w 447455"/>
                  <a:gd name="connsiteY2" fmla="*/ 507859 h 580612"/>
                  <a:gd name="connsiteX3" fmla="*/ 200123 w 447455"/>
                  <a:gd name="connsiteY3" fmla="*/ 484290 h 580612"/>
                  <a:gd name="connsiteX4" fmla="*/ 223683 w 447455"/>
                  <a:gd name="connsiteY4" fmla="*/ 460721 h 580612"/>
                  <a:gd name="connsiteX5" fmla="*/ 48422 w 447455"/>
                  <a:gd name="connsiteY5" fmla="*/ 428194 h 580612"/>
                  <a:gd name="connsiteX6" fmla="*/ 48422 w 447455"/>
                  <a:gd name="connsiteY6" fmla="*/ 532265 h 580612"/>
                  <a:gd name="connsiteX7" fmla="*/ 399122 w 447455"/>
                  <a:gd name="connsiteY7" fmla="*/ 532265 h 580612"/>
                  <a:gd name="connsiteX8" fmla="*/ 399122 w 447455"/>
                  <a:gd name="connsiteY8" fmla="*/ 428194 h 580612"/>
                  <a:gd name="connsiteX9" fmla="*/ 48422 w 447455"/>
                  <a:gd name="connsiteY9" fmla="*/ 48347 h 580612"/>
                  <a:gd name="connsiteX10" fmla="*/ 48422 w 447455"/>
                  <a:gd name="connsiteY10" fmla="*/ 379757 h 580612"/>
                  <a:gd name="connsiteX11" fmla="*/ 399033 w 447455"/>
                  <a:gd name="connsiteY11" fmla="*/ 379757 h 580612"/>
                  <a:gd name="connsiteX12" fmla="*/ 399033 w 447455"/>
                  <a:gd name="connsiteY12" fmla="*/ 48347 h 580612"/>
                  <a:gd name="connsiteX13" fmla="*/ 24211 w 447455"/>
                  <a:gd name="connsiteY13" fmla="*/ 0 h 580612"/>
                  <a:gd name="connsiteX14" fmla="*/ 423244 w 447455"/>
                  <a:gd name="connsiteY14" fmla="*/ 0 h 580612"/>
                  <a:gd name="connsiteX15" fmla="*/ 447455 w 447455"/>
                  <a:gd name="connsiteY15" fmla="*/ 24174 h 580612"/>
                  <a:gd name="connsiteX16" fmla="*/ 447455 w 447455"/>
                  <a:gd name="connsiteY16" fmla="*/ 556438 h 580612"/>
                  <a:gd name="connsiteX17" fmla="*/ 423244 w 447455"/>
                  <a:gd name="connsiteY17" fmla="*/ 580612 h 580612"/>
                  <a:gd name="connsiteX18" fmla="*/ 24211 w 447455"/>
                  <a:gd name="connsiteY18" fmla="*/ 580612 h 580612"/>
                  <a:gd name="connsiteX19" fmla="*/ 0 w 447455"/>
                  <a:gd name="connsiteY19" fmla="*/ 556438 h 580612"/>
                  <a:gd name="connsiteX20" fmla="*/ 0 w 447455"/>
                  <a:gd name="connsiteY20" fmla="*/ 24174 h 580612"/>
                  <a:gd name="connsiteX21" fmla="*/ 24211 w 447455"/>
                  <a:gd name="connsiteY21"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455" h="580612">
                    <a:moveTo>
                      <a:pt x="223683" y="460721"/>
                    </a:moveTo>
                    <a:cubicBezTo>
                      <a:pt x="236751" y="460721"/>
                      <a:pt x="247331" y="471394"/>
                      <a:pt x="247331" y="484290"/>
                    </a:cubicBezTo>
                    <a:cubicBezTo>
                      <a:pt x="247331" y="497364"/>
                      <a:pt x="236751" y="507859"/>
                      <a:pt x="223683" y="507859"/>
                    </a:cubicBezTo>
                    <a:cubicBezTo>
                      <a:pt x="210703" y="507859"/>
                      <a:pt x="200123" y="497364"/>
                      <a:pt x="200123" y="484290"/>
                    </a:cubicBezTo>
                    <a:cubicBezTo>
                      <a:pt x="200123" y="471216"/>
                      <a:pt x="210703" y="460721"/>
                      <a:pt x="223683" y="460721"/>
                    </a:cubicBezTo>
                    <a:close/>
                    <a:moveTo>
                      <a:pt x="48422" y="428194"/>
                    </a:moveTo>
                    <a:lnTo>
                      <a:pt x="48422" y="532265"/>
                    </a:lnTo>
                    <a:lnTo>
                      <a:pt x="399122" y="532265"/>
                    </a:lnTo>
                    <a:lnTo>
                      <a:pt x="399122" y="428194"/>
                    </a:lnTo>
                    <a:close/>
                    <a:moveTo>
                      <a:pt x="48422" y="48347"/>
                    </a:moveTo>
                    <a:lnTo>
                      <a:pt x="48422" y="379757"/>
                    </a:lnTo>
                    <a:lnTo>
                      <a:pt x="399033" y="379757"/>
                    </a:lnTo>
                    <a:lnTo>
                      <a:pt x="399033" y="48347"/>
                    </a:lnTo>
                    <a:close/>
                    <a:moveTo>
                      <a:pt x="24211" y="0"/>
                    </a:moveTo>
                    <a:lnTo>
                      <a:pt x="423244" y="0"/>
                    </a:lnTo>
                    <a:cubicBezTo>
                      <a:pt x="436596" y="0"/>
                      <a:pt x="447455" y="10754"/>
                      <a:pt x="447455" y="24174"/>
                    </a:cubicBezTo>
                    <a:lnTo>
                      <a:pt x="447455" y="556438"/>
                    </a:lnTo>
                    <a:cubicBezTo>
                      <a:pt x="447455" y="569858"/>
                      <a:pt x="436596" y="580612"/>
                      <a:pt x="423244" y="580612"/>
                    </a:cubicBezTo>
                    <a:lnTo>
                      <a:pt x="24211" y="580612"/>
                    </a:lnTo>
                    <a:cubicBezTo>
                      <a:pt x="10770" y="580612"/>
                      <a:pt x="0" y="569858"/>
                      <a:pt x="0" y="556438"/>
                    </a:cubicBezTo>
                    <a:lnTo>
                      <a:pt x="0" y="24174"/>
                    </a:lnTo>
                    <a:cubicBezTo>
                      <a:pt x="0" y="10754"/>
                      <a:pt x="10770" y="0"/>
                      <a:pt x="24211"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lang="zh-CN" altLang="en-US" sz="1200">
                  <a:latin typeface="腾讯体 W7" panose="020C08030202040F0204" pitchFamily="34" charset="-122"/>
                  <a:ea typeface="腾讯体 W7" panose="020C08030202040F0204" pitchFamily="34" charset="-122"/>
                </a:endParaRPr>
              </a:p>
            </p:txBody>
          </p:sp>
          <p:cxnSp>
            <p:nvCxnSpPr>
              <p:cNvPr id="39" name="Straight Arrow Connector 25">
                <a:extLst>
                  <a:ext uri="{FF2B5EF4-FFF2-40B4-BE49-F238E27FC236}">
                    <a16:creationId xmlns:a16="http://schemas.microsoft.com/office/drawing/2014/main" id="{99BCDF8D-90E4-4CE5-8C6C-4455596CB9F2}"/>
                  </a:ext>
                </a:extLst>
              </p:cNvPr>
              <p:cNvCxnSpPr/>
              <p:nvPr/>
            </p:nvCxnSpPr>
            <p:spPr>
              <a:xfrm>
                <a:off x="6247824" y="5622382"/>
                <a:ext cx="1210105" cy="0"/>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26">
                <a:extLst>
                  <a:ext uri="{FF2B5EF4-FFF2-40B4-BE49-F238E27FC236}">
                    <a16:creationId xmlns:a16="http://schemas.microsoft.com/office/drawing/2014/main" id="{F6116E2A-FD97-4F5E-BE78-8617E21B2A87}"/>
                  </a:ext>
                </a:extLst>
              </p:cNvPr>
              <p:cNvCxnSpPr/>
              <p:nvPr/>
            </p:nvCxnSpPr>
            <p:spPr>
              <a:xfrm>
                <a:off x="6251385" y="4890877"/>
                <a:ext cx="1210105" cy="0"/>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pic>
            <p:nvPicPr>
              <p:cNvPr id="41" name="Picture 27">
                <a:extLst>
                  <a:ext uri="{FF2B5EF4-FFF2-40B4-BE49-F238E27FC236}">
                    <a16:creationId xmlns:a16="http://schemas.microsoft.com/office/drawing/2014/main" id="{11A39CEC-02BE-4E70-9AD0-E8A762FEF1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5684" y="1491432"/>
                <a:ext cx="514345" cy="401855"/>
              </a:xfrm>
              <a:prstGeom prst="rect">
                <a:avLst/>
              </a:prstGeom>
            </p:spPr>
          </p:pic>
          <p:cxnSp>
            <p:nvCxnSpPr>
              <p:cNvPr id="47" name="Straight Connector 34">
                <a:extLst>
                  <a:ext uri="{FF2B5EF4-FFF2-40B4-BE49-F238E27FC236}">
                    <a16:creationId xmlns:a16="http://schemas.microsoft.com/office/drawing/2014/main" id="{773F675D-FC1D-4B26-8E19-0E65FF4B36D8}"/>
                  </a:ext>
                </a:extLst>
              </p:cNvPr>
              <p:cNvCxnSpPr>
                <a:stCxn id="28" idx="2"/>
                <a:endCxn id="33" idx="0"/>
              </p:cNvCxnSpPr>
              <p:nvPr/>
            </p:nvCxnSpPr>
            <p:spPr>
              <a:xfrm>
                <a:off x="5811463" y="5190559"/>
                <a:ext cx="2040046" cy="117234"/>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35">
                <a:extLst>
                  <a:ext uri="{FF2B5EF4-FFF2-40B4-BE49-F238E27FC236}">
                    <a16:creationId xmlns:a16="http://schemas.microsoft.com/office/drawing/2014/main" id="{C61C243F-53A6-41C3-A99E-4528587458BA}"/>
                  </a:ext>
                </a:extLst>
              </p:cNvPr>
              <p:cNvCxnSpPr>
                <a:stCxn id="28" idx="2"/>
                <a:endCxn id="32" idx="0"/>
              </p:cNvCxnSpPr>
              <p:nvPr/>
            </p:nvCxnSpPr>
            <p:spPr>
              <a:xfrm>
                <a:off x="5811463" y="5190559"/>
                <a:ext cx="11258" cy="124378"/>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36">
                <a:extLst>
                  <a:ext uri="{FF2B5EF4-FFF2-40B4-BE49-F238E27FC236}">
                    <a16:creationId xmlns:a16="http://schemas.microsoft.com/office/drawing/2014/main" id="{40BAE113-0492-4F0E-9179-734333E9BB27}"/>
                  </a:ext>
                </a:extLst>
              </p:cNvPr>
              <p:cNvCxnSpPr>
                <a:stCxn id="32" idx="0"/>
                <a:endCxn id="29" idx="2"/>
              </p:cNvCxnSpPr>
              <p:nvPr/>
            </p:nvCxnSpPr>
            <p:spPr>
              <a:xfrm flipV="1">
                <a:off x="5822721" y="5190559"/>
                <a:ext cx="2002822" cy="12437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37">
                <a:extLst>
                  <a:ext uri="{FF2B5EF4-FFF2-40B4-BE49-F238E27FC236}">
                    <a16:creationId xmlns:a16="http://schemas.microsoft.com/office/drawing/2014/main" id="{C4DE3F4B-53C2-4C2C-99DE-8DE6A428C0F6}"/>
                  </a:ext>
                </a:extLst>
              </p:cNvPr>
              <p:cNvCxnSpPr>
                <a:stCxn id="29" idx="2"/>
                <a:endCxn id="33" idx="0"/>
              </p:cNvCxnSpPr>
              <p:nvPr/>
            </p:nvCxnSpPr>
            <p:spPr>
              <a:xfrm>
                <a:off x="7825543" y="5190559"/>
                <a:ext cx="25966" cy="117234"/>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39">
                <a:extLst>
                  <a:ext uri="{FF2B5EF4-FFF2-40B4-BE49-F238E27FC236}">
                    <a16:creationId xmlns:a16="http://schemas.microsoft.com/office/drawing/2014/main" id="{7ED97C73-54D8-4E5E-87DA-45D4C6FE433C}"/>
                  </a:ext>
                </a:extLst>
              </p:cNvPr>
              <p:cNvCxnSpPr>
                <a:stCxn id="30" idx="2"/>
                <a:endCxn id="28" idx="0"/>
              </p:cNvCxnSpPr>
              <p:nvPr/>
            </p:nvCxnSpPr>
            <p:spPr>
              <a:xfrm flipH="1">
                <a:off x="5811463" y="4384746"/>
                <a:ext cx="1011160" cy="230274"/>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40">
                <a:extLst>
                  <a:ext uri="{FF2B5EF4-FFF2-40B4-BE49-F238E27FC236}">
                    <a16:creationId xmlns:a16="http://schemas.microsoft.com/office/drawing/2014/main" id="{89973DF0-1A8D-428C-9589-20BAD5BAB0F9}"/>
                  </a:ext>
                </a:extLst>
              </p:cNvPr>
              <p:cNvCxnSpPr>
                <a:stCxn id="30" idx="2"/>
                <a:endCxn id="29" idx="0"/>
              </p:cNvCxnSpPr>
              <p:nvPr/>
            </p:nvCxnSpPr>
            <p:spPr>
              <a:xfrm>
                <a:off x="6822623" y="4384746"/>
                <a:ext cx="1002921" cy="230274"/>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Straight Connector 41">
                <a:extLst>
                  <a:ext uri="{FF2B5EF4-FFF2-40B4-BE49-F238E27FC236}">
                    <a16:creationId xmlns:a16="http://schemas.microsoft.com/office/drawing/2014/main" id="{D01BA7B6-ED2C-408E-B6FE-C1DBE2AF03D2}"/>
                  </a:ext>
                </a:extLst>
              </p:cNvPr>
              <p:cNvCxnSpPr>
                <a:stCxn id="35" idx="2"/>
              </p:cNvCxnSpPr>
              <p:nvPr/>
            </p:nvCxnSpPr>
            <p:spPr>
              <a:xfrm flipH="1">
                <a:off x="5822721" y="2970700"/>
                <a:ext cx="1009486" cy="581147"/>
              </a:xfrm>
              <a:prstGeom prst="line">
                <a:avLst/>
              </a:prstGeom>
              <a:ln w="25400"/>
            </p:spPr>
            <p:style>
              <a:lnRef idx="1">
                <a:schemeClr val="dk1"/>
              </a:lnRef>
              <a:fillRef idx="0">
                <a:schemeClr val="dk1"/>
              </a:fillRef>
              <a:effectRef idx="0">
                <a:schemeClr val="dk1"/>
              </a:effectRef>
              <a:fontRef idx="minor">
                <a:schemeClr val="tx1"/>
              </a:fontRef>
            </p:style>
          </p:cxnSp>
          <p:cxnSp>
            <p:nvCxnSpPr>
              <p:cNvPr id="55" name="Straight Connector 42">
                <a:extLst>
                  <a:ext uri="{FF2B5EF4-FFF2-40B4-BE49-F238E27FC236}">
                    <a16:creationId xmlns:a16="http://schemas.microsoft.com/office/drawing/2014/main" id="{80C7C30D-89C9-447B-B532-6CE255A0D2BE}"/>
                  </a:ext>
                </a:extLst>
              </p:cNvPr>
              <p:cNvCxnSpPr>
                <a:stCxn id="35" idx="2"/>
              </p:cNvCxnSpPr>
              <p:nvPr/>
            </p:nvCxnSpPr>
            <p:spPr>
              <a:xfrm>
                <a:off x="6832207" y="2970700"/>
                <a:ext cx="923622" cy="581147"/>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43">
                <a:extLst>
                  <a:ext uri="{FF2B5EF4-FFF2-40B4-BE49-F238E27FC236}">
                    <a16:creationId xmlns:a16="http://schemas.microsoft.com/office/drawing/2014/main" id="{EACACFC8-EDCA-46A6-A63D-E0A877F23DC8}"/>
                  </a:ext>
                </a:extLst>
              </p:cNvPr>
              <p:cNvCxnSpPr>
                <a:stCxn id="41" idx="2"/>
                <a:endCxn id="35" idx="0"/>
              </p:cNvCxnSpPr>
              <p:nvPr/>
            </p:nvCxnSpPr>
            <p:spPr>
              <a:xfrm flipH="1">
                <a:off x="6832207" y="1893287"/>
                <a:ext cx="790651" cy="535195"/>
              </a:xfrm>
              <a:prstGeom prst="line">
                <a:avLst/>
              </a:prstGeom>
              <a:ln w="25400"/>
            </p:spPr>
            <p:style>
              <a:lnRef idx="1">
                <a:schemeClr val="dk1"/>
              </a:lnRef>
              <a:fillRef idx="0">
                <a:schemeClr val="dk1"/>
              </a:fillRef>
              <a:effectRef idx="0">
                <a:schemeClr val="dk1"/>
              </a:effectRef>
              <a:fontRef idx="minor">
                <a:schemeClr val="tx1"/>
              </a:fontRef>
            </p:style>
          </p:cxnSp>
          <p:sp>
            <p:nvSpPr>
              <p:cNvPr id="66" name="TextBox 60">
                <a:extLst>
                  <a:ext uri="{FF2B5EF4-FFF2-40B4-BE49-F238E27FC236}">
                    <a16:creationId xmlns:a16="http://schemas.microsoft.com/office/drawing/2014/main" id="{ECEC3C7F-3AA0-4DB1-B2DE-F390D18D28B7}"/>
                  </a:ext>
                </a:extLst>
              </p:cNvPr>
              <p:cNvSpPr txBox="1"/>
              <p:nvPr/>
            </p:nvSpPr>
            <p:spPr>
              <a:xfrm>
                <a:off x="4924094" y="3151735"/>
                <a:ext cx="752837" cy="360387"/>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AZ A</a:t>
                </a:r>
                <a:endParaRPr lang="zh-CN" altLang="en-US" sz="1400">
                  <a:latin typeface="腾讯体 W7" panose="020C08030202040F0204" pitchFamily="34" charset="-122"/>
                  <a:ea typeface="腾讯体 W7" panose="020C08030202040F0204" pitchFamily="34" charset="-122"/>
                </a:endParaRPr>
              </a:p>
            </p:txBody>
          </p:sp>
          <p:sp>
            <p:nvSpPr>
              <p:cNvPr id="67" name="TextBox 60">
                <a:extLst>
                  <a:ext uri="{FF2B5EF4-FFF2-40B4-BE49-F238E27FC236}">
                    <a16:creationId xmlns:a16="http://schemas.microsoft.com/office/drawing/2014/main" id="{4CD5BC01-B8B3-4C18-9986-444855A2CFA8}"/>
                  </a:ext>
                </a:extLst>
              </p:cNvPr>
              <p:cNvSpPr txBox="1"/>
              <p:nvPr/>
            </p:nvSpPr>
            <p:spPr>
              <a:xfrm>
                <a:off x="7537857" y="3136557"/>
                <a:ext cx="754762" cy="360387"/>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AZ B</a:t>
                </a:r>
                <a:endParaRPr lang="zh-CN" altLang="en-US" sz="1400">
                  <a:latin typeface="腾讯体 W7" panose="020C08030202040F0204" pitchFamily="34" charset="-122"/>
                  <a:ea typeface="腾讯体 W7" panose="020C08030202040F0204" pitchFamily="34" charset="-122"/>
                </a:endParaRPr>
              </a:p>
            </p:txBody>
          </p:sp>
          <p:sp>
            <p:nvSpPr>
              <p:cNvPr id="68" name="TextBox 60">
                <a:extLst>
                  <a:ext uri="{FF2B5EF4-FFF2-40B4-BE49-F238E27FC236}">
                    <a16:creationId xmlns:a16="http://schemas.microsoft.com/office/drawing/2014/main" id="{AF9B9276-A699-4154-9C59-A720BAC39406}"/>
                  </a:ext>
                </a:extLst>
              </p:cNvPr>
              <p:cNvSpPr txBox="1"/>
              <p:nvPr/>
            </p:nvSpPr>
            <p:spPr>
              <a:xfrm>
                <a:off x="4982252" y="2433940"/>
                <a:ext cx="1391670" cy="360387"/>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Region 1</a:t>
                </a:r>
                <a:endParaRPr lang="zh-CN" altLang="en-US" sz="1400">
                  <a:latin typeface="腾讯体 W7" panose="020C08030202040F0204" pitchFamily="34" charset="-122"/>
                  <a:ea typeface="腾讯体 W7" panose="020C08030202040F0204" pitchFamily="34" charset="-122"/>
                </a:endParaRPr>
              </a:p>
            </p:txBody>
          </p:sp>
        </p:grpSp>
        <p:sp>
          <p:nvSpPr>
            <p:cNvPr id="9" name="TextBox 60">
              <a:extLst>
                <a:ext uri="{FF2B5EF4-FFF2-40B4-BE49-F238E27FC236}">
                  <a16:creationId xmlns:a16="http://schemas.microsoft.com/office/drawing/2014/main" id="{49A50040-A7CB-400E-83E9-EAD7366A7180}"/>
                </a:ext>
              </a:extLst>
            </p:cNvPr>
            <p:cNvSpPr txBox="1"/>
            <p:nvPr/>
          </p:nvSpPr>
          <p:spPr>
            <a:xfrm>
              <a:off x="6626786" y="3924927"/>
              <a:ext cx="487518"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AS</a:t>
              </a:r>
              <a:endParaRPr lang="zh-CN" altLang="en-US" sz="1100">
                <a:latin typeface="腾讯体 W7" panose="020C08030202040F0204" pitchFamily="34" charset="-122"/>
                <a:ea typeface="腾讯体 W7" panose="020C08030202040F0204" pitchFamily="34" charset="-122"/>
              </a:endParaRPr>
            </a:p>
          </p:txBody>
        </p:sp>
        <p:sp>
          <p:nvSpPr>
            <p:cNvPr id="10" name="TextBox 60">
              <a:extLst>
                <a:ext uri="{FF2B5EF4-FFF2-40B4-BE49-F238E27FC236}">
                  <a16:creationId xmlns:a16="http://schemas.microsoft.com/office/drawing/2014/main" id="{EC7246E2-97B7-462B-84A2-663F316C4849}"/>
                </a:ext>
              </a:extLst>
            </p:cNvPr>
            <p:cNvSpPr txBox="1"/>
            <p:nvPr/>
          </p:nvSpPr>
          <p:spPr>
            <a:xfrm>
              <a:off x="7755291" y="5429914"/>
              <a:ext cx="124773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11" name="TextBox 60">
              <a:extLst>
                <a:ext uri="{FF2B5EF4-FFF2-40B4-BE49-F238E27FC236}">
                  <a16:creationId xmlns:a16="http://schemas.microsoft.com/office/drawing/2014/main" id="{6ACCE3ED-6752-4167-A10F-71797611984E}"/>
                </a:ext>
              </a:extLst>
            </p:cNvPr>
            <p:cNvSpPr txBox="1"/>
            <p:nvPr/>
          </p:nvSpPr>
          <p:spPr>
            <a:xfrm>
              <a:off x="7571803" y="1124260"/>
              <a:ext cx="3629771" cy="391319"/>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Tencent Cloud DNS/HTTPDNS</a:t>
              </a:r>
              <a:endParaRPr lang="zh-CN" altLang="en-US" sz="1400">
                <a:latin typeface="腾讯体 W7" panose="020C08030202040F0204" pitchFamily="34" charset="-122"/>
                <a:ea typeface="腾讯体 W7" panose="020C08030202040F0204" pitchFamily="34" charset="-122"/>
              </a:endParaRPr>
            </a:p>
          </p:txBody>
        </p:sp>
        <p:sp>
          <p:nvSpPr>
            <p:cNvPr id="12" name="TextBox 60">
              <a:extLst>
                <a:ext uri="{FF2B5EF4-FFF2-40B4-BE49-F238E27FC236}">
                  <a16:creationId xmlns:a16="http://schemas.microsoft.com/office/drawing/2014/main" id="{AE4EBBFA-9F0D-438D-9151-C362A3F1A519}"/>
                </a:ext>
              </a:extLst>
            </p:cNvPr>
            <p:cNvSpPr txBox="1"/>
            <p:nvPr/>
          </p:nvSpPr>
          <p:spPr>
            <a:xfrm>
              <a:off x="6823922" y="2230627"/>
              <a:ext cx="622034"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sp>
          <p:nvSpPr>
            <p:cNvPr id="15" name="TextBox 60">
              <a:extLst>
                <a:ext uri="{FF2B5EF4-FFF2-40B4-BE49-F238E27FC236}">
                  <a16:creationId xmlns:a16="http://schemas.microsoft.com/office/drawing/2014/main" id="{4F19A942-7FD9-4FCC-BD5E-D39D7EAD8663}"/>
                </a:ext>
              </a:extLst>
            </p:cNvPr>
            <p:cNvSpPr txBox="1"/>
            <p:nvPr/>
          </p:nvSpPr>
          <p:spPr>
            <a:xfrm>
              <a:off x="4625283" y="5440148"/>
              <a:ext cx="124773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17" name="TextBox 60">
              <a:extLst>
                <a:ext uri="{FF2B5EF4-FFF2-40B4-BE49-F238E27FC236}">
                  <a16:creationId xmlns:a16="http://schemas.microsoft.com/office/drawing/2014/main" id="{1C1DB184-0EF6-462D-8BF5-742E6FFBB230}"/>
                </a:ext>
              </a:extLst>
            </p:cNvPr>
            <p:cNvSpPr txBox="1"/>
            <p:nvPr/>
          </p:nvSpPr>
          <p:spPr>
            <a:xfrm>
              <a:off x="7807562" y="4615907"/>
              <a:ext cx="73820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Redis</a:t>
              </a:r>
              <a:endParaRPr lang="zh-CN" altLang="en-US" sz="1100">
                <a:latin typeface="腾讯体 W7" panose="020C08030202040F0204" pitchFamily="34" charset="-122"/>
                <a:ea typeface="腾讯体 W7" panose="020C08030202040F0204" pitchFamily="34" charset="-122"/>
              </a:endParaRPr>
            </a:p>
          </p:txBody>
        </p:sp>
        <p:sp>
          <p:nvSpPr>
            <p:cNvPr id="18" name="TextBox 60">
              <a:extLst>
                <a:ext uri="{FF2B5EF4-FFF2-40B4-BE49-F238E27FC236}">
                  <a16:creationId xmlns:a16="http://schemas.microsoft.com/office/drawing/2014/main" id="{B9D178A6-36A1-4720-A64A-F2BDE18EE187}"/>
                </a:ext>
              </a:extLst>
            </p:cNvPr>
            <p:cNvSpPr txBox="1"/>
            <p:nvPr/>
          </p:nvSpPr>
          <p:spPr>
            <a:xfrm>
              <a:off x="4498534" y="4651611"/>
              <a:ext cx="73820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Redis</a:t>
              </a:r>
              <a:endParaRPr lang="zh-CN" altLang="en-US" sz="1100">
                <a:latin typeface="腾讯体 W7" panose="020C08030202040F0204" pitchFamily="34" charset="-122"/>
                <a:ea typeface="腾讯体 W7" panose="020C08030202040F0204" pitchFamily="34" charset="-122"/>
              </a:endParaRPr>
            </a:p>
          </p:txBody>
        </p:sp>
      </p:grpSp>
      <p:sp>
        <p:nvSpPr>
          <p:cNvPr id="3" name="文本框 2">
            <a:extLst>
              <a:ext uri="{FF2B5EF4-FFF2-40B4-BE49-F238E27FC236}">
                <a16:creationId xmlns:a16="http://schemas.microsoft.com/office/drawing/2014/main" id="{E56AA119-490B-49EE-85F3-A628B7931EA7}"/>
              </a:ext>
            </a:extLst>
          </p:cNvPr>
          <p:cNvSpPr txBox="1"/>
          <p:nvPr/>
        </p:nvSpPr>
        <p:spPr>
          <a:xfrm>
            <a:off x="6088078" y="1843747"/>
            <a:ext cx="5624546" cy="4308872"/>
          </a:xfrm>
          <a:prstGeom prst="rect">
            <a:avLst/>
          </a:prstGeom>
          <a:noFill/>
        </p:spPr>
        <p:txBody>
          <a:bodyPr wrap="square" rtlCol="0">
            <a:spAutoFit/>
          </a:bodyPr>
          <a:lstStyle/>
          <a:p>
            <a:pPr marL="342900" indent="-34290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Single-Region disaster recovery:</a:t>
            </a:r>
            <a:endParaRPr lang="en-US" altLang="zh-CN" sz="2000"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AZs communicate with each other over the private network, and the architecture of CLB + CVM + AS is used to achieve business disaster recovery;</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The access layer distributes traffic across AZs through CLB. If an AZ fails, CLB will automatically identify the failed servers and distribute the traffic to another AZ;</a:t>
            </a: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The business layer is deployed across AZs to ensure high availability;</a:t>
            </a: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Different AZs communicate with each other over the private network, thus saving costs.</a:t>
            </a:r>
          </a:p>
          <a:p>
            <a:pPr marL="800100" lvl="1" indent="-342900">
              <a:buClr>
                <a:srgbClr val="57C3FF"/>
              </a:buClr>
              <a:buFont typeface="Wingdings" panose="05000000000000000000" pitchFamily="2" charset="2"/>
              <a:buChar char="ü"/>
            </a:pPr>
            <a:endParaRPr lang="en-US" altLang="zh-CN" sz="2000"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endParaRPr lang="en-US" altLang="zh-CN" dirty="0">
              <a:solidFill>
                <a:prstClr val="black"/>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33155684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6098788" cy="580865"/>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disaster recovery design:</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pSp>
        <p:nvGrpSpPr>
          <p:cNvPr id="5" name="组合 4">
            <a:extLst>
              <a:ext uri="{FF2B5EF4-FFF2-40B4-BE49-F238E27FC236}">
                <a16:creationId xmlns:a16="http://schemas.microsoft.com/office/drawing/2014/main" id="{054E449C-FA23-4EF1-9301-36E0D61DA8D4}"/>
              </a:ext>
            </a:extLst>
          </p:cNvPr>
          <p:cNvGrpSpPr/>
          <p:nvPr/>
        </p:nvGrpSpPr>
        <p:grpSpPr>
          <a:xfrm>
            <a:off x="1055440" y="2060848"/>
            <a:ext cx="6048672" cy="4100506"/>
            <a:chOff x="4304714" y="990282"/>
            <a:chExt cx="7757857" cy="5259194"/>
          </a:xfrm>
        </p:grpSpPr>
        <p:grpSp>
          <p:nvGrpSpPr>
            <p:cNvPr id="7" name="组合 6">
              <a:extLst>
                <a:ext uri="{FF2B5EF4-FFF2-40B4-BE49-F238E27FC236}">
                  <a16:creationId xmlns:a16="http://schemas.microsoft.com/office/drawing/2014/main" id="{81D91976-E313-4E14-AD47-5D605B9E69CA}"/>
                </a:ext>
              </a:extLst>
            </p:cNvPr>
            <p:cNvGrpSpPr/>
            <p:nvPr/>
          </p:nvGrpSpPr>
          <p:grpSpPr>
            <a:xfrm>
              <a:off x="4304714" y="1075830"/>
              <a:ext cx="7757857" cy="5173646"/>
              <a:chOff x="4740693" y="1484784"/>
              <a:chExt cx="7325115" cy="4764692"/>
            </a:xfrm>
          </p:grpSpPr>
          <p:sp>
            <p:nvSpPr>
              <p:cNvPr id="23" name="Rounded Rectangle 3">
                <a:extLst>
                  <a:ext uri="{FF2B5EF4-FFF2-40B4-BE49-F238E27FC236}">
                    <a16:creationId xmlns:a16="http://schemas.microsoft.com/office/drawing/2014/main" id="{73AADBBD-A2A0-4D00-906B-4B0B4FD84B74}"/>
                  </a:ext>
                </a:extLst>
              </p:cNvPr>
              <p:cNvSpPr/>
              <p:nvPr/>
            </p:nvSpPr>
            <p:spPr>
              <a:xfrm>
                <a:off x="4740693" y="2347129"/>
                <a:ext cx="4636902" cy="3902347"/>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4" name="Rounded Rectangle 4">
                <a:extLst>
                  <a:ext uri="{FF2B5EF4-FFF2-40B4-BE49-F238E27FC236}">
                    <a16:creationId xmlns:a16="http://schemas.microsoft.com/office/drawing/2014/main" id="{5961E0E4-99C3-43C5-B9B3-2DAFC1B55047}"/>
                  </a:ext>
                </a:extLst>
              </p:cNvPr>
              <p:cNvSpPr/>
              <p:nvPr/>
            </p:nvSpPr>
            <p:spPr>
              <a:xfrm>
                <a:off x="9437189" y="2342792"/>
                <a:ext cx="2429748" cy="3902347"/>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5" name="Rectangle 5">
                <a:extLst>
                  <a:ext uri="{FF2B5EF4-FFF2-40B4-BE49-F238E27FC236}">
                    <a16:creationId xmlns:a16="http://schemas.microsoft.com/office/drawing/2014/main" id="{621BBB6A-52EA-494C-93E0-FF31318D8D42}"/>
                  </a:ext>
                </a:extLst>
              </p:cNvPr>
              <p:cNvSpPr/>
              <p:nvPr/>
            </p:nvSpPr>
            <p:spPr>
              <a:xfrm>
                <a:off x="9091570" y="3715267"/>
                <a:ext cx="647211" cy="6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6" name="矩形: 圆角 39">
                <a:extLst>
                  <a:ext uri="{FF2B5EF4-FFF2-40B4-BE49-F238E27FC236}">
                    <a16:creationId xmlns:a16="http://schemas.microsoft.com/office/drawing/2014/main" id="{2E56586A-8FAA-4B64-B381-2D5383430711}"/>
                  </a:ext>
                </a:extLst>
              </p:cNvPr>
              <p:cNvSpPr/>
              <p:nvPr/>
            </p:nvSpPr>
            <p:spPr>
              <a:xfrm>
                <a:off x="4924948" y="3131915"/>
                <a:ext cx="1887267" cy="2870038"/>
              </a:xfrm>
              <a:prstGeom prst="round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7" name="矩形: 圆角 39">
                <a:extLst>
                  <a:ext uri="{FF2B5EF4-FFF2-40B4-BE49-F238E27FC236}">
                    <a16:creationId xmlns:a16="http://schemas.microsoft.com/office/drawing/2014/main" id="{64B2AE43-C4BE-4EFD-9E19-9139509F8C8F}"/>
                  </a:ext>
                </a:extLst>
              </p:cNvPr>
              <p:cNvSpPr/>
              <p:nvPr/>
            </p:nvSpPr>
            <p:spPr>
              <a:xfrm>
                <a:off x="6856437" y="3131915"/>
                <a:ext cx="1829552" cy="2870038"/>
              </a:xfrm>
              <a:prstGeom prst="round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pic>
            <p:nvPicPr>
              <p:cNvPr id="28" name="Picture 6" descr="弹性缓存 Redis">
                <a:extLst>
                  <a:ext uri="{FF2B5EF4-FFF2-40B4-BE49-F238E27FC236}">
                    <a16:creationId xmlns:a16="http://schemas.microsoft.com/office/drawing/2014/main" id="{EA728ABC-0514-4FE7-9003-D473197A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8" t="11072" r="15910" b="17191"/>
              <a:stretch>
                <a:fillRect/>
              </a:stretch>
            </p:blipFill>
            <p:spPr bwMode="auto">
              <a:xfrm>
                <a:off x="5518263" y="4615020"/>
                <a:ext cx="586399" cy="5755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弹性缓存 Redis">
                <a:extLst>
                  <a:ext uri="{FF2B5EF4-FFF2-40B4-BE49-F238E27FC236}">
                    <a16:creationId xmlns:a16="http://schemas.microsoft.com/office/drawing/2014/main" id="{EA88501C-1B8F-4362-A4F8-5003800D7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8" t="11072" r="15910" b="17191"/>
              <a:stretch>
                <a:fillRect/>
              </a:stretch>
            </p:blipFill>
            <p:spPr bwMode="auto">
              <a:xfrm>
                <a:off x="7532344" y="4615020"/>
                <a:ext cx="586399" cy="57553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11">
                <a:extLst>
                  <a:ext uri="{FF2B5EF4-FFF2-40B4-BE49-F238E27FC236}">
                    <a16:creationId xmlns:a16="http://schemas.microsoft.com/office/drawing/2014/main" id="{CF0E8C45-A0CE-46DC-9166-E0A845517AA4}"/>
                  </a:ext>
                </a:extLst>
              </p:cNvPr>
              <p:cNvSpPr/>
              <p:nvPr/>
            </p:nvSpPr>
            <p:spPr>
              <a:xfrm>
                <a:off x="5032218" y="3551847"/>
                <a:ext cx="3580810" cy="832899"/>
              </a:xfrm>
              <a:prstGeom prst="roundRect">
                <a:avLst/>
              </a:prstGeom>
              <a:noFill/>
              <a:ln w="28575">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grpSp>
            <p:nvGrpSpPr>
              <p:cNvPr id="31" name="Group 12">
                <a:extLst>
                  <a:ext uri="{FF2B5EF4-FFF2-40B4-BE49-F238E27FC236}">
                    <a16:creationId xmlns:a16="http://schemas.microsoft.com/office/drawing/2014/main" id="{F510C601-21B9-407E-ADD7-023AD8A01B41}"/>
                  </a:ext>
                </a:extLst>
              </p:cNvPr>
              <p:cNvGrpSpPr/>
              <p:nvPr/>
            </p:nvGrpSpPr>
            <p:grpSpPr>
              <a:xfrm>
                <a:off x="5234758" y="3712913"/>
                <a:ext cx="3214508" cy="517730"/>
                <a:chOff x="1452628" y="2988851"/>
                <a:chExt cx="3710974" cy="612000"/>
              </a:xfrm>
            </p:grpSpPr>
            <p:pic>
              <p:nvPicPr>
                <p:cNvPr id="72" name="Picture 13">
                  <a:extLst>
                    <a:ext uri="{FF2B5EF4-FFF2-40B4-BE49-F238E27FC236}">
                      <a16:creationId xmlns:a16="http://schemas.microsoft.com/office/drawing/2014/main" id="{FF716EC5-F10F-4C8E-A546-6329AA4C2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371" y="2988851"/>
                  <a:ext cx="612000" cy="612000"/>
                </a:xfrm>
                <a:prstGeom prst="rect">
                  <a:avLst/>
                </a:prstGeom>
              </p:spPr>
            </p:pic>
            <p:pic>
              <p:nvPicPr>
                <p:cNvPr id="73" name="Picture 14">
                  <a:extLst>
                    <a:ext uri="{FF2B5EF4-FFF2-40B4-BE49-F238E27FC236}">
                      <a16:creationId xmlns:a16="http://schemas.microsoft.com/office/drawing/2014/main" id="{E8EC6A97-EA5A-4F57-B376-CE319208D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859" y="2988851"/>
                  <a:ext cx="612000" cy="612000"/>
                </a:xfrm>
                <a:prstGeom prst="rect">
                  <a:avLst/>
                </a:prstGeom>
              </p:spPr>
            </p:pic>
            <p:pic>
              <p:nvPicPr>
                <p:cNvPr id="74" name="Picture 15">
                  <a:extLst>
                    <a:ext uri="{FF2B5EF4-FFF2-40B4-BE49-F238E27FC236}">
                      <a16:creationId xmlns:a16="http://schemas.microsoft.com/office/drawing/2014/main" id="{E0D6B631-A392-469B-98FD-FA20DE68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115" y="2988851"/>
                  <a:ext cx="612000" cy="612000"/>
                </a:xfrm>
                <a:prstGeom prst="rect">
                  <a:avLst/>
                </a:prstGeom>
              </p:spPr>
            </p:pic>
            <p:pic>
              <p:nvPicPr>
                <p:cNvPr id="75" name="Picture 16">
                  <a:extLst>
                    <a:ext uri="{FF2B5EF4-FFF2-40B4-BE49-F238E27FC236}">
                      <a16:creationId xmlns:a16="http://schemas.microsoft.com/office/drawing/2014/main" id="{C387BD84-28F4-4231-964E-1319DFDF2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602" y="2988851"/>
                  <a:ext cx="612000" cy="612000"/>
                </a:xfrm>
                <a:prstGeom prst="rect">
                  <a:avLst/>
                </a:prstGeom>
              </p:spPr>
            </p:pic>
            <p:pic>
              <p:nvPicPr>
                <p:cNvPr id="76" name="Picture 17">
                  <a:extLst>
                    <a:ext uri="{FF2B5EF4-FFF2-40B4-BE49-F238E27FC236}">
                      <a16:creationId xmlns:a16="http://schemas.microsoft.com/office/drawing/2014/main" id="{16C94D04-C825-4D3D-B47B-6F0DAECCC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628" y="2988851"/>
                  <a:ext cx="612000" cy="612000"/>
                </a:xfrm>
                <a:prstGeom prst="rect">
                  <a:avLst/>
                </a:prstGeom>
              </p:spPr>
            </p:pic>
          </p:grpSp>
          <p:pic>
            <p:nvPicPr>
              <p:cNvPr id="32" name="Picture 2" descr="云数据库 CDB">
                <a:extLst>
                  <a:ext uri="{FF2B5EF4-FFF2-40B4-BE49-F238E27FC236}">
                    <a16:creationId xmlns:a16="http://schemas.microsoft.com/office/drawing/2014/main" id="{F5AB297F-D29A-4837-B4EA-40D51C567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34" t="8631" r="13841" b="16451"/>
              <a:stretch>
                <a:fillRect/>
              </a:stretch>
            </p:blipFill>
            <p:spPr bwMode="auto">
              <a:xfrm>
                <a:off x="5519440" y="5314937"/>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云数据库 CDB">
                <a:extLst>
                  <a:ext uri="{FF2B5EF4-FFF2-40B4-BE49-F238E27FC236}">
                    <a16:creationId xmlns:a16="http://schemas.microsoft.com/office/drawing/2014/main" id="{1AF4C788-763B-4151-8255-622C564ED1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34" t="8631" r="13841" b="16451"/>
              <a:stretch>
                <a:fillRect/>
              </a:stretch>
            </p:blipFill>
            <p:spPr bwMode="auto">
              <a:xfrm>
                <a:off x="7548228" y="5307793"/>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文档数据库 MongoDB">
                <a:extLst>
                  <a:ext uri="{FF2B5EF4-FFF2-40B4-BE49-F238E27FC236}">
                    <a16:creationId xmlns:a16="http://schemas.microsoft.com/office/drawing/2014/main" id="{89E4A391-D55E-49BC-9EE0-16CDF0B0E5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947" t="13510" r="17643" b="17949"/>
              <a:stretch>
                <a:fillRect/>
              </a:stretch>
            </p:blipFill>
            <p:spPr bwMode="auto">
              <a:xfrm>
                <a:off x="8698640" y="5382786"/>
                <a:ext cx="497972" cy="5019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a:extLst>
                  <a:ext uri="{FF2B5EF4-FFF2-40B4-BE49-F238E27FC236}">
                    <a16:creationId xmlns:a16="http://schemas.microsoft.com/office/drawing/2014/main" id="{57AF40C9-B6A8-4446-AFB7-2F52AE4E6C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4607" y="2428482"/>
                <a:ext cx="555198" cy="542218"/>
              </a:xfrm>
              <a:prstGeom prst="rect">
                <a:avLst/>
              </a:prstGeom>
            </p:spPr>
          </p:pic>
          <p:sp>
            <p:nvSpPr>
              <p:cNvPr id="36" name="team_171561">
                <a:extLst>
                  <a:ext uri="{FF2B5EF4-FFF2-40B4-BE49-F238E27FC236}">
                    <a16:creationId xmlns:a16="http://schemas.microsoft.com/office/drawing/2014/main" id="{F1D84159-659F-493F-9FEC-3F70EB505F10}"/>
                  </a:ext>
                </a:extLst>
              </p:cNvPr>
              <p:cNvSpPr>
                <a:spLocks noChangeAspect="1"/>
              </p:cNvSpPr>
              <p:nvPr/>
            </p:nvSpPr>
            <p:spPr bwMode="auto">
              <a:xfrm>
                <a:off x="7164298" y="1484784"/>
                <a:ext cx="406348" cy="331123"/>
              </a:xfrm>
              <a:custGeom>
                <a:avLst/>
                <a:gdLst>
                  <a:gd name="T0" fmla="*/ 2483 w 4966"/>
                  <a:gd name="T1" fmla="*/ 450 h 4150"/>
                  <a:gd name="T2" fmla="*/ 0 w 4966"/>
                  <a:gd name="T3" fmla="*/ 3700 h 4150"/>
                  <a:gd name="T4" fmla="*/ 4966 w 4966"/>
                  <a:gd name="T5" fmla="*/ 3099 h 4150"/>
                  <a:gd name="T6" fmla="*/ 3539 w 4966"/>
                  <a:gd name="T7" fmla="*/ 1759 h 4150"/>
                  <a:gd name="T8" fmla="*/ 3562 w 4966"/>
                  <a:gd name="T9" fmla="*/ 1581 h 4150"/>
                  <a:gd name="T10" fmla="*/ 3558 w 4966"/>
                  <a:gd name="T11" fmla="*/ 1418 h 4150"/>
                  <a:gd name="T12" fmla="*/ 2266 w 4966"/>
                  <a:gd name="T13" fmla="*/ 746 h 4150"/>
                  <a:gd name="T14" fmla="*/ 2757 w 4966"/>
                  <a:gd name="T15" fmla="*/ 764 h 4150"/>
                  <a:gd name="T16" fmla="*/ 3296 w 4966"/>
                  <a:gd name="T17" fmla="*/ 1492 h 4150"/>
                  <a:gd name="T18" fmla="*/ 3292 w 4966"/>
                  <a:gd name="T19" fmla="*/ 1623 h 4150"/>
                  <a:gd name="T20" fmla="*/ 3262 w 4966"/>
                  <a:gd name="T21" fmla="*/ 1766 h 4150"/>
                  <a:gd name="T22" fmla="*/ 3218 w 4966"/>
                  <a:gd name="T23" fmla="*/ 1880 h 4150"/>
                  <a:gd name="T24" fmla="*/ 3160 w 4966"/>
                  <a:gd name="T25" fmla="*/ 1982 h 4150"/>
                  <a:gd name="T26" fmla="*/ 3082 w 4966"/>
                  <a:gd name="T27" fmla="*/ 2081 h 4150"/>
                  <a:gd name="T28" fmla="*/ 2974 w 4966"/>
                  <a:gd name="T29" fmla="*/ 2179 h 4150"/>
                  <a:gd name="T30" fmla="*/ 1944 w 4966"/>
                  <a:gd name="T31" fmla="*/ 2139 h 4150"/>
                  <a:gd name="T32" fmla="*/ 1848 w 4966"/>
                  <a:gd name="T33" fmla="*/ 2038 h 4150"/>
                  <a:gd name="T34" fmla="*/ 1769 w 4966"/>
                  <a:gd name="T35" fmla="*/ 1921 h 4150"/>
                  <a:gd name="T36" fmla="*/ 1721 w 4966"/>
                  <a:gd name="T37" fmla="*/ 1815 h 4150"/>
                  <a:gd name="T38" fmla="*/ 1685 w 4966"/>
                  <a:gd name="T39" fmla="*/ 1689 h 4150"/>
                  <a:gd name="T40" fmla="*/ 1669 w 4966"/>
                  <a:gd name="T41" fmla="*/ 1531 h 4150"/>
                  <a:gd name="T42" fmla="*/ 2202 w 4966"/>
                  <a:gd name="T43" fmla="*/ 767 h 4150"/>
                  <a:gd name="T44" fmla="*/ 1404 w 4966"/>
                  <a:gd name="T45" fmla="*/ 1480 h 4150"/>
                  <a:gd name="T46" fmla="*/ 1418 w 4966"/>
                  <a:gd name="T47" fmla="*/ 1709 h 4150"/>
                  <a:gd name="T48" fmla="*/ 628 w 4966"/>
                  <a:gd name="T49" fmla="*/ 1081 h 4150"/>
                  <a:gd name="T50" fmla="*/ 1190 w 4966"/>
                  <a:gd name="T51" fmla="*/ 2915 h 4150"/>
                  <a:gd name="T52" fmla="*/ 1119 w 4966"/>
                  <a:gd name="T53" fmla="*/ 3083 h 4150"/>
                  <a:gd name="T54" fmla="*/ 1069 w 4966"/>
                  <a:gd name="T55" fmla="*/ 3268 h 4150"/>
                  <a:gd name="T56" fmla="*/ 267 w 4966"/>
                  <a:gd name="T57" fmla="*/ 3434 h 4150"/>
                  <a:gd name="T58" fmla="*/ 1658 w 4966"/>
                  <a:gd name="T59" fmla="*/ 2227 h 4150"/>
                  <a:gd name="T60" fmla="*/ 1701 w 4966"/>
                  <a:gd name="T61" fmla="*/ 2340 h 4150"/>
                  <a:gd name="T62" fmla="*/ 1543 w 4966"/>
                  <a:gd name="T63" fmla="*/ 2458 h 4150"/>
                  <a:gd name="T64" fmla="*/ 1421 w 4966"/>
                  <a:gd name="T65" fmla="*/ 2577 h 4150"/>
                  <a:gd name="T66" fmla="*/ 1293 w 4966"/>
                  <a:gd name="T67" fmla="*/ 2738 h 4150"/>
                  <a:gd name="T68" fmla="*/ 1312 w 4966"/>
                  <a:gd name="T69" fmla="*/ 3461 h 4150"/>
                  <a:gd name="T70" fmla="*/ 1332 w 4966"/>
                  <a:gd name="T71" fmla="*/ 3312 h 4150"/>
                  <a:gd name="T72" fmla="*/ 1372 w 4966"/>
                  <a:gd name="T73" fmla="*/ 3166 h 4150"/>
                  <a:gd name="T74" fmla="*/ 1430 w 4966"/>
                  <a:gd name="T75" fmla="*/ 3029 h 4150"/>
                  <a:gd name="T76" fmla="*/ 1504 w 4966"/>
                  <a:gd name="T77" fmla="*/ 2900 h 4150"/>
                  <a:gd name="T78" fmla="*/ 1594 w 4966"/>
                  <a:gd name="T79" fmla="*/ 2782 h 4150"/>
                  <a:gd name="T80" fmla="*/ 1698 w 4966"/>
                  <a:gd name="T81" fmla="*/ 2676 h 4150"/>
                  <a:gd name="T82" fmla="*/ 1816 w 4966"/>
                  <a:gd name="T83" fmla="*/ 2583 h 4150"/>
                  <a:gd name="T84" fmla="*/ 1948 w 4966"/>
                  <a:gd name="T85" fmla="*/ 2505 h 4150"/>
                  <a:gd name="T86" fmla="*/ 3038 w 4966"/>
                  <a:gd name="T87" fmla="*/ 2515 h 4150"/>
                  <a:gd name="T88" fmla="*/ 3168 w 4966"/>
                  <a:gd name="T89" fmla="*/ 2595 h 4150"/>
                  <a:gd name="T90" fmla="*/ 3284 w 4966"/>
                  <a:gd name="T91" fmla="*/ 2690 h 4150"/>
                  <a:gd name="T92" fmla="*/ 3386 w 4966"/>
                  <a:gd name="T93" fmla="*/ 2798 h 4150"/>
                  <a:gd name="T94" fmla="*/ 3474 w 4966"/>
                  <a:gd name="T95" fmla="*/ 2918 h 4150"/>
                  <a:gd name="T96" fmla="*/ 3546 w 4966"/>
                  <a:gd name="T97" fmla="*/ 3048 h 4150"/>
                  <a:gd name="T98" fmla="*/ 3601 w 4966"/>
                  <a:gd name="T99" fmla="*/ 3187 h 4150"/>
                  <a:gd name="T100" fmla="*/ 3638 w 4966"/>
                  <a:gd name="T101" fmla="*/ 3332 h 4150"/>
                  <a:gd name="T102" fmla="*/ 3657 w 4966"/>
                  <a:gd name="T103" fmla="*/ 3491 h 4150"/>
                  <a:gd name="T104" fmla="*/ 3909 w 4966"/>
                  <a:gd name="T105" fmla="*/ 3337 h 4150"/>
                  <a:gd name="T106" fmla="*/ 3873 w 4966"/>
                  <a:gd name="T107" fmla="*/ 3169 h 4150"/>
                  <a:gd name="T108" fmla="*/ 3806 w 4966"/>
                  <a:gd name="T109" fmla="*/ 2978 h 4150"/>
                  <a:gd name="T110" fmla="*/ 3728 w 4966"/>
                  <a:gd name="T111" fmla="*/ 2824 h 4150"/>
                  <a:gd name="T112" fmla="*/ 3607 w 4966"/>
                  <a:gd name="T113" fmla="*/ 2649 h 4150"/>
                  <a:gd name="T114" fmla="*/ 3469 w 4966"/>
                  <a:gd name="T115" fmla="*/ 2500 h 4150"/>
                  <a:gd name="T116" fmla="*/ 3340 w 4966"/>
                  <a:gd name="T117" fmla="*/ 2392 h 4150"/>
                  <a:gd name="T118" fmla="*/ 3259 w 4966"/>
                  <a:gd name="T119" fmla="*/ 2282 h 4150"/>
                  <a:gd name="T120" fmla="*/ 3525 w 4966"/>
                  <a:gd name="T121" fmla="*/ 2161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6" h="4150">
                    <a:moveTo>
                      <a:pt x="4966" y="3099"/>
                    </a:moveTo>
                    <a:cubicBezTo>
                      <a:pt x="4966" y="2809"/>
                      <a:pt x="4879" y="2528"/>
                      <a:pt x="4715" y="2288"/>
                    </a:cubicBezTo>
                    <a:cubicBezTo>
                      <a:pt x="4596" y="2115"/>
                      <a:pt x="4444" y="1971"/>
                      <a:pt x="4267" y="1865"/>
                    </a:cubicBezTo>
                    <a:cubicBezTo>
                      <a:pt x="4475" y="1668"/>
                      <a:pt x="4605" y="1389"/>
                      <a:pt x="4605" y="1081"/>
                    </a:cubicBezTo>
                    <a:cubicBezTo>
                      <a:pt x="4605" y="485"/>
                      <a:pt x="4121" y="0"/>
                      <a:pt x="3525" y="0"/>
                    </a:cubicBezTo>
                    <a:cubicBezTo>
                      <a:pt x="3172" y="0"/>
                      <a:pt x="2841" y="175"/>
                      <a:pt x="2640" y="462"/>
                    </a:cubicBezTo>
                    <a:cubicBezTo>
                      <a:pt x="2589" y="454"/>
                      <a:pt x="2536" y="450"/>
                      <a:pt x="2483" y="450"/>
                    </a:cubicBezTo>
                    <a:cubicBezTo>
                      <a:pt x="2430" y="450"/>
                      <a:pt x="2378" y="454"/>
                      <a:pt x="2327" y="462"/>
                    </a:cubicBezTo>
                    <a:cubicBezTo>
                      <a:pt x="2126" y="175"/>
                      <a:pt x="1795" y="0"/>
                      <a:pt x="1442" y="0"/>
                    </a:cubicBezTo>
                    <a:cubicBezTo>
                      <a:pt x="846" y="0"/>
                      <a:pt x="361" y="485"/>
                      <a:pt x="361" y="1081"/>
                    </a:cubicBezTo>
                    <a:cubicBezTo>
                      <a:pt x="361" y="1389"/>
                      <a:pt x="491" y="1668"/>
                      <a:pt x="699" y="1865"/>
                    </a:cubicBezTo>
                    <a:cubicBezTo>
                      <a:pt x="523" y="1971"/>
                      <a:pt x="370" y="2115"/>
                      <a:pt x="252" y="2288"/>
                    </a:cubicBezTo>
                    <a:cubicBezTo>
                      <a:pt x="87" y="2528"/>
                      <a:pt x="0" y="2809"/>
                      <a:pt x="0" y="3099"/>
                    </a:cubicBezTo>
                    <a:lnTo>
                      <a:pt x="0" y="3700"/>
                    </a:lnTo>
                    <a:lnTo>
                      <a:pt x="1042" y="3700"/>
                    </a:lnTo>
                    <a:lnTo>
                      <a:pt x="1042" y="4150"/>
                    </a:lnTo>
                    <a:lnTo>
                      <a:pt x="3925" y="4150"/>
                    </a:lnTo>
                    <a:lnTo>
                      <a:pt x="3925" y="3700"/>
                    </a:lnTo>
                    <a:lnTo>
                      <a:pt x="4966" y="3700"/>
                    </a:lnTo>
                    <a:lnTo>
                      <a:pt x="4966" y="3099"/>
                    </a:lnTo>
                    <a:lnTo>
                      <a:pt x="4966" y="3099"/>
                    </a:lnTo>
                    <a:close/>
                    <a:moveTo>
                      <a:pt x="3525" y="267"/>
                    </a:moveTo>
                    <a:cubicBezTo>
                      <a:pt x="3974" y="267"/>
                      <a:pt x="4339" y="632"/>
                      <a:pt x="4339" y="1081"/>
                    </a:cubicBezTo>
                    <a:cubicBezTo>
                      <a:pt x="4339" y="1529"/>
                      <a:pt x="3974" y="1894"/>
                      <a:pt x="3525" y="1894"/>
                    </a:cubicBezTo>
                    <a:cubicBezTo>
                      <a:pt x="3517" y="1894"/>
                      <a:pt x="3509" y="1894"/>
                      <a:pt x="3501" y="1894"/>
                    </a:cubicBezTo>
                    <a:cubicBezTo>
                      <a:pt x="3501" y="1892"/>
                      <a:pt x="3502" y="1891"/>
                      <a:pt x="3502" y="1889"/>
                    </a:cubicBezTo>
                    <a:cubicBezTo>
                      <a:pt x="3516" y="1850"/>
                      <a:pt x="3528" y="1809"/>
                      <a:pt x="3537" y="1768"/>
                    </a:cubicBezTo>
                    <a:cubicBezTo>
                      <a:pt x="3538" y="1765"/>
                      <a:pt x="3539" y="1762"/>
                      <a:pt x="3539" y="1759"/>
                    </a:cubicBezTo>
                    <a:cubicBezTo>
                      <a:pt x="3542" y="1748"/>
                      <a:pt x="3544" y="1737"/>
                      <a:pt x="3546" y="1725"/>
                    </a:cubicBezTo>
                    <a:cubicBezTo>
                      <a:pt x="3547" y="1720"/>
                      <a:pt x="3548" y="1715"/>
                      <a:pt x="3549" y="1709"/>
                    </a:cubicBezTo>
                    <a:cubicBezTo>
                      <a:pt x="3550" y="1699"/>
                      <a:pt x="3552" y="1689"/>
                      <a:pt x="3553" y="1679"/>
                    </a:cubicBezTo>
                    <a:cubicBezTo>
                      <a:pt x="3554" y="1672"/>
                      <a:pt x="3555" y="1665"/>
                      <a:pt x="3556" y="1658"/>
                    </a:cubicBezTo>
                    <a:cubicBezTo>
                      <a:pt x="3557" y="1649"/>
                      <a:pt x="3558" y="1640"/>
                      <a:pt x="3559" y="1631"/>
                    </a:cubicBezTo>
                    <a:cubicBezTo>
                      <a:pt x="3560" y="1622"/>
                      <a:pt x="3560" y="1612"/>
                      <a:pt x="3561" y="1603"/>
                    </a:cubicBezTo>
                    <a:cubicBezTo>
                      <a:pt x="3561" y="1596"/>
                      <a:pt x="3562" y="1589"/>
                      <a:pt x="3562" y="1581"/>
                    </a:cubicBezTo>
                    <a:cubicBezTo>
                      <a:pt x="3563" y="1566"/>
                      <a:pt x="3564" y="1550"/>
                      <a:pt x="3564" y="1534"/>
                    </a:cubicBezTo>
                    <a:cubicBezTo>
                      <a:pt x="3564" y="1533"/>
                      <a:pt x="3564" y="1532"/>
                      <a:pt x="3564" y="1531"/>
                    </a:cubicBezTo>
                    <a:cubicBezTo>
                      <a:pt x="3564" y="1530"/>
                      <a:pt x="3564" y="1529"/>
                      <a:pt x="3564" y="1529"/>
                    </a:cubicBezTo>
                    <a:cubicBezTo>
                      <a:pt x="3564" y="1513"/>
                      <a:pt x="3563" y="1497"/>
                      <a:pt x="3562" y="1481"/>
                    </a:cubicBezTo>
                    <a:cubicBezTo>
                      <a:pt x="3562" y="1476"/>
                      <a:pt x="3562" y="1472"/>
                      <a:pt x="3562" y="1467"/>
                    </a:cubicBezTo>
                    <a:cubicBezTo>
                      <a:pt x="3561" y="1453"/>
                      <a:pt x="3560" y="1440"/>
                      <a:pt x="3559" y="1427"/>
                    </a:cubicBezTo>
                    <a:cubicBezTo>
                      <a:pt x="3558" y="1424"/>
                      <a:pt x="3558" y="1421"/>
                      <a:pt x="3558" y="1418"/>
                    </a:cubicBezTo>
                    <a:cubicBezTo>
                      <a:pt x="3517" y="1028"/>
                      <a:pt x="3271" y="695"/>
                      <a:pt x="2916" y="541"/>
                    </a:cubicBezTo>
                    <a:cubicBezTo>
                      <a:pt x="3069" y="369"/>
                      <a:pt x="3291" y="267"/>
                      <a:pt x="3525" y="267"/>
                    </a:cubicBezTo>
                    <a:close/>
                    <a:moveTo>
                      <a:pt x="2202" y="767"/>
                    </a:moveTo>
                    <a:cubicBezTo>
                      <a:pt x="2204" y="766"/>
                      <a:pt x="2207" y="765"/>
                      <a:pt x="2209" y="764"/>
                    </a:cubicBezTo>
                    <a:cubicBezTo>
                      <a:pt x="2218" y="761"/>
                      <a:pt x="2226" y="759"/>
                      <a:pt x="2234" y="756"/>
                    </a:cubicBezTo>
                    <a:cubicBezTo>
                      <a:pt x="2240" y="754"/>
                      <a:pt x="2246" y="752"/>
                      <a:pt x="2253" y="750"/>
                    </a:cubicBezTo>
                    <a:cubicBezTo>
                      <a:pt x="2257" y="749"/>
                      <a:pt x="2262" y="748"/>
                      <a:pt x="2266" y="746"/>
                    </a:cubicBezTo>
                    <a:cubicBezTo>
                      <a:pt x="2275" y="744"/>
                      <a:pt x="2283" y="742"/>
                      <a:pt x="2291" y="740"/>
                    </a:cubicBezTo>
                    <a:cubicBezTo>
                      <a:pt x="2353" y="725"/>
                      <a:pt x="2417" y="717"/>
                      <a:pt x="2483" y="717"/>
                    </a:cubicBezTo>
                    <a:cubicBezTo>
                      <a:pt x="2549" y="717"/>
                      <a:pt x="2614" y="725"/>
                      <a:pt x="2675" y="740"/>
                    </a:cubicBezTo>
                    <a:cubicBezTo>
                      <a:pt x="2684" y="742"/>
                      <a:pt x="2692" y="744"/>
                      <a:pt x="2700" y="746"/>
                    </a:cubicBezTo>
                    <a:cubicBezTo>
                      <a:pt x="2705" y="748"/>
                      <a:pt x="2709" y="749"/>
                      <a:pt x="2714" y="750"/>
                    </a:cubicBezTo>
                    <a:cubicBezTo>
                      <a:pt x="2720" y="752"/>
                      <a:pt x="2726" y="754"/>
                      <a:pt x="2732" y="756"/>
                    </a:cubicBezTo>
                    <a:cubicBezTo>
                      <a:pt x="2741" y="759"/>
                      <a:pt x="2749" y="761"/>
                      <a:pt x="2757" y="764"/>
                    </a:cubicBezTo>
                    <a:cubicBezTo>
                      <a:pt x="2760" y="765"/>
                      <a:pt x="2762" y="766"/>
                      <a:pt x="2765" y="767"/>
                    </a:cubicBezTo>
                    <a:cubicBezTo>
                      <a:pt x="3037" y="868"/>
                      <a:pt x="3241" y="1110"/>
                      <a:pt x="3287" y="1404"/>
                    </a:cubicBezTo>
                    <a:cubicBezTo>
                      <a:pt x="3287" y="1406"/>
                      <a:pt x="3288" y="1409"/>
                      <a:pt x="3288" y="1411"/>
                    </a:cubicBezTo>
                    <a:cubicBezTo>
                      <a:pt x="3290" y="1421"/>
                      <a:pt x="3291" y="1431"/>
                      <a:pt x="3292" y="1441"/>
                    </a:cubicBezTo>
                    <a:cubicBezTo>
                      <a:pt x="3292" y="1445"/>
                      <a:pt x="3293" y="1448"/>
                      <a:pt x="3293" y="1452"/>
                    </a:cubicBezTo>
                    <a:cubicBezTo>
                      <a:pt x="3294" y="1461"/>
                      <a:pt x="3295" y="1471"/>
                      <a:pt x="3295" y="1480"/>
                    </a:cubicBezTo>
                    <a:cubicBezTo>
                      <a:pt x="3296" y="1484"/>
                      <a:pt x="3296" y="1488"/>
                      <a:pt x="3296" y="1492"/>
                    </a:cubicBezTo>
                    <a:cubicBezTo>
                      <a:pt x="3297" y="1504"/>
                      <a:pt x="3297" y="1516"/>
                      <a:pt x="3297" y="1528"/>
                    </a:cubicBezTo>
                    <a:cubicBezTo>
                      <a:pt x="3297" y="1529"/>
                      <a:pt x="3297" y="1530"/>
                      <a:pt x="3297" y="1531"/>
                    </a:cubicBezTo>
                    <a:cubicBezTo>
                      <a:pt x="3297" y="1531"/>
                      <a:pt x="3297" y="1532"/>
                      <a:pt x="3297" y="1532"/>
                    </a:cubicBezTo>
                    <a:cubicBezTo>
                      <a:pt x="3297" y="1544"/>
                      <a:pt x="3297" y="1555"/>
                      <a:pt x="3296" y="1567"/>
                    </a:cubicBezTo>
                    <a:cubicBezTo>
                      <a:pt x="3296" y="1570"/>
                      <a:pt x="3296" y="1574"/>
                      <a:pt x="3296" y="1578"/>
                    </a:cubicBezTo>
                    <a:cubicBezTo>
                      <a:pt x="3295" y="1589"/>
                      <a:pt x="3294" y="1600"/>
                      <a:pt x="3293" y="1611"/>
                    </a:cubicBezTo>
                    <a:cubicBezTo>
                      <a:pt x="3293" y="1615"/>
                      <a:pt x="3292" y="1619"/>
                      <a:pt x="3292" y="1623"/>
                    </a:cubicBezTo>
                    <a:cubicBezTo>
                      <a:pt x="3291" y="1630"/>
                      <a:pt x="3290" y="1638"/>
                      <a:pt x="3289" y="1645"/>
                    </a:cubicBezTo>
                    <a:cubicBezTo>
                      <a:pt x="3288" y="1650"/>
                      <a:pt x="3287" y="1656"/>
                      <a:pt x="3286" y="1661"/>
                    </a:cubicBezTo>
                    <a:cubicBezTo>
                      <a:pt x="3285" y="1669"/>
                      <a:pt x="3284" y="1678"/>
                      <a:pt x="3282" y="1686"/>
                    </a:cubicBezTo>
                    <a:cubicBezTo>
                      <a:pt x="3281" y="1693"/>
                      <a:pt x="3279" y="1700"/>
                      <a:pt x="3277" y="1708"/>
                    </a:cubicBezTo>
                    <a:cubicBezTo>
                      <a:pt x="3276" y="1712"/>
                      <a:pt x="3275" y="1716"/>
                      <a:pt x="3274" y="1721"/>
                    </a:cubicBezTo>
                    <a:cubicBezTo>
                      <a:pt x="3272" y="1732"/>
                      <a:pt x="3269" y="1742"/>
                      <a:pt x="3266" y="1753"/>
                    </a:cubicBezTo>
                    <a:cubicBezTo>
                      <a:pt x="3265" y="1757"/>
                      <a:pt x="3264" y="1762"/>
                      <a:pt x="3262" y="1766"/>
                    </a:cubicBezTo>
                    <a:cubicBezTo>
                      <a:pt x="3260" y="1772"/>
                      <a:pt x="3258" y="1778"/>
                      <a:pt x="3256" y="1784"/>
                    </a:cubicBezTo>
                    <a:cubicBezTo>
                      <a:pt x="3255" y="1789"/>
                      <a:pt x="3253" y="1794"/>
                      <a:pt x="3252" y="1799"/>
                    </a:cubicBezTo>
                    <a:cubicBezTo>
                      <a:pt x="3250" y="1804"/>
                      <a:pt x="3248" y="1810"/>
                      <a:pt x="3246" y="1815"/>
                    </a:cubicBezTo>
                    <a:cubicBezTo>
                      <a:pt x="3242" y="1824"/>
                      <a:pt x="3239" y="1833"/>
                      <a:pt x="3235" y="1843"/>
                    </a:cubicBezTo>
                    <a:cubicBezTo>
                      <a:pt x="3233" y="1847"/>
                      <a:pt x="3231" y="1851"/>
                      <a:pt x="3230" y="1855"/>
                    </a:cubicBezTo>
                    <a:cubicBezTo>
                      <a:pt x="3226" y="1862"/>
                      <a:pt x="3223" y="1870"/>
                      <a:pt x="3219" y="1877"/>
                    </a:cubicBezTo>
                    <a:lnTo>
                      <a:pt x="3218" y="1880"/>
                    </a:lnTo>
                    <a:cubicBezTo>
                      <a:pt x="3217" y="1882"/>
                      <a:pt x="3216" y="1885"/>
                      <a:pt x="3214" y="1888"/>
                    </a:cubicBezTo>
                    <a:cubicBezTo>
                      <a:pt x="3210" y="1896"/>
                      <a:pt x="3206" y="1904"/>
                      <a:pt x="3202" y="1912"/>
                    </a:cubicBezTo>
                    <a:cubicBezTo>
                      <a:pt x="3200" y="1915"/>
                      <a:pt x="3199" y="1918"/>
                      <a:pt x="3197" y="1921"/>
                    </a:cubicBezTo>
                    <a:cubicBezTo>
                      <a:pt x="3197" y="1921"/>
                      <a:pt x="3197" y="1921"/>
                      <a:pt x="3197" y="1921"/>
                    </a:cubicBezTo>
                    <a:cubicBezTo>
                      <a:pt x="3192" y="1930"/>
                      <a:pt x="3187" y="1938"/>
                      <a:pt x="3183" y="1946"/>
                    </a:cubicBezTo>
                    <a:cubicBezTo>
                      <a:pt x="3181" y="1950"/>
                      <a:pt x="3179" y="1953"/>
                      <a:pt x="3177" y="1956"/>
                    </a:cubicBezTo>
                    <a:cubicBezTo>
                      <a:pt x="3171" y="1965"/>
                      <a:pt x="3166" y="1973"/>
                      <a:pt x="3160" y="1982"/>
                    </a:cubicBezTo>
                    <a:cubicBezTo>
                      <a:pt x="3157" y="1987"/>
                      <a:pt x="3153" y="1992"/>
                      <a:pt x="3149" y="1997"/>
                    </a:cubicBezTo>
                    <a:cubicBezTo>
                      <a:pt x="3146" y="2002"/>
                      <a:pt x="3143" y="2006"/>
                      <a:pt x="3140" y="2010"/>
                    </a:cubicBezTo>
                    <a:cubicBezTo>
                      <a:pt x="3136" y="2016"/>
                      <a:pt x="3132" y="2021"/>
                      <a:pt x="3128" y="2027"/>
                    </a:cubicBezTo>
                    <a:cubicBezTo>
                      <a:pt x="3125" y="2031"/>
                      <a:pt x="3122" y="2034"/>
                      <a:pt x="3119" y="2038"/>
                    </a:cubicBezTo>
                    <a:cubicBezTo>
                      <a:pt x="3114" y="2044"/>
                      <a:pt x="3110" y="2049"/>
                      <a:pt x="3105" y="2055"/>
                    </a:cubicBezTo>
                    <a:cubicBezTo>
                      <a:pt x="3102" y="2058"/>
                      <a:pt x="3099" y="2061"/>
                      <a:pt x="3097" y="2065"/>
                    </a:cubicBezTo>
                    <a:cubicBezTo>
                      <a:pt x="3092" y="2070"/>
                      <a:pt x="3087" y="2076"/>
                      <a:pt x="3082" y="2081"/>
                    </a:cubicBezTo>
                    <a:cubicBezTo>
                      <a:pt x="3079" y="2084"/>
                      <a:pt x="3076" y="2087"/>
                      <a:pt x="3073" y="2090"/>
                    </a:cubicBezTo>
                    <a:cubicBezTo>
                      <a:pt x="3065" y="2099"/>
                      <a:pt x="3057" y="2107"/>
                      <a:pt x="3048" y="2115"/>
                    </a:cubicBezTo>
                    <a:cubicBezTo>
                      <a:pt x="3043" y="2120"/>
                      <a:pt x="3039" y="2125"/>
                      <a:pt x="3033" y="2130"/>
                    </a:cubicBezTo>
                    <a:cubicBezTo>
                      <a:pt x="3030" y="2133"/>
                      <a:pt x="3026" y="2136"/>
                      <a:pt x="3023" y="2139"/>
                    </a:cubicBezTo>
                    <a:cubicBezTo>
                      <a:pt x="3017" y="2144"/>
                      <a:pt x="3011" y="2150"/>
                      <a:pt x="3005" y="2155"/>
                    </a:cubicBezTo>
                    <a:cubicBezTo>
                      <a:pt x="3002" y="2157"/>
                      <a:pt x="2999" y="2160"/>
                      <a:pt x="2996" y="2162"/>
                    </a:cubicBezTo>
                    <a:cubicBezTo>
                      <a:pt x="2989" y="2168"/>
                      <a:pt x="2981" y="2174"/>
                      <a:pt x="2974" y="2179"/>
                    </a:cubicBezTo>
                    <a:cubicBezTo>
                      <a:pt x="2972" y="2181"/>
                      <a:pt x="2970" y="2183"/>
                      <a:pt x="2968" y="2184"/>
                    </a:cubicBezTo>
                    <a:cubicBezTo>
                      <a:pt x="2832" y="2285"/>
                      <a:pt x="2665" y="2344"/>
                      <a:pt x="2483" y="2344"/>
                    </a:cubicBezTo>
                    <a:cubicBezTo>
                      <a:pt x="2302" y="2344"/>
                      <a:pt x="2134" y="2285"/>
                      <a:pt x="1999" y="2184"/>
                    </a:cubicBezTo>
                    <a:cubicBezTo>
                      <a:pt x="1997" y="2183"/>
                      <a:pt x="1995" y="2181"/>
                      <a:pt x="1993" y="2179"/>
                    </a:cubicBezTo>
                    <a:cubicBezTo>
                      <a:pt x="1985" y="2174"/>
                      <a:pt x="1978" y="2168"/>
                      <a:pt x="1971" y="2162"/>
                    </a:cubicBezTo>
                    <a:cubicBezTo>
                      <a:pt x="1968" y="2160"/>
                      <a:pt x="1964" y="2157"/>
                      <a:pt x="1961" y="2155"/>
                    </a:cubicBezTo>
                    <a:cubicBezTo>
                      <a:pt x="1955" y="2150"/>
                      <a:pt x="1950" y="2144"/>
                      <a:pt x="1944" y="2139"/>
                    </a:cubicBezTo>
                    <a:cubicBezTo>
                      <a:pt x="1940" y="2136"/>
                      <a:pt x="1937" y="2133"/>
                      <a:pt x="1933" y="2130"/>
                    </a:cubicBezTo>
                    <a:cubicBezTo>
                      <a:pt x="1928" y="2125"/>
                      <a:pt x="1923" y="2120"/>
                      <a:pt x="1918" y="2115"/>
                    </a:cubicBezTo>
                    <a:cubicBezTo>
                      <a:pt x="1910" y="2107"/>
                      <a:pt x="1901" y="2099"/>
                      <a:pt x="1893" y="2090"/>
                    </a:cubicBezTo>
                    <a:cubicBezTo>
                      <a:pt x="1890" y="2087"/>
                      <a:pt x="1887" y="2084"/>
                      <a:pt x="1884" y="2081"/>
                    </a:cubicBezTo>
                    <a:cubicBezTo>
                      <a:pt x="1879" y="2076"/>
                      <a:pt x="1875" y="2070"/>
                      <a:pt x="1870" y="2065"/>
                    </a:cubicBezTo>
                    <a:cubicBezTo>
                      <a:pt x="1867" y="2061"/>
                      <a:pt x="1864" y="2058"/>
                      <a:pt x="1861" y="2055"/>
                    </a:cubicBezTo>
                    <a:cubicBezTo>
                      <a:pt x="1857" y="2049"/>
                      <a:pt x="1852" y="2044"/>
                      <a:pt x="1848" y="2038"/>
                    </a:cubicBezTo>
                    <a:cubicBezTo>
                      <a:pt x="1845" y="2034"/>
                      <a:pt x="1842" y="2031"/>
                      <a:pt x="1839" y="2027"/>
                    </a:cubicBezTo>
                    <a:cubicBezTo>
                      <a:pt x="1835" y="2021"/>
                      <a:pt x="1830" y="2016"/>
                      <a:pt x="1826" y="2010"/>
                    </a:cubicBezTo>
                    <a:cubicBezTo>
                      <a:pt x="1823" y="2006"/>
                      <a:pt x="1820" y="2002"/>
                      <a:pt x="1817" y="1997"/>
                    </a:cubicBezTo>
                    <a:cubicBezTo>
                      <a:pt x="1813" y="1992"/>
                      <a:pt x="1810" y="1987"/>
                      <a:pt x="1806" y="1982"/>
                    </a:cubicBezTo>
                    <a:cubicBezTo>
                      <a:pt x="1801" y="1973"/>
                      <a:pt x="1795" y="1965"/>
                      <a:pt x="1790" y="1956"/>
                    </a:cubicBezTo>
                    <a:cubicBezTo>
                      <a:pt x="1788" y="1953"/>
                      <a:pt x="1786" y="1950"/>
                      <a:pt x="1784" y="1946"/>
                    </a:cubicBezTo>
                    <a:cubicBezTo>
                      <a:pt x="1779" y="1938"/>
                      <a:pt x="1774" y="1930"/>
                      <a:pt x="1769" y="1921"/>
                    </a:cubicBezTo>
                    <a:cubicBezTo>
                      <a:pt x="1768" y="1918"/>
                      <a:pt x="1766" y="1915"/>
                      <a:pt x="1764" y="1912"/>
                    </a:cubicBezTo>
                    <a:cubicBezTo>
                      <a:pt x="1760" y="1904"/>
                      <a:pt x="1756" y="1896"/>
                      <a:pt x="1752" y="1888"/>
                    </a:cubicBezTo>
                    <a:cubicBezTo>
                      <a:pt x="1751" y="1885"/>
                      <a:pt x="1749" y="1882"/>
                      <a:pt x="1748" y="1879"/>
                    </a:cubicBezTo>
                    <a:cubicBezTo>
                      <a:pt x="1748" y="1879"/>
                      <a:pt x="1747" y="1878"/>
                      <a:pt x="1747" y="1878"/>
                    </a:cubicBezTo>
                    <a:cubicBezTo>
                      <a:pt x="1744" y="1870"/>
                      <a:pt x="1740" y="1862"/>
                      <a:pt x="1737" y="1854"/>
                    </a:cubicBezTo>
                    <a:cubicBezTo>
                      <a:pt x="1735" y="1850"/>
                      <a:pt x="1733" y="1847"/>
                      <a:pt x="1732" y="1843"/>
                    </a:cubicBezTo>
                    <a:cubicBezTo>
                      <a:pt x="1728" y="1834"/>
                      <a:pt x="1724" y="1824"/>
                      <a:pt x="1721" y="1815"/>
                    </a:cubicBezTo>
                    <a:cubicBezTo>
                      <a:pt x="1719" y="1810"/>
                      <a:pt x="1717" y="1804"/>
                      <a:pt x="1715" y="1799"/>
                    </a:cubicBezTo>
                    <a:cubicBezTo>
                      <a:pt x="1713" y="1794"/>
                      <a:pt x="1712" y="1789"/>
                      <a:pt x="1710" y="1783"/>
                    </a:cubicBezTo>
                    <a:cubicBezTo>
                      <a:pt x="1708" y="1778"/>
                      <a:pt x="1706" y="1772"/>
                      <a:pt x="1704" y="1766"/>
                    </a:cubicBezTo>
                    <a:cubicBezTo>
                      <a:pt x="1702" y="1758"/>
                      <a:pt x="1699" y="1749"/>
                      <a:pt x="1697" y="1740"/>
                    </a:cubicBezTo>
                    <a:cubicBezTo>
                      <a:pt x="1695" y="1734"/>
                      <a:pt x="1694" y="1728"/>
                      <a:pt x="1692" y="1722"/>
                    </a:cubicBezTo>
                    <a:cubicBezTo>
                      <a:pt x="1691" y="1717"/>
                      <a:pt x="1690" y="1712"/>
                      <a:pt x="1689" y="1707"/>
                    </a:cubicBezTo>
                    <a:cubicBezTo>
                      <a:pt x="1687" y="1701"/>
                      <a:pt x="1686" y="1695"/>
                      <a:pt x="1685" y="1689"/>
                    </a:cubicBezTo>
                    <a:cubicBezTo>
                      <a:pt x="1683" y="1679"/>
                      <a:pt x="1681" y="1670"/>
                      <a:pt x="1680" y="1661"/>
                    </a:cubicBezTo>
                    <a:cubicBezTo>
                      <a:pt x="1679" y="1655"/>
                      <a:pt x="1678" y="1650"/>
                      <a:pt x="1678" y="1645"/>
                    </a:cubicBezTo>
                    <a:cubicBezTo>
                      <a:pt x="1676" y="1638"/>
                      <a:pt x="1676" y="1630"/>
                      <a:pt x="1675" y="1622"/>
                    </a:cubicBezTo>
                    <a:cubicBezTo>
                      <a:pt x="1674" y="1619"/>
                      <a:pt x="1674" y="1615"/>
                      <a:pt x="1673" y="1611"/>
                    </a:cubicBezTo>
                    <a:cubicBezTo>
                      <a:pt x="1672" y="1600"/>
                      <a:pt x="1671" y="1588"/>
                      <a:pt x="1671" y="1577"/>
                    </a:cubicBezTo>
                    <a:cubicBezTo>
                      <a:pt x="1671" y="1574"/>
                      <a:pt x="1670" y="1571"/>
                      <a:pt x="1670" y="1567"/>
                    </a:cubicBezTo>
                    <a:cubicBezTo>
                      <a:pt x="1670" y="1555"/>
                      <a:pt x="1669" y="1543"/>
                      <a:pt x="1669" y="1531"/>
                    </a:cubicBezTo>
                    <a:cubicBezTo>
                      <a:pt x="1669" y="1518"/>
                      <a:pt x="1670" y="1504"/>
                      <a:pt x="1670" y="1491"/>
                    </a:cubicBezTo>
                    <a:cubicBezTo>
                      <a:pt x="1671" y="1488"/>
                      <a:pt x="1671" y="1484"/>
                      <a:pt x="1671" y="1481"/>
                    </a:cubicBezTo>
                    <a:cubicBezTo>
                      <a:pt x="1672" y="1471"/>
                      <a:pt x="1672" y="1461"/>
                      <a:pt x="1673" y="1452"/>
                    </a:cubicBezTo>
                    <a:cubicBezTo>
                      <a:pt x="1674" y="1448"/>
                      <a:pt x="1674" y="1445"/>
                      <a:pt x="1674" y="1442"/>
                    </a:cubicBezTo>
                    <a:cubicBezTo>
                      <a:pt x="1675" y="1431"/>
                      <a:pt x="1677" y="1421"/>
                      <a:pt x="1678" y="1410"/>
                    </a:cubicBezTo>
                    <a:cubicBezTo>
                      <a:pt x="1679" y="1408"/>
                      <a:pt x="1679" y="1406"/>
                      <a:pt x="1679" y="1404"/>
                    </a:cubicBezTo>
                    <a:cubicBezTo>
                      <a:pt x="1725" y="1110"/>
                      <a:pt x="1929" y="868"/>
                      <a:pt x="2202" y="767"/>
                    </a:cubicBezTo>
                    <a:close/>
                    <a:moveTo>
                      <a:pt x="628" y="1081"/>
                    </a:moveTo>
                    <a:cubicBezTo>
                      <a:pt x="628" y="632"/>
                      <a:pt x="993" y="267"/>
                      <a:pt x="1442" y="267"/>
                    </a:cubicBezTo>
                    <a:cubicBezTo>
                      <a:pt x="1676" y="267"/>
                      <a:pt x="1897" y="369"/>
                      <a:pt x="2050" y="541"/>
                    </a:cubicBezTo>
                    <a:cubicBezTo>
                      <a:pt x="1695" y="695"/>
                      <a:pt x="1449" y="1028"/>
                      <a:pt x="1409" y="1418"/>
                    </a:cubicBezTo>
                    <a:cubicBezTo>
                      <a:pt x="1408" y="1421"/>
                      <a:pt x="1408" y="1423"/>
                      <a:pt x="1408" y="1426"/>
                    </a:cubicBezTo>
                    <a:cubicBezTo>
                      <a:pt x="1407" y="1440"/>
                      <a:pt x="1406" y="1454"/>
                      <a:pt x="1405" y="1468"/>
                    </a:cubicBezTo>
                    <a:cubicBezTo>
                      <a:pt x="1404" y="1472"/>
                      <a:pt x="1404" y="1476"/>
                      <a:pt x="1404" y="1480"/>
                    </a:cubicBezTo>
                    <a:cubicBezTo>
                      <a:pt x="1403" y="1497"/>
                      <a:pt x="1403" y="1514"/>
                      <a:pt x="1403" y="1531"/>
                    </a:cubicBezTo>
                    <a:cubicBezTo>
                      <a:pt x="1403" y="1548"/>
                      <a:pt x="1403" y="1565"/>
                      <a:pt x="1404" y="1582"/>
                    </a:cubicBezTo>
                    <a:cubicBezTo>
                      <a:pt x="1404" y="1588"/>
                      <a:pt x="1405" y="1595"/>
                      <a:pt x="1405" y="1602"/>
                    </a:cubicBezTo>
                    <a:cubicBezTo>
                      <a:pt x="1406" y="1612"/>
                      <a:pt x="1407" y="1622"/>
                      <a:pt x="1408" y="1631"/>
                    </a:cubicBezTo>
                    <a:cubicBezTo>
                      <a:pt x="1408" y="1640"/>
                      <a:pt x="1409" y="1649"/>
                      <a:pt x="1410" y="1657"/>
                    </a:cubicBezTo>
                    <a:cubicBezTo>
                      <a:pt x="1411" y="1665"/>
                      <a:pt x="1412" y="1672"/>
                      <a:pt x="1413" y="1680"/>
                    </a:cubicBezTo>
                    <a:cubicBezTo>
                      <a:pt x="1415" y="1689"/>
                      <a:pt x="1416" y="1699"/>
                      <a:pt x="1418" y="1709"/>
                    </a:cubicBezTo>
                    <a:cubicBezTo>
                      <a:pt x="1419" y="1715"/>
                      <a:pt x="1420" y="1720"/>
                      <a:pt x="1421" y="1726"/>
                    </a:cubicBezTo>
                    <a:cubicBezTo>
                      <a:pt x="1423" y="1737"/>
                      <a:pt x="1425" y="1748"/>
                      <a:pt x="1427" y="1759"/>
                    </a:cubicBezTo>
                    <a:cubicBezTo>
                      <a:pt x="1428" y="1762"/>
                      <a:pt x="1429" y="1766"/>
                      <a:pt x="1430" y="1769"/>
                    </a:cubicBezTo>
                    <a:cubicBezTo>
                      <a:pt x="1439" y="1809"/>
                      <a:pt x="1450" y="1848"/>
                      <a:pt x="1463" y="1887"/>
                    </a:cubicBezTo>
                    <a:cubicBezTo>
                      <a:pt x="1464" y="1889"/>
                      <a:pt x="1465" y="1892"/>
                      <a:pt x="1466" y="1894"/>
                    </a:cubicBezTo>
                    <a:cubicBezTo>
                      <a:pt x="1458" y="1894"/>
                      <a:pt x="1450" y="1894"/>
                      <a:pt x="1442" y="1894"/>
                    </a:cubicBezTo>
                    <a:cubicBezTo>
                      <a:pt x="993" y="1894"/>
                      <a:pt x="628" y="1529"/>
                      <a:pt x="628" y="1081"/>
                    </a:cubicBezTo>
                    <a:close/>
                    <a:moveTo>
                      <a:pt x="1265" y="2781"/>
                    </a:moveTo>
                    <a:cubicBezTo>
                      <a:pt x="1262" y="2785"/>
                      <a:pt x="1259" y="2790"/>
                      <a:pt x="1257" y="2795"/>
                    </a:cubicBezTo>
                    <a:cubicBezTo>
                      <a:pt x="1250" y="2804"/>
                      <a:pt x="1244" y="2814"/>
                      <a:pt x="1239" y="2824"/>
                    </a:cubicBezTo>
                    <a:cubicBezTo>
                      <a:pt x="1235" y="2830"/>
                      <a:pt x="1232" y="2835"/>
                      <a:pt x="1229" y="2841"/>
                    </a:cubicBezTo>
                    <a:cubicBezTo>
                      <a:pt x="1224" y="2850"/>
                      <a:pt x="1219" y="2860"/>
                      <a:pt x="1214" y="2869"/>
                    </a:cubicBezTo>
                    <a:cubicBezTo>
                      <a:pt x="1210" y="2875"/>
                      <a:pt x="1207" y="2881"/>
                      <a:pt x="1204" y="2887"/>
                    </a:cubicBezTo>
                    <a:cubicBezTo>
                      <a:pt x="1199" y="2896"/>
                      <a:pt x="1195" y="2905"/>
                      <a:pt x="1190" y="2915"/>
                    </a:cubicBezTo>
                    <a:cubicBezTo>
                      <a:pt x="1187" y="2921"/>
                      <a:pt x="1184" y="2926"/>
                      <a:pt x="1181" y="2932"/>
                    </a:cubicBezTo>
                    <a:cubicBezTo>
                      <a:pt x="1177" y="2942"/>
                      <a:pt x="1172" y="2952"/>
                      <a:pt x="1167" y="2962"/>
                    </a:cubicBezTo>
                    <a:cubicBezTo>
                      <a:pt x="1165" y="2968"/>
                      <a:pt x="1163" y="2973"/>
                      <a:pt x="1160" y="2978"/>
                    </a:cubicBezTo>
                    <a:cubicBezTo>
                      <a:pt x="1155" y="2990"/>
                      <a:pt x="1150" y="3002"/>
                      <a:pt x="1145" y="3014"/>
                    </a:cubicBezTo>
                    <a:cubicBezTo>
                      <a:pt x="1144" y="3018"/>
                      <a:pt x="1142" y="3021"/>
                      <a:pt x="1141" y="3025"/>
                    </a:cubicBezTo>
                    <a:cubicBezTo>
                      <a:pt x="1135" y="3041"/>
                      <a:pt x="1129" y="3057"/>
                      <a:pt x="1123" y="3072"/>
                    </a:cubicBezTo>
                    <a:cubicBezTo>
                      <a:pt x="1122" y="3076"/>
                      <a:pt x="1121" y="3080"/>
                      <a:pt x="1119" y="3083"/>
                    </a:cubicBezTo>
                    <a:cubicBezTo>
                      <a:pt x="1115" y="3096"/>
                      <a:pt x="1111" y="3108"/>
                      <a:pt x="1107" y="3120"/>
                    </a:cubicBezTo>
                    <a:cubicBezTo>
                      <a:pt x="1105" y="3126"/>
                      <a:pt x="1104" y="3132"/>
                      <a:pt x="1102" y="3137"/>
                    </a:cubicBezTo>
                    <a:cubicBezTo>
                      <a:pt x="1099" y="3148"/>
                      <a:pt x="1096" y="3158"/>
                      <a:pt x="1093" y="3169"/>
                    </a:cubicBezTo>
                    <a:cubicBezTo>
                      <a:pt x="1091" y="3175"/>
                      <a:pt x="1090" y="3181"/>
                      <a:pt x="1088" y="3188"/>
                    </a:cubicBezTo>
                    <a:cubicBezTo>
                      <a:pt x="1085" y="3198"/>
                      <a:pt x="1083" y="3208"/>
                      <a:pt x="1080" y="3218"/>
                    </a:cubicBezTo>
                    <a:cubicBezTo>
                      <a:pt x="1079" y="3224"/>
                      <a:pt x="1077" y="3231"/>
                      <a:pt x="1076" y="3237"/>
                    </a:cubicBezTo>
                    <a:cubicBezTo>
                      <a:pt x="1074" y="3248"/>
                      <a:pt x="1072" y="3258"/>
                      <a:pt x="1069" y="3268"/>
                    </a:cubicBezTo>
                    <a:cubicBezTo>
                      <a:pt x="1068" y="3275"/>
                      <a:pt x="1067" y="3281"/>
                      <a:pt x="1066" y="3287"/>
                    </a:cubicBezTo>
                    <a:cubicBezTo>
                      <a:pt x="1064" y="3298"/>
                      <a:pt x="1062" y="3310"/>
                      <a:pt x="1060" y="3321"/>
                    </a:cubicBezTo>
                    <a:cubicBezTo>
                      <a:pt x="1059" y="3326"/>
                      <a:pt x="1058" y="3332"/>
                      <a:pt x="1057" y="3337"/>
                    </a:cubicBezTo>
                    <a:cubicBezTo>
                      <a:pt x="1055" y="3354"/>
                      <a:pt x="1053" y="3370"/>
                      <a:pt x="1051" y="3387"/>
                    </a:cubicBezTo>
                    <a:cubicBezTo>
                      <a:pt x="1051" y="3387"/>
                      <a:pt x="1051" y="3387"/>
                      <a:pt x="1051" y="3388"/>
                    </a:cubicBezTo>
                    <a:cubicBezTo>
                      <a:pt x="1049" y="3403"/>
                      <a:pt x="1048" y="3418"/>
                      <a:pt x="1046" y="3434"/>
                    </a:cubicBezTo>
                    <a:lnTo>
                      <a:pt x="267" y="3434"/>
                    </a:lnTo>
                    <a:lnTo>
                      <a:pt x="267" y="3099"/>
                    </a:lnTo>
                    <a:cubicBezTo>
                      <a:pt x="267" y="2642"/>
                      <a:pt x="529" y="2232"/>
                      <a:pt x="941" y="2038"/>
                    </a:cubicBezTo>
                    <a:cubicBezTo>
                      <a:pt x="1091" y="2116"/>
                      <a:pt x="1261" y="2161"/>
                      <a:pt x="1442" y="2161"/>
                    </a:cubicBezTo>
                    <a:cubicBezTo>
                      <a:pt x="1494" y="2161"/>
                      <a:pt x="1546" y="2157"/>
                      <a:pt x="1598" y="2150"/>
                    </a:cubicBezTo>
                    <a:cubicBezTo>
                      <a:pt x="1606" y="2161"/>
                      <a:pt x="1615" y="2173"/>
                      <a:pt x="1623" y="2184"/>
                    </a:cubicBezTo>
                    <a:cubicBezTo>
                      <a:pt x="1626" y="2188"/>
                      <a:pt x="1629" y="2191"/>
                      <a:pt x="1632" y="2195"/>
                    </a:cubicBezTo>
                    <a:cubicBezTo>
                      <a:pt x="1640" y="2206"/>
                      <a:pt x="1649" y="2216"/>
                      <a:pt x="1658" y="2227"/>
                    </a:cubicBezTo>
                    <a:cubicBezTo>
                      <a:pt x="1661" y="2231"/>
                      <a:pt x="1665" y="2235"/>
                      <a:pt x="1669" y="2240"/>
                    </a:cubicBezTo>
                    <a:cubicBezTo>
                      <a:pt x="1677" y="2249"/>
                      <a:pt x="1685" y="2258"/>
                      <a:pt x="1694" y="2268"/>
                    </a:cubicBezTo>
                    <a:cubicBezTo>
                      <a:pt x="1699" y="2272"/>
                      <a:pt x="1703" y="2277"/>
                      <a:pt x="1708" y="2282"/>
                    </a:cubicBezTo>
                    <a:cubicBezTo>
                      <a:pt x="1716" y="2290"/>
                      <a:pt x="1724" y="2298"/>
                      <a:pt x="1732" y="2306"/>
                    </a:cubicBezTo>
                    <a:cubicBezTo>
                      <a:pt x="1735" y="2309"/>
                      <a:pt x="1738" y="2312"/>
                      <a:pt x="1741" y="2315"/>
                    </a:cubicBezTo>
                    <a:cubicBezTo>
                      <a:pt x="1729" y="2322"/>
                      <a:pt x="1718" y="2329"/>
                      <a:pt x="1706" y="2336"/>
                    </a:cubicBezTo>
                    <a:cubicBezTo>
                      <a:pt x="1704" y="2338"/>
                      <a:pt x="1703" y="2339"/>
                      <a:pt x="1701" y="2340"/>
                    </a:cubicBezTo>
                    <a:cubicBezTo>
                      <a:pt x="1689" y="2347"/>
                      <a:pt x="1678" y="2355"/>
                      <a:pt x="1667" y="2363"/>
                    </a:cubicBezTo>
                    <a:cubicBezTo>
                      <a:pt x="1663" y="2365"/>
                      <a:pt x="1659" y="2368"/>
                      <a:pt x="1655" y="2371"/>
                    </a:cubicBezTo>
                    <a:cubicBezTo>
                      <a:pt x="1645" y="2378"/>
                      <a:pt x="1636" y="2385"/>
                      <a:pt x="1626" y="2392"/>
                    </a:cubicBezTo>
                    <a:cubicBezTo>
                      <a:pt x="1623" y="2394"/>
                      <a:pt x="1620" y="2397"/>
                      <a:pt x="1617" y="2399"/>
                    </a:cubicBezTo>
                    <a:cubicBezTo>
                      <a:pt x="1604" y="2408"/>
                      <a:pt x="1592" y="2418"/>
                      <a:pt x="1580" y="2428"/>
                    </a:cubicBezTo>
                    <a:cubicBezTo>
                      <a:pt x="1577" y="2430"/>
                      <a:pt x="1575" y="2432"/>
                      <a:pt x="1572" y="2434"/>
                    </a:cubicBezTo>
                    <a:cubicBezTo>
                      <a:pt x="1562" y="2442"/>
                      <a:pt x="1553" y="2450"/>
                      <a:pt x="1543" y="2458"/>
                    </a:cubicBezTo>
                    <a:cubicBezTo>
                      <a:pt x="1540" y="2461"/>
                      <a:pt x="1536" y="2464"/>
                      <a:pt x="1533" y="2468"/>
                    </a:cubicBezTo>
                    <a:cubicBezTo>
                      <a:pt x="1523" y="2476"/>
                      <a:pt x="1514" y="2484"/>
                      <a:pt x="1505" y="2493"/>
                    </a:cubicBezTo>
                    <a:cubicBezTo>
                      <a:pt x="1502" y="2495"/>
                      <a:pt x="1500" y="2497"/>
                      <a:pt x="1497" y="2500"/>
                    </a:cubicBezTo>
                    <a:cubicBezTo>
                      <a:pt x="1486" y="2510"/>
                      <a:pt x="1475" y="2521"/>
                      <a:pt x="1464" y="2532"/>
                    </a:cubicBezTo>
                    <a:cubicBezTo>
                      <a:pt x="1461" y="2535"/>
                      <a:pt x="1458" y="2538"/>
                      <a:pt x="1455" y="2541"/>
                    </a:cubicBezTo>
                    <a:cubicBezTo>
                      <a:pt x="1447" y="2549"/>
                      <a:pt x="1439" y="2558"/>
                      <a:pt x="1431" y="2567"/>
                    </a:cubicBezTo>
                    <a:cubicBezTo>
                      <a:pt x="1427" y="2570"/>
                      <a:pt x="1424" y="2574"/>
                      <a:pt x="1421" y="2577"/>
                    </a:cubicBezTo>
                    <a:cubicBezTo>
                      <a:pt x="1412" y="2587"/>
                      <a:pt x="1402" y="2598"/>
                      <a:pt x="1394" y="2608"/>
                    </a:cubicBezTo>
                    <a:cubicBezTo>
                      <a:pt x="1392" y="2610"/>
                      <a:pt x="1391" y="2611"/>
                      <a:pt x="1389" y="2613"/>
                    </a:cubicBezTo>
                    <a:cubicBezTo>
                      <a:pt x="1379" y="2625"/>
                      <a:pt x="1369" y="2637"/>
                      <a:pt x="1359" y="2649"/>
                    </a:cubicBezTo>
                    <a:cubicBezTo>
                      <a:pt x="1357" y="2653"/>
                      <a:pt x="1354" y="2656"/>
                      <a:pt x="1351" y="2659"/>
                    </a:cubicBezTo>
                    <a:cubicBezTo>
                      <a:pt x="1344" y="2669"/>
                      <a:pt x="1336" y="2678"/>
                      <a:pt x="1329" y="2688"/>
                    </a:cubicBezTo>
                    <a:cubicBezTo>
                      <a:pt x="1326" y="2692"/>
                      <a:pt x="1324" y="2695"/>
                      <a:pt x="1321" y="2699"/>
                    </a:cubicBezTo>
                    <a:cubicBezTo>
                      <a:pt x="1312" y="2712"/>
                      <a:pt x="1302" y="2725"/>
                      <a:pt x="1293" y="2738"/>
                    </a:cubicBezTo>
                    <a:cubicBezTo>
                      <a:pt x="1284" y="2752"/>
                      <a:pt x="1274" y="2766"/>
                      <a:pt x="1265" y="2781"/>
                    </a:cubicBezTo>
                    <a:close/>
                    <a:moveTo>
                      <a:pt x="1308" y="3884"/>
                    </a:moveTo>
                    <a:lnTo>
                      <a:pt x="1308" y="3700"/>
                    </a:lnTo>
                    <a:lnTo>
                      <a:pt x="1308" y="3549"/>
                    </a:lnTo>
                    <a:cubicBezTo>
                      <a:pt x="1308" y="3535"/>
                      <a:pt x="1309" y="3520"/>
                      <a:pt x="1309" y="3505"/>
                    </a:cubicBezTo>
                    <a:cubicBezTo>
                      <a:pt x="1309" y="3500"/>
                      <a:pt x="1310" y="3495"/>
                      <a:pt x="1310" y="3491"/>
                    </a:cubicBezTo>
                    <a:cubicBezTo>
                      <a:pt x="1310" y="3481"/>
                      <a:pt x="1311" y="3471"/>
                      <a:pt x="1312" y="3461"/>
                    </a:cubicBezTo>
                    <a:cubicBezTo>
                      <a:pt x="1312" y="3455"/>
                      <a:pt x="1313" y="3449"/>
                      <a:pt x="1313" y="3443"/>
                    </a:cubicBezTo>
                    <a:cubicBezTo>
                      <a:pt x="1314" y="3435"/>
                      <a:pt x="1315" y="3426"/>
                      <a:pt x="1316" y="3418"/>
                    </a:cubicBezTo>
                    <a:cubicBezTo>
                      <a:pt x="1316" y="3411"/>
                      <a:pt x="1317" y="3405"/>
                      <a:pt x="1318" y="3399"/>
                    </a:cubicBezTo>
                    <a:cubicBezTo>
                      <a:pt x="1319" y="3391"/>
                      <a:pt x="1320" y="3383"/>
                      <a:pt x="1321" y="3375"/>
                    </a:cubicBezTo>
                    <a:cubicBezTo>
                      <a:pt x="1322" y="3368"/>
                      <a:pt x="1323" y="3362"/>
                      <a:pt x="1324" y="3355"/>
                    </a:cubicBezTo>
                    <a:cubicBezTo>
                      <a:pt x="1326" y="3347"/>
                      <a:pt x="1327" y="3340"/>
                      <a:pt x="1328" y="3332"/>
                    </a:cubicBezTo>
                    <a:cubicBezTo>
                      <a:pt x="1330" y="3325"/>
                      <a:pt x="1331" y="3319"/>
                      <a:pt x="1332" y="3312"/>
                    </a:cubicBezTo>
                    <a:cubicBezTo>
                      <a:pt x="1334" y="3305"/>
                      <a:pt x="1336" y="3297"/>
                      <a:pt x="1337" y="3290"/>
                    </a:cubicBezTo>
                    <a:cubicBezTo>
                      <a:pt x="1339" y="3283"/>
                      <a:pt x="1340" y="3276"/>
                      <a:pt x="1342" y="3270"/>
                    </a:cubicBezTo>
                    <a:cubicBezTo>
                      <a:pt x="1344" y="3262"/>
                      <a:pt x="1346" y="3255"/>
                      <a:pt x="1347" y="3248"/>
                    </a:cubicBezTo>
                    <a:cubicBezTo>
                      <a:pt x="1349" y="3241"/>
                      <a:pt x="1351" y="3235"/>
                      <a:pt x="1353" y="3228"/>
                    </a:cubicBezTo>
                    <a:cubicBezTo>
                      <a:pt x="1355" y="3221"/>
                      <a:pt x="1357" y="3214"/>
                      <a:pt x="1359" y="3207"/>
                    </a:cubicBezTo>
                    <a:cubicBezTo>
                      <a:pt x="1361" y="3200"/>
                      <a:pt x="1363" y="3193"/>
                      <a:pt x="1366" y="3187"/>
                    </a:cubicBezTo>
                    <a:cubicBezTo>
                      <a:pt x="1368" y="3180"/>
                      <a:pt x="1370" y="3173"/>
                      <a:pt x="1372" y="3166"/>
                    </a:cubicBezTo>
                    <a:cubicBezTo>
                      <a:pt x="1375" y="3159"/>
                      <a:pt x="1377" y="3153"/>
                      <a:pt x="1379" y="3146"/>
                    </a:cubicBezTo>
                    <a:cubicBezTo>
                      <a:pt x="1382" y="3140"/>
                      <a:pt x="1384" y="3133"/>
                      <a:pt x="1387" y="3126"/>
                    </a:cubicBezTo>
                    <a:cubicBezTo>
                      <a:pt x="1390" y="3119"/>
                      <a:pt x="1392" y="3113"/>
                      <a:pt x="1395" y="3107"/>
                    </a:cubicBezTo>
                    <a:cubicBezTo>
                      <a:pt x="1398" y="3100"/>
                      <a:pt x="1400" y="3093"/>
                      <a:pt x="1403" y="3087"/>
                    </a:cubicBezTo>
                    <a:cubicBezTo>
                      <a:pt x="1406" y="3080"/>
                      <a:pt x="1409" y="3074"/>
                      <a:pt x="1412" y="3067"/>
                    </a:cubicBezTo>
                    <a:cubicBezTo>
                      <a:pt x="1415" y="3061"/>
                      <a:pt x="1418" y="3054"/>
                      <a:pt x="1421" y="3048"/>
                    </a:cubicBezTo>
                    <a:cubicBezTo>
                      <a:pt x="1424" y="3042"/>
                      <a:pt x="1427" y="3035"/>
                      <a:pt x="1430" y="3029"/>
                    </a:cubicBezTo>
                    <a:cubicBezTo>
                      <a:pt x="1433" y="3023"/>
                      <a:pt x="1436" y="3016"/>
                      <a:pt x="1439" y="3010"/>
                    </a:cubicBezTo>
                    <a:cubicBezTo>
                      <a:pt x="1443" y="3004"/>
                      <a:pt x="1446" y="2997"/>
                      <a:pt x="1449" y="2991"/>
                    </a:cubicBezTo>
                    <a:cubicBezTo>
                      <a:pt x="1453" y="2985"/>
                      <a:pt x="1456" y="2979"/>
                      <a:pt x="1460" y="2973"/>
                    </a:cubicBezTo>
                    <a:cubicBezTo>
                      <a:pt x="1463" y="2966"/>
                      <a:pt x="1467" y="2960"/>
                      <a:pt x="1470" y="2954"/>
                    </a:cubicBezTo>
                    <a:cubicBezTo>
                      <a:pt x="1474" y="2948"/>
                      <a:pt x="1477" y="2942"/>
                      <a:pt x="1481" y="2936"/>
                    </a:cubicBezTo>
                    <a:cubicBezTo>
                      <a:pt x="1485" y="2930"/>
                      <a:pt x="1489" y="2924"/>
                      <a:pt x="1492" y="2918"/>
                    </a:cubicBezTo>
                    <a:cubicBezTo>
                      <a:pt x="1496" y="2912"/>
                      <a:pt x="1500" y="2906"/>
                      <a:pt x="1504" y="2900"/>
                    </a:cubicBezTo>
                    <a:cubicBezTo>
                      <a:pt x="1508" y="2894"/>
                      <a:pt x="1512" y="2889"/>
                      <a:pt x="1516" y="2883"/>
                    </a:cubicBezTo>
                    <a:cubicBezTo>
                      <a:pt x="1520" y="2877"/>
                      <a:pt x="1524" y="2871"/>
                      <a:pt x="1528" y="2865"/>
                    </a:cubicBezTo>
                    <a:cubicBezTo>
                      <a:pt x="1532" y="2860"/>
                      <a:pt x="1536" y="2854"/>
                      <a:pt x="1541" y="2848"/>
                    </a:cubicBezTo>
                    <a:cubicBezTo>
                      <a:pt x="1545" y="2843"/>
                      <a:pt x="1549" y="2837"/>
                      <a:pt x="1553" y="2832"/>
                    </a:cubicBezTo>
                    <a:cubicBezTo>
                      <a:pt x="1558" y="2826"/>
                      <a:pt x="1562" y="2820"/>
                      <a:pt x="1567" y="2815"/>
                    </a:cubicBezTo>
                    <a:cubicBezTo>
                      <a:pt x="1571" y="2809"/>
                      <a:pt x="1576" y="2804"/>
                      <a:pt x="1580" y="2798"/>
                    </a:cubicBezTo>
                    <a:cubicBezTo>
                      <a:pt x="1585" y="2793"/>
                      <a:pt x="1589" y="2788"/>
                      <a:pt x="1594" y="2782"/>
                    </a:cubicBezTo>
                    <a:cubicBezTo>
                      <a:pt x="1598" y="2777"/>
                      <a:pt x="1603" y="2772"/>
                      <a:pt x="1608" y="2766"/>
                    </a:cubicBezTo>
                    <a:cubicBezTo>
                      <a:pt x="1613" y="2761"/>
                      <a:pt x="1617" y="2756"/>
                      <a:pt x="1622" y="2751"/>
                    </a:cubicBezTo>
                    <a:cubicBezTo>
                      <a:pt x="1627" y="2745"/>
                      <a:pt x="1632" y="2740"/>
                      <a:pt x="1637" y="2735"/>
                    </a:cubicBezTo>
                    <a:cubicBezTo>
                      <a:pt x="1642" y="2730"/>
                      <a:pt x="1647" y="2725"/>
                      <a:pt x="1652" y="2720"/>
                    </a:cubicBezTo>
                    <a:cubicBezTo>
                      <a:pt x="1657" y="2715"/>
                      <a:pt x="1662" y="2710"/>
                      <a:pt x="1667" y="2705"/>
                    </a:cubicBezTo>
                    <a:cubicBezTo>
                      <a:pt x="1672" y="2700"/>
                      <a:pt x="1677" y="2695"/>
                      <a:pt x="1683" y="2690"/>
                    </a:cubicBezTo>
                    <a:cubicBezTo>
                      <a:pt x="1688" y="2686"/>
                      <a:pt x="1693" y="2681"/>
                      <a:pt x="1698" y="2676"/>
                    </a:cubicBezTo>
                    <a:cubicBezTo>
                      <a:pt x="1704" y="2671"/>
                      <a:pt x="1709" y="2667"/>
                      <a:pt x="1714" y="2662"/>
                    </a:cubicBezTo>
                    <a:cubicBezTo>
                      <a:pt x="1720" y="2657"/>
                      <a:pt x="1725" y="2653"/>
                      <a:pt x="1731" y="2648"/>
                    </a:cubicBezTo>
                    <a:cubicBezTo>
                      <a:pt x="1736" y="2643"/>
                      <a:pt x="1742" y="2639"/>
                      <a:pt x="1747" y="2634"/>
                    </a:cubicBezTo>
                    <a:cubicBezTo>
                      <a:pt x="1753" y="2630"/>
                      <a:pt x="1759" y="2625"/>
                      <a:pt x="1764" y="2621"/>
                    </a:cubicBezTo>
                    <a:cubicBezTo>
                      <a:pt x="1770" y="2617"/>
                      <a:pt x="1776" y="2612"/>
                      <a:pt x="1781" y="2608"/>
                    </a:cubicBezTo>
                    <a:cubicBezTo>
                      <a:pt x="1787" y="2604"/>
                      <a:pt x="1793" y="2600"/>
                      <a:pt x="1799" y="2595"/>
                    </a:cubicBezTo>
                    <a:cubicBezTo>
                      <a:pt x="1805" y="2591"/>
                      <a:pt x="1811" y="2587"/>
                      <a:pt x="1816" y="2583"/>
                    </a:cubicBezTo>
                    <a:cubicBezTo>
                      <a:pt x="1822" y="2579"/>
                      <a:pt x="1829" y="2575"/>
                      <a:pt x="1835" y="2571"/>
                    </a:cubicBezTo>
                    <a:cubicBezTo>
                      <a:pt x="1841" y="2567"/>
                      <a:pt x="1847" y="2563"/>
                      <a:pt x="1853" y="2559"/>
                    </a:cubicBezTo>
                    <a:cubicBezTo>
                      <a:pt x="1859" y="2555"/>
                      <a:pt x="1865" y="2551"/>
                      <a:pt x="1871" y="2547"/>
                    </a:cubicBezTo>
                    <a:cubicBezTo>
                      <a:pt x="1877" y="2544"/>
                      <a:pt x="1884" y="2540"/>
                      <a:pt x="1890" y="2536"/>
                    </a:cubicBezTo>
                    <a:cubicBezTo>
                      <a:pt x="1896" y="2533"/>
                      <a:pt x="1903" y="2529"/>
                      <a:pt x="1909" y="2525"/>
                    </a:cubicBezTo>
                    <a:cubicBezTo>
                      <a:pt x="1915" y="2522"/>
                      <a:pt x="1922" y="2518"/>
                      <a:pt x="1928" y="2515"/>
                    </a:cubicBezTo>
                    <a:cubicBezTo>
                      <a:pt x="1934" y="2511"/>
                      <a:pt x="1941" y="2508"/>
                      <a:pt x="1948" y="2505"/>
                    </a:cubicBezTo>
                    <a:cubicBezTo>
                      <a:pt x="1954" y="2501"/>
                      <a:pt x="1961" y="2498"/>
                      <a:pt x="1967" y="2495"/>
                    </a:cubicBezTo>
                    <a:cubicBezTo>
                      <a:pt x="1972" y="2492"/>
                      <a:pt x="1977" y="2490"/>
                      <a:pt x="1982" y="2488"/>
                    </a:cubicBezTo>
                    <a:cubicBezTo>
                      <a:pt x="2132" y="2566"/>
                      <a:pt x="2302" y="2611"/>
                      <a:pt x="2483" y="2611"/>
                    </a:cubicBezTo>
                    <a:cubicBezTo>
                      <a:pt x="2664" y="2611"/>
                      <a:pt x="2834" y="2566"/>
                      <a:pt x="2984" y="2488"/>
                    </a:cubicBezTo>
                    <a:cubicBezTo>
                      <a:pt x="2989" y="2490"/>
                      <a:pt x="2994" y="2492"/>
                      <a:pt x="2999" y="2495"/>
                    </a:cubicBezTo>
                    <a:cubicBezTo>
                      <a:pt x="3006" y="2498"/>
                      <a:pt x="3012" y="2501"/>
                      <a:pt x="3019" y="2505"/>
                    </a:cubicBezTo>
                    <a:cubicBezTo>
                      <a:pt x="3025" y="2508"/>
                      <a:pt x="3032" y="2511"/>
                      <a:pt x="3038" y="2515"/>
                    </a:cubicBezTo>
                    <a:cubicBezTo>
                      <a:pt x="3045" y="2518"/>
                      <a:pt x="3051" y="2522"/>
                      <a:pt x="3057" y="2525"/>
                    </a:cubicBezTo>
                    <a:cubicBezTo>
                      <a:pt x="3064" y="2529"/>
                      <a:pt x="3070" y="2533"/>
                      <a:pt x="3077" y="2536"/>
                    </a:cubicBezTo>
                    <a:cubicBezTo>
                      <a:pt x="3083" y="2540"/>
                      <a:pt x="3089" y="2544"/>
                      <a:pt x="3095" y="2547"/>
                    </a:cubicBezTo>
                    <a:cubicBezTo>
                      <a:pt x="3101" y="2551"/>
                      <a:pt x="3108" y="2555"/>
                      <a:pt x="3114" y="2559"/>
                    </a:cubicBezTo>
                    <a:cubicBezTo>
                      <a:pt x="3120" y="2563"/>
                      <a:pt x="3126" y="2567"/>
                      <a:pt x="3132" y="2571"/>
                    </a:cubicBezTo>
                    <a:cubicBezTo>
                      <a:pt x="3138" y="2575"/>
                      <a:pt x="3144" y="2579"/>
                      <a:pt x="3150" y="2583"/>
                    </a:cubicBezTo>
                    <a:cubicBezTo>
                      <a:pt x="3156" y="2587"/>
                      <a:pt x="3162" y="2591"/>
                      <a:pt x="3168" y="2595"/>
                    </a:cubicBezTo>
                    <a:cubicBezTo>
                      <a:pt x="3173" y="2600"/>
                      <a:pt x="3179" y="2604"/>
                      <a:pt x="3185" y="2608"/>
                    </a:cubicBezTo>
                    <a:cubicBezTo>
                      <a:pt x="3191" y="2612"/>
                      <a:pt x="3196" y="2617"/>
                      <a:pt x="3202" y="2621"/>
                    </a:cubicBezTo>
                    <a:cubicBezTo>
                      <a:pt x="3208" y="2625"/>
                      <a:pt x="3213" y="2630"/>
                      <a:pt x="3219" y="2634"/>
                    </a:cubicBezTo>
                    <a:cubicBezTo>
                      <a:pt x="3225" y="2639"/>
                      <a:pt x="3230" y="2643"/>
                      <a:pt x="3236" y="2648"/>
                    </a:cubicBezTo>
                    <a:cubicBezTo>
                      <a:pt x="3241" y="2653"/>
                      <a:pt x="3247" y="2657"/>
                      <a:pt x="3252" y="2662"/>
                    </a:cubicBezTo>
                    <a:cubicBezTo>
                      <a:pt x="3257" y="2666"/>
                      <a:pt x="3263" y="2671"/>
                      <a:pt x="3268" y="2676"/>
                    </a:cubicBezTo>
                    <a:cubicBezTo>
                      <a:pt x="3273" y="2681"/>
                      <a:pt x="3279" y="2685"/>
                      <a:pt x="3284" y="2690"/>
                    </a:cubicBezTo>
                    <a:cubicBezTo>
                      <a:pt x="3289" y="2695"/>
                      <a:pt x="3294" y="2700"/>
                      <a:pt x="3299" y="2705"/>
                    </a:cubicBezTo>
                    <a:cubicBezTo>
                      <a:pt x="3305" y="2710"/>
                      <a:pt x="3310" y="2715"/>
                      <a:pt x="3314" y="2720"/>
                    </a:cubicBezTo>
                    <a:cubicBezTo>
                      <a:pt x="3320" y="2725"/>
                      <a:pt x="3325" y="2730"/>
                      <a:pt x="3330" y="2735"/>
                    </a:cubicBezTo>
                    <a:cubicBezTo>
                      <a:pt x="3334" y="2740"/>
                      <a:pt x="3339" y="2745"/>
                      <a:pt x="3344" y="2751"/>
                    </a:cubicBezTo>
                    <a:cubicBezTo>
                      <a:pt x="3349" y="2756"/>
                      <a:pt x="3354" y="2761"/>
                      <a:pt x="3359" y="2766"/>
                    </a:cubicBezTo>
                    <a:cubicBezTo>
                      <a:pt x="3363" y="2772"/>
                      <a:pt x="3368" y="2777"/>
                      <a:pt x="3372" y="2782"/>
                    </a:cubicBezTo>
                    <a:cubicBezTo>
                      <a:pt x="3377" y="2788"/>
                      <a:pt x="3382" y="2793"/>
                      <a:pt x="3386" y="2798"/>
                    </a:cubicBezTo>
                    <a:cubicBezTo>
                      <a:pt x="3391" y="2804"/>
                      <a:pt x="3395" y="2809"/>
                      <a:pt x="3400" y="2815"/>
                    </a:cubicBezTo>
                    <a:cubicBezTo>
                      <a:pt x="3404" y="2820"/>
                      <a:pt x="3409" y="2826"/>
                      <a:pt x="3413" y="2832"/>
                    </a:cubicBezTo>
                    <a:cubicBezTo>
                      <a:pt x="3417" y="2837"/>
                      <a:pt x="3421" y="2843"/>
                      <a:pt x="3426" y="2848"/>
                    </a:cubicBezTo>
                    <a:cubicBezTo>
                      <a:pt x="3430" y="2854"/>
                      <a:pt x="3434" y="2860"/>
                      <a:pt x="3438" y="2866"/>
                    </a:cubicBezTo>
                    <a:cubicBezTo>
                      <a:pt x="3442" y="2871"/>
                      <a:pt x="3446" y="2877"/>
                      <a:pt x="3450" y="2883"/>
                    </a:cubicBezTo>
                    <a:cubicBezTo>
                      <a:pt x="3454" y="2889"/>
                      <a:pt x="3459" y="2894"/>
                      <a:pt x="3462" y="2900"/>
                    </a:cubicBezTo>
                    <a:cubicBezTo>
                      <a:pt x="3466" y="2906"/>
                      <a:pt x="3470" y="2912"/>
                      <a:pt x="3474" y="2918"/>
                    </a:cubicBezTo>
                    <a:cubicBezTo>
                      <a:pt x="3478" y="2924"/>
                      <a:pt x="3482" y="2930"/>
                      <a:pt x="3485" y="2936"/>
                    </a:cubicBezTo>
                    <a:cubicBezTo>
                      <a:pt x="3489" y="2942"/>
                      <a:pt x="3493" y="2948"/>
                      <a:pt x="3496" y="2954"/>
                    </a:cubicBezTo>
                    <a:cubicBezTo>
                      <a:pt x="3500" y="2960"/>
                      <a:pt x="3503" y="2966"/>
                      <a:pt x="3507" y="2973"/>
                    </a:cubicBezTo>
                    <a:cubicBezTo>
                      <a:pt x="3510" y="2979"/>
                      <a:pt x="3514" y="2985"/>
                      <a:pt x="3517" y="2991"/>
                    </a:cubicBezTo>
                    <a:cubicBezTo>
                      <a:pt x="3520" y="2997"/>
                      <a:pt x="3524" y="3004"/>
                      <a:pt x="3527" y="3010"/>
                    </a:cubicBezTo>
                    <a:cubicBezTo>
                      <a:pt x="3530" y="3016"/>
                      <a:pt x="3533" y="3023"/>
                      <a:pt x="3537" y="3029"/>
                    </a:cubicBezTo>
                    <a:cubicBezTo>
                      <a:pt x="3540" y="3035"/>
                      <a:pt x="3543" y="3041"/>
                      <a:pt x="3546" y="3048"/>
                    </a:cubicBezTo>
                    <a:cubicBezTo>
                      <a:pt x="3549" y="3054"/>
                      <a:pt x="3552" y="3061"/>
                      <a:pt x="3555" y="3067"/>
                    </a:cubicBezTo>
                    <a:cubicBezTo>
                      <a:pt x="3558" y="3074"/>
                      <a:pt x="3561" y="3080"/>
                      <a:pt x="3563" y="3087"/>
                    </a:cubicBezTo>
                    <a:cubicBezTo>
                      <a:pt x="3566" y="3093"/>
                      <a:pt x="3569" y="3100"/>
                      <a:pt x="3571" y="3107"/>
                    </a:cubicBezTo>
                    <a:cubicBezTo>
                      <a:pt x="3574" y="3113"/>
                      <a:pt x="3577" y="3119"/>
                      <a:pt x="3579" y="3126"/>
                    </a:cubicBezTo>
                    <a:cubicBezTo>
                      <a:pt x="3582" y="3133"/>
                      <a:pt x="3584" y="3140"/>
                      <a:pt x="3587" y="3146"/>
                    </a:cubicBezTo>
                    <a:cubicBezTo>
                      <a:pt x="3589" y="3153"/>
                      <a:pt x="3592" y="3159"/>
                      <a:pt x="3594" y="3166"/>
                    </a:cubicBezTo>
                    <a:cubicBezTo>
                      <a:pt x="3596" y="3173"/>
                      <a:pt x="3599" y="3180"/>
                      <a:pt x="3601" y="3187"/>
                    </a:cubicBezTo>
                    <a:cubicBezTo>
                      <a:pt x="3603" y="3194"/>
                      <a:pt x="3605" y="3200"/>
                      <a:pt x="3607" y="3207"/>
                    </a:cubicBezTo>
                    <a:cubicBezTo>
                      <a:pt x="3609" y="3214"/>
                      <a:pt x="3611" y="3221"/>
                      <a:pt x="3613" y="3228"/>
                    </a:cubicBezTo>
                    <a:cubicBezTo>
                      <a:pt x="3615" y="3235"/>
                      <a:pt x="3617" y="3241"/>
                      <a:pt x="3619" y="3248"/>
                    </a:cubicBezTo>
                    <a:cubicBezTo>
                      <a:pt x="3621" y="3255"/>
                      <a:pt x="3623" y="3262"/>
                      <a:pt x="3624" y="3270"/>
                    </a:cubicBezTo>
                    <a:cubicBezTo>
                      <a:pt x="3626" y="3276"/>
                      <a:pt x="3628" y="3283"/>
                      <a:pt x="3629" y="3290"/>
                    </a:cubicBezTo>
                    <a:cubicBezTo>
                      <a:pt x="3631" y="3297"/>
                      <a:pt x="3632" y="3305"/>
                      <a:pt x="3634" y="3312"/>
                    </a:cubicBezTo>
                    <a:cubicBezTo>
                      <a:pt x="3635" y="3319"/>
                      <a:pt x="3637" y="3325"/>
                      <a:pt x="3638" y="3332"/>
                    </a:cubicBezTo>
                    <a:cubicBezTo>
                      <a:pt x="3639" y="3340"/>
                      <a:pt x="3641" y="3347"/>
                      <a:pt x="3642" y="3355"/>
                    </a:cubicBezTo>
                    <a:cubicBezTo>
                      <a:pt x="3643" y="3362"/>
                      <a:pt x="3644" y="3368"/>
                      <a:pt x="3645" y="3375"/>
                    </a:cubicBezTo>
                    <a:cubicBezTo>
                      <a:pt x="3646" y="3383"/>
                      <a:pt x="3647" y="3391"/>
                      <a:pt x="3648" y="3399"/>
                    </a:cubicBezTo>
                    <a:cubicBezTo>
                      <a:pt x="3649" y="3405"/>
                      <a:pt x="3650" y="3411"/>
                      <a:pt x="3651" y="3418"/>
                    </a:cubicBezTo>
                    <a:cubicBezTo>
                      <a:pt x="3652" y="3426"/>
                      <a:pt x="3652" y="3435"/>
                      <a:pt x="3653" y="3443"/>
                    </a:cubicBezTo>
                    <a:cubicBezTo>
                      <a:pt x="3654" y="3449"/>
                      <a:pt x="3654" y="3455"/>
                      <a:pt x="3655" y="3461"/>
                    </a:cubicBezTo>
                    <a:cubicBezTo>
                      <a:pt x="3656" y="3471"/>
                      <a:pt x="3656" y="3481"/>
                      <a:pt x="3657" y="3491"/>
                    </a:cubicBezTo>
                    <a:cubicBezTo>
                      <a:pt x="3657" y="3495"/>
                      <a:pt x="3657" y="3500"/>
                      <a:pt x="3657" y="3505"/>
                    </a:cubicBezTo>
                    <a:cubicBezTo>
                      <a:pt x="3658" y="3520"/>
                      <a:pt x="3658" y="3535"/>
                      <a:pt x="3658" y="3549"/>
                    </a:cubicBezTo>
                    <a:lnTo>
                      <a:pt x="3658" y="3700"/>
                    </a:lnTo>
                    <a:lnTo>
                      <a:pt x="3658" y="3884"/>
                    </a:lnTo>
                    <a:lnTo>
                      <a:pt x="1308" y="3884"/>
                    </a:lnTo>
                    <a:close/>
                    <a:moveTo>
                      <a:pt x="3920" y="3434"/>
                    </a:moveTo>
                    <a:cubicBezTo>
                      <a:pt x="3918" y="3401"/>
                      <a:pt x="3914" y="3369"/>
                      <a:pt x="3909" y="3337"/>
                    </a:cubicBezTo>
                    <a:cubicBezTo>
                      <a:pt x="3908" y="3332"/>
                      <a:pt x="3907" y="3327"/>
                      <a:pt x="3907" y="3322"/>
                    </a:cubicBezTo>
                    <a:cubicBezTo>
                      <a:pt x="3905" y="3310"/>
                      <a:pt x="3903" y="3298"/>
                      <a:pt x="3901" y="3287"/>
                    </a:cubicBezTo>
                    <a:cubicBezTo>
                      <a:pt x="3900" y="3281"/>
                      <a:pt x="3898" y="3275"/>
                      <a:pt x="3897" y="3269"/>
                    </a:cubicBezTo>
                    <a:cubicBezTo>
                      <a:pt x="3895" y="3258"/>
                      <a:pt x="3893" y="3248"/>
                      <a:pt x="3890" y="3237"/>
                    </a:cubicBezTo>
                    <a:cubicBezTo>
                      <a:pt x="3889" y="3231"/>
                      <a:pt x="3888" y="3224"/>
                      <a:pt x="3886" y="3218"/>
                    </a:cubicBezTo>
                    <a:cubicBezTo>
                      <a:pt x="3884" y="3208"/>
                      <a:pt x="3881" y="3198"/>
                      <a:pt x="3878" y="3187"/>
                    </a:cubicBezTo>
                    <a:cubicBezTo>
                      <a:pt x="3877" y="3181"/>
                      <a:pt x="3875" y="3175"/>
                      <a:pt x="3873" y="3169"/>
                    </a:cubicBezTo>
                    <a:cubicBezTo>
                      <a:pt x="3871" y="3158"/>
                      <a:pt x="3867" y="3148"/>
                      <a:pt x="3864" y="3137"/>
                    </a:cubicBezTo>
                    <a:cubicBezTo>
                      <a:pt x="3863" y="3131"/>
                      <a:pt x="3861" y="3126"/>
                      <a:pt x="3859" y="3120"/>
                    </a:cubicBezTo>
                    <a:cubicBezTo>
                      <a:pt x="3855" y="3108"/>
                      <a:pt x="3851" y="3095"/>
                      <a:pt x="3847" y="3083"/>
                    </a:cubicBezTo>
                    <a:cubicBezTo>
                      <a:pt x="3846" y="3079"/>
                      <a:pt x="3845" y="3076"/>
                      <a:pt x="3843" y="3072"/>
                    </a:cubicBezTo>
                    <a:cubicBezTo>
                      <a:pt x="3838" y="3057"/>
                      <a:pt x="3832" y="3041"/>
                      <a:pt x="3826" y="3025"/>
                    </a:cubicBezTo>
                    <a:cubicBezTo>
                      <a:pt x="3824" y="3022"/>
                      <a:pt x="3823" y="3018"/>
                      <a:pt x="3821" y="3015"/>
                    </a:cubicBezTo>
                    <a:cubicBezTo>
                      <a:pt x="3817" y="3003"/>
                      <a:pt x="3811" y="2990"/>
                      <a:pt x="3806" y="2978"/>
                    </a:cubicBezTo>
                    <a:cubicBezTo>
                      <a:pt x="3804" y="2973"/>
                      <a:pt x="3801" y="2968"/>
                      <a:pt x="3799" y="2962"/>
                    </a:cubicBezTo>
                    <a:cubicBezTo>
                      <a:pt x="3794" y="2952"/>
                      <a:pt x="3790" y="2942"/>
                      <a:pt x="3785" y="2932"/>
                    </a:cubicBezTo>
                    <a:cubicBezTo>
                      <a:pt x="3782" y="2926"/>
                      <a:pt x="3779" y="2921"/>
                      <a:pt x="3777" y="2915"/>
                    </a:cubicBezTo>
                    <a:cubicBezTo>
                      <a:pt x="3772" y="2905"/>
                      <a:pt x="3767" y="2896"/>
                      <a:pt x="3762" y="2886"/>
                    </a:cubicBezTo>
                    <a:cubicBezTo>
                      <a:pt x="3759" y="2881"/>
                      <a:pt x="3756" y="2875"/>
                      <a:pt x="3753" y="2869"/>
                    </a:cubicBezTo>
                    <a:cubicBezTo>
                      <a:pt x="3748" y="2860"/>
                      <a:pt x="3743" y="2850"/>
                      <a:pt x="3737" y="2841"/>
                    </a:cubicBezTo>
                    <a:cubicBezTo>
                      <a:pt x="3734" y="2835"/>
                      <a:pt x="3731" y="2830"/>
                      <a:pt x="3728" y="2824"/>
                    </a:cubicBezTo>
                    <a:cubicBezTo>
                      <a:pt x="3722" y="2814"/>
                      <a:pt x="3716" y="2804"/>
                      <a:pt x="3710" y="2794"/>
                    </a:cubicBezTo>
                    <a:cubicBezTo>
                      <a:pt x="3707" y="2790"/>
                      <a:pt x="3704" y="2785"/>
                      <a:pt x="3701" y="2781"/>
                    </a:cubicBezTo>
                    <a:cubicBezTo>
                      <a:pt x="3692" y="2766"/>
                      <a:pt x="3683" y="2752"/>
                      <a:pt x="3673" y="2738"/>
                    </a:cubicBezTo>
                    <a:cubicBezTo>
                      <a:pt x="3664" y="2725"/>
                      <a:pt x="3655" y="2712"/>
                      <a:pt x="3645" y="2699"/>
                    </a:cubicBezTo>
                    <a:cubicBezTo>
                      <a:pt x="3643" y="2695"/>
                      <a:pt x="3640" y="2692"/>
                      <a:pt x="3637" y="2688"/>
                    </a:cubicBezTo>
                    <a:cubicBezTo>
                      <a:pt x="3630" y="2678"/>
                      <a:pt x="3623" y="2669"/>
                      <a:pt x="3615" y="2659"/>
                    </a:cubicBezTo>
                    <a:cubicBezTo>
                      <a:pt x="3613" y="2656"/>
                      <a:pt x="3610" y="2653"/>
                      <a:pt x="3607" y="2649"/>
                    </a:cubicBezTo>
                    <a:cubicBezTo>
                      <a:pt x="3597" y="2637"/>
                      <a:pt x="3587" y="2625"/>
                      <a:pt x="3577" y="2613"/>
                    </a:cubicBezTo>
                    <a:cubicBezTo>
                      <a:pt x="3576" y="2611"/>
                      <a:pt x="3574" y="2610"/>
                      <a:pt x="3573" y="2608"/>
                    </a:cubicBezTo>
                    <a:cubicBezTo>
                      <a:pt x="3564" y="2598"/>
                      <a:pt x="3555" y="2587"/>
                      <a:pt x="3546" y="2577"/>
                    </a:cubicBezTo>
                    <a:cubicBezTo>
                      <a:pt x="3542" y="2574"/>
                      <a:pt x="3539" y="2570"/>
                      <a:pt x="3536" y="2567"/>
                    </a:cubicBezTo>
                    <a:cubicBezTo>
                      <a:pt x="3528" y="2558"/>
                      <a:pt x="3519" y="2549"/>
                      <a:pt x="3511" y="2541"/>
                    </a:cubicBezTo>
                    <a:cubicBezTo>
                      <a:pt x="3508" y="2538"/>
                      <a:pt x="3505" y="2535"/>
                      <a:pt x="3503" y="2532"/>
                    </a:cubicBezTo>
                    <a:cubicBezTo>
                      <a:pt x="3492" y="2521"/>
                      <a:pt x="3480" y="2510"/>
                      <a:pt x="3469" y="2500"/>
                    </a:cubicBezTo>
                    <a:cubicBezTo>
                      <a:pt x="3467" y="2497"/>
                      <a:pt x="3464" y="2495"/>
                      <a:pt x="3462" y="2493"/>
                    </a:cubicBezTo>
                    <a:cubicBezTo>
                      <a:pt x="3453" y="2484"/>
                      <a:pt x="3443" y="2476"/>
                      <a:pt x="3434" y="2468"/>
                    </a:cubicBezTo>
                    <a:cubicBezTo>
                      <a:pt x="3430" y="2464"/>
                      <a:pt x="3427" y="2461"/>
                      <a:pt x="3423" y="2458"/>
                    </a:cubicBezTo>
                    <a:cubicBezTo>
                      <a:pt x="3414" y="2450"/>
                      <a:pt x="3404" y="2442"/>
                      <a:pt x="3394" y="2434"/>
                    </a:cubicBezTo>
                    <a:cubicBezTo>
                      <a:pt x="3392" y="2432"/>
                      <a:pt x="3389" y="2430"/>
                      <a:pt x="3387" y="2428"/>
                    </a:cubicBezTo>
                    <a:cubicBezTo>
                      <a:pt x="3374" y="2418"/>
                      <a:pt x="3362" y="2408"/>
                      <a:pt x="3350" y="2399"/>
                    </a:cubicBezTo>
                    <a:cubicBezTo>
                      <a:pt x="3347" y="2397"/>
                      <a:pt x="3344" y="2394"/>
                      <a:pt x="3340" y="2392"/>
                    </a:cubicBezTo>
                    <a:cubicBezTo>
                      <a:pt x="3331" y="2385"/>
                      <a:pt x="3321" y="2378"/>
                      <a:pt x="3311" y="2371"/>
                    </a:cubicBezTo>
                    <a:cubicBezTo>
                      <a:pt x="3307" y="2368"/>
                      <a:pt x="3303" y="2365"/>
                      <a:pt x="3299" y="2363"/>
                    </a:cubicBezTo>
                    <a:cubicBezTo>
                      <a:pt x="3288" y="2355"/>
                      <a:pt x="3277" y="2348"/>
                      <a:pt x="3266" y="2340"/>
                    </a:cubicBezTo>
                    <a:cubicBezTo>
                      <a:pt x="3264" y="2339"/>
                      <a:pt x="3262" y="2338"/>
                      <a:pt x="3260" y="2336"/>
                    </a:cubicBezTo>
                    <a:cubicBezTo>
                      <a:pt x="3249" y="2329"/>
                      <a:pt x="3237" y="2322"/>
                      <a:pt x="3226" y="2315"/>
                    </a:cubicBezTo>
                    <a:cubicBezTo>
                      <a:pt x="3229" y="2312"/>
                      <a:pt x="3232" y="2309"/>
                      <a:pt x="3234" y="2306"/>
                    </a:cubicBezTo>
                    <a:cubicBezTo>
                      <a:pt x="3243" y="2298"/>
                      <a:pt x="3251" y="2290"/>
                      <a:pt x="3259" y="2282"/>
                    </a:cubicBezTo>
                    <a:cubicBezTo>
                      <a:pt x="3263" y="2277"/>
                      <a:pt x="3268" y="2273"/>
                      <a:pt x="3272" y="2268"/>
                    </a:cubicBezTo>
                    <a:cubicBezTo>
                      <a:pt x="3281" y="2259"/>
                      <a:pt x="3289" y="2249"/>
                      <a:pt x="3298" y="2239"/>
                    </a:cubicBezTo>
                    <a:cubicBezTo>
                      <a:pt x="3301" y="2235"/>
                      <a:pt x="3305" y="2231"/>
                      <a:pt x="3308" y="2227"/>
                    </a:cubicBezTo>
                    <a:cubicBezTo>
                      <a:pt x="3317" y="2216"/>
                      <a:pt x="3326" y="2206"/>
                      <a:pt x="3335" y="2195"/>
                    </a:cubicBezTo>
                    <a:cubicBezTo>
                      <a:pt x="3337" y="2191"/>
                      <a:pt x="3340" y="2188"/>
                      <a:pt x="3343" y="2184"/>
                    </a:cubicBezTo>
                    <a:cubicBezTo>
                      <a:pt x="3352" y="2173"/>
                      <a:pt x="3360" y="2161"/>
                      <a:pt x="3368" y="2150"/>
                    </a:cubicBezTo>
                    <a:cubicBezTo>
                      <a:pt x="3420" y="2157"/>
                      <a:pt x="3473" y="2161"/>
                      <a:pt x="3525" y="2161"/>
                    </a:cubicBezTo>
                    <a:cubicBezTo>
                      <a:pt x="3706" y="2161"/>
                      <a:pt x="3876" y="2116"/>
                      <a:pt x="4026" y="2038"/>
                    </a:cubicBezTo>
                    <a:cubicBezTo>
                      <a:pt x="4437" y="2232"/>
                      <a:pt x="4700" y="2643"/>
                      <a:pt x="4700" y="3099"/>
                    </a:cubicBezTo>
                    <a:lnTo>
                      <a:pt x="4700" y="3434"/>
                    </a:lnTo>
                    <a:lnTo>
                      <a:pt x="3920" y="3434"/>
                    </a:ln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7" name="tiny-pc_73443">
                <a:extLst>
                  <a:ext uri="{FF2B5EF4-FFF2-40B4-BE49-F238E27FC236}">
                    <a16:creationId xmlns:a16="http://schemas.microsoft.com/office/drawing/2014/main" id="{8584AD83-5981-42EC-BF68-0ACC8BE956C9}"/>
                  </a:ext>
                </a:extLst>
              </p:cNvPr>
              <p:cNvSpPr>
                <a:spLocks noChangeAspect="1"/>
              </p:cNvSpPr>
              <p:nvPr/>
            </p:nvSpPr>
            <p:spPr bwMode="auto">
              <a:xfrm>
                <a:off x="6554607" y="1496926"/>
                <a:ext cx="473609" cy="306551"/>
              </a:xfrm>
              <a:custGeom>
                <a:avLst/>
                <a:gdLst>
                  <a:gd name="connsiteX0" fmla="*/ 175692 w 608274"/>
                  <a:gd name="connsiteY0" fmla="*/ 343272 h 403140"/>
                  <a:gd name="connsiteX1" fmla="*/ 175692 w 608274"/>
                  <a:gd name="connsiteY1" fmla="*/ 375423 h 403140"/>
                  <a:gd name="connsiteX2" fmla="*/ 257015 w 608274"/>
                  <a:gd name="connsiteY2" fmla="*/ 375423 h 403140"/>
                  <a:gd name="connsiteX3" fmla="*/ 257015 w 608274"/>
                  <a:gd name="connsiteY3" fmla="*/ 343272 h 403140"/>
                  <a:gd name="connsiteX4" fmla="*/ 485586 w 608274"/>
                  <a:gd name="connsiteY4" fmla="*/ 284792 h 403140"/>
                  <a:gd name="connsiteX5" fmla="*/ 485586 w 608274"/>
                  <a:gd name="connsiteY5" fmla="*/ 370851 h 403140"/>
                  <a:gd name="connsiteX6" fmla="*/ 490166 w 608274"/>
                  <a:gd name="connsiteY6" fmla="*/ 375424 h 403140"/>
                  <a:gd name="connsiteX7" fmla="*/ 575937 w 608274"/>
                  <a:gd name="connsiteY7" fmla="*/ 375424 h 403140"/>
                  <a:gd name="connsiteX8" fmla="*/ 580517 w 608274"/>
                  <a:gd name="connsiteY8" fmla="*/ 370851 h 403140"/>
                  <a:gd name="connsiteX9" fmla="*/ 580517 w 608274"/>
                  <a:gd name="connsiteY9" fmla="*/ 284792 h 403140"/>
                  <a:gd name="connsiteX10" fmla="*/ 27755 w 608274"/>
                  <a:gd name="connsiteY10" fmla="*/ 274673 h 403140"/>
                  <a:gd name="connsiteX11" fmla="*/ 27755 w 608274"/>
                  <a:gd name="connsiteY11" fmla="*/ 301697 h 403140"/>
                  <a:gd name="connsiteX12" fmla="*/ 41633 w 608274"/>
                  <a:gd name="connsiteY12" fmla="*/ 315555 h 403140"/>
                  <a:gd name="connsiteX13" fmla="*/ 391074 w 608274"/>
                  <a:gd name="connsiteY13" fmla="*/ 315555 h 403140"/>
                  <a:gd name="connsiteX14" fmla="*/ 404952 w 608274"/>
                  <a:gd name="connsiteY14" fmla="*/ 301697 h 403140"/>
                  <a:gd name="connsiteX15" fmla="*/ 404952 w 608274"/>
                  <a:gd name="connsiteY15" fmla="*/ 274673 h 403140"/>
                  <a:gd name="connsiteX16" fmla="*/ 485586 w 608274"/>
                  <a:gd name="connsiteY16" fmla="*/ 233656 h 403140"/>
                  <a:gd name="connsiteX17" fmla="*/ 485586 w 608274"/>
                  <a:gd name="connsiteY17" fmla="*/ 257076 h 403140"/>
                  <a:gd name="connsiteX18" fmla="*/ 580517 w 608274"/>
                  <a:gd name="connsiteY18" fmla="*/ 257076 h 403140"/>
                  <a:gd name="connsiteX19" fmla="*/ 580517 w 608274"/>
                  <a:gd name="connsiteY19" fmla="*/ 233656 h 403140"/>
                  <a:gd name="connsiteX20" fmla="*/ 528576 w 608274"/>
                  <a:gd name="connsiteY20" fmla="*/ 103096 h 403140"/>
                  <a:gd name="connsiteX21" fmla="*/ 537455 w 608274"/>
                  <a:gd name="connsiteY21" fmla="*/ 103096 h 403140"/>
                  <a:gd name="connsiteX22" fmla="*/ 551327 w 608274"/>
                  <a:gd name="connsiteY22" fmla="*/ 116962 h 403140"/>
                  <a:gd name="connsiteX23" fmla="*/ 537455 w 608274"/>
                  <a:gd name="connsiteY23" fmla="*/ 130828 h 403140"/>
                  <a:gd name="connsiteX24" fmla="*/ 528576 w 608274"/>
                  <a:gd name="connsiteY24" fmla="*/ 130828 h 403140"/>
                  <a:gd name="connsiteX25" fmla="*/ 514704 w 608274"/>
                  <a:gd name="connsiteY25" fmla="*/ 116962 h 403140"/>
                  <a:gd name="connsiteX26" fmla="*/ 528576 w 608274"/>
                  <a:gd name="connsiteY26" fmla="*/ 103096 h 403140"/>
                  <a:gd name="connsiteX27" fmla="*/ 490166 w 608274"/>
                  <a:gd name="connsiteY27" fmla="*/ 74289 h 403140"/>
                  <a:gd name="connsiteX28" fmla="*/ 485586 w 608274"/>
                  <a:gd name="connsiteY28" fmla="*/ 79001 h 403140"/>
                  <a:gd name="connsiteX29" fmla="*/ 485586 w 608274"/>
                  <a:gd name="connsiteY29" fmla="*/ 205940 h 403140"/>
                  <a:gd name="connsiteX30" fmla="*/ 580517 w 608274"/>
                  <a:gd name="connsiteY30" fmla="*/ 205940 h 403140"/>
                  <a:gd name="connsiteX31" fmla="*/ 580517 w 608274"/>
                  <a:gd name="connsiteY31" fmla="*/ 79001 h 403140"/>
                  <a:gd name="connsiteX32" fmla="*/ 575937 w 608274"/>
                  <a:gd name="connsiteY32" fmla="*/ 74289 h 403140"/>
                  <a:gd name="connsiteX33" fmla="*/ 490166 w 608274"/>
                  <a:gd name="connsiteY33" fmla="*/ 46573 h 403140"/>
                  <a:gd name="connsiteX34" fmla="*/ 575937 w 608274"/>
                  <a:gd name="connsiteY34" fmla="*/ 46573 h 403140"/>
                  <a:gd name="connsiteX35" fmla="*/ 608274 w 608274"/>
                  <a:gd name="connsiteY35" fmla="*/ 79001 h 403140"/>
                  <a:gd name="connsiteX36" fmla="*/ 608274 w 608274"/>
                  <a:gd name="connsiteY36" fmla="*/ 370851 h 403140"/>
                  <a:gd name="connsiteX37" fmla="*/ 575937 w 608274"/>
                  <a:gd name="connsiteY37" fmla="*/ 403140 h 403140"/>
                  <a:gd name="connsiteX38" fmla="*/ 490166 w 608274"/>
                  <a:gd name="connsiteY38" fmla="*/ 403140 h 403140"/>
                  <a:gd name="connsiteX39" fmla="*/ 457829 w 608274"/>
                  <a:gd name="connsiteY39" fmla="*/ 370851 h 403140"/>
                  <a:gd name="connsiteX40" fmla="*/ 457829 w 608274"/>
                  <a:gd name="connsiteY40" fmla="*/ 79001 h 403140"/>
                  <a:gd name="connsiteX41" fmla="*/ 490166 w 608274"/>
                  <a:gd name="connsiteY41" fmla="*/ 46573 h 403140"/>
                  <a:gd name="connsiteX42" fmla="*/ 41633 w 608274"/>
                  <a:gd name="connsiteY42" fmla="*/ 27717 h 403140"/>
                  <a:gd name="connsiteX43" fmla="*/ 27755 w 608274"/>
                  <a:gd name="connsiteY43" fmla="*/ 41575 h 403140"/>
                  <a:gd name="connsiteX44" fmla="*/ 27755 w 608274"/>
                  <a:gd name="connsiteY44" fmla="*/ 246956 h 403140"/>
                  <a:gd name="connsiteX45" fmla="*/ 404952 w 608274"/>
                  <a:gd name="connsiteY45" fmla="*/ 246956 h 403140"/>
                  <a:gd name="connsiteX46" fmla="*/ 404952 w 608274"/>
                  <a:gd name="connsiteY46" fmla="*/ 41575 h 403140"/>
                  <a:gd name="connsiteX47" fmla="*/ 391074 w 608274"/>
                  <a:gd name="connsiteY47" fmla="*/ 27717 h 403140"/>
                  <a:gd name="connsiteX48" fmla="*/ 41633 w 608274"/>
                  <a:gd name="connsiteY48" fmla="*/ 0 h 403140"/>
                  <a:gd name="connsiteX49" fmla="*/ 391074 w 608274"/>
                  <a:gd name="connsiteY49" fmla="*/ 0 h 403140"/>
                  <a:gd name="connsiteX50" fmla="*/ 432707 w 608274"/>
                  <a:gd name="connsiteY50" fmla="*/ 41575 h 403140"/>
                  <a:gd name="connsiteX51" fmla="*/ 432707 w 608274"/>
                  <a:gd name="connsiteY51" fmla="*/ 301697 h 403140"/>
                  <a:gd name="connsiteX52" fmla="*/ 391074 w 608274"/>
                  <a:gd name="connsiteY52" fmla="*/ 343272 h 403140"/>
                  <a:gd name="connsiteX53" fmla="*/ 284771 w 608274"/>
                  <a:gd name="connsiteY53" fmla="*/ 343272 h 403140"/>
                  <a:gd name="connsiteX54" fmla="*/ 284771 w 608274"/>
                  <a:gd name="connsiteY54" fmla="*/ 375423 h 403140"/>
                  <a:gd name="connsiteX55" fmla="*/ 331677 w 608274"/>
                  <a:gd name="connsiteY55" fmla="*/ 375423 h 403140"/>
                  <a:gd name="connsiteX56" fmla="*/ 345555 w 608274"/>
                  <a:gd name="connsiteY56" fmla="*/ 389282 h 403140"/>
                  <a:gd name="connsiteX57" fmla="*/ 331677 w 608274"/>
                  <a:gd name="connsiteY57" fmla="*/ 403140 h 403140"/>
                  <a:gd name="connsiteX58" fmla="*/ 284771 w 608274"/>
                  <a:gd name="connsiteY58" fmla="*/ 403140 h 403140"/>
                  <a:gd name="connsiteX59" fmla="*/ 147936 w 608274"/>
                  <a:gd name="connsiteY59" fmla="*/ 403140 h 403140"/>
                  <a:gd name="connsiteX60" fmla="*/ 101169 w 608274"/>
                  <a:gd name="connsiteY60" fmla="*/ 403140 h 403140"/>
                  <a:gd name="connsiteX61" fmla="*/ 87291 w 608274"/>
                  <a:gd name="connsiteY61" fmla="*/ 389282 h 403140"/>
                  <a:gd name="connsiteX62" fmla="*/ 101169 w 608274"/>
                  <a:gd name="connsiteY62" fmla="*/ 375423 h 403140"/>
                  <a:gd name="connsiteX63" fmla="*/ 147936 w 608274"/>
                  <a:gd name="connsiteY63" fmla="*/ 375423 h 403140"/>
                  <a:gd name="connsiteX64" fmla="*/ 147936 w 608274"/>
                  <a:gd name="connsiteY64" fmla="*/ 343272 h 403140"/>
                  <a:gd name="connsiteX65" fmla="*/ 41633 w 608274"/>
                  <a:gd name="connsiteY65" fmla="*/ 343272 h 403140"/>
                  <a:gd name="connsiteX66" fmla="*/ 0 w 608274"/>
                  <a:gd name="connsiteY66" fmla="*/ 301697 h 403140"/>
                  <a:gd name="connsiteX67" fmla="*/ 0 w 608274"/>
                  <a:gd name="connsiteY67" fmla="*/ 41575 h 403140"/>
                  <a:gd name="connsiteX68" fmla="*/ 41633 w 608274"/>
                  <a:gd name="connsiteY68" fmla="*/ 0 h 4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274" h="403140">
                    <a:moveTo>
                      <a:pt x="175692" y="343272"/>
                    </a:moveTo>
                    <a:lnTo>
                      <a:pt x="175692" y="375423"/>
                    </a:lnTo>
                    <a:lnTo>
                      <a:pt x="257015" y="375423"/>
                    </a:lnTo>
                    <a:lnTo>
                      <a:pt x="257015" y="343272"/>
                    </a:lnTo>
                    <a:close/>
                    <a:moveTo>
                      <a:pt x="485586" y="284792"/>
                    </a:moveTo>
                    <a:lnTo>
                      <a:pt x="485586" y="370851"/>
                    </a:lnTo>
                    <a:cubicBezTo>
                      <a:pt x="485586" y="373345"/>
                      <a:pt x="487668" y="375424"/>
                      <a:pt x="490166" y="375424"/>
                    </a:cubicBezTo>
                    <a:lnTo>
                      <a:pt x="575937" y="375424"/>
                    </a:lnTo>
                    <a:cubicBezTo>
                      <a:pt x="578435" y="375424"/>
                      <a:pt x="580517" y="373345"/>
                      <a:pt x="580517" y="370851"/>
                    </a:cubicBezTo>
                    <a:lnTo>
                      <a:pt x="580517" y="284792"/>
                    </a:lnTo>
                    <a:close/>
                    <a:moveTo>
                      <a:pt x="27755" y="274673"/>
                    </a:moveTo>
                    <a:lnTo>
                      <a:pt x="27755" y="301697"/>
                    </a:lnTo>
                    <a:cubicBezTo>
                      <a:pt x="27755" y="309319"/>
                      <a:pt x="34000" y="315555"/>
                      <a:pt x="41633" y="315555"/>
                    </a:cubicBezTo>
                    <a:lnTo>
                      <a:pt x="391074" y="315555"/>
                    </a:lnTo>
                    <a:cubicBezTo>
                      <a:pt x="398845" y="315555"/>
                      <a:pt x="404952" y="309319"/>
                      <a:pt x="404952" y="301697"/>
                    </a:cubicBezTo>
                    <a:lnTo>
                      <a:pt x="404952" y="274673"/>
                    </a:lnTo>
                    <a:close/>
                    <a:moveTo>
                      <a:pt x="485586" y="233656"/>
                    </a:moveTo>
                    <a:lnTo>
                      <a:pt x="485586" y="257076"/>
                    </a:lnTo>
                    <a:lnTo>
                      <a:pt x="580517" y="257076"/>
                    </a:lnTo>
                    <a:lnTo>
                      <a:pt x="580517" y="233656"/>
                    </a:lnTo>
                    <a:close/>
                    <a:moveTo>
                      <a:pt x="528576" y="103096"/>
                    </a:moveTo>
                    <a:lnTo>
                      <a:pt x="537455" y="103096"/>
                    </a:lnTo>
                    <a:cubicBezTo>
                      <a:pt x="545084" y="103096"/>
                      <a:pt x="551327" y="109336"/>
                      <a:pt x="551327" y="116962"/>
                    </a:cubicBezTo>
                    <a:cubicBezTo>
                      <a:pt x="551327" y="124588"/>
                      <a:pt x="545084" y="130828"/>
                      <a:pt x="537455" y="130828"/>
                    </a:cubicBezTo>
                    <a:lnTo>
                      <a:pt x="528576" y="130828"/>
                    </a:lnTo>
                    <a:cubicBezTo>
                      <a:pt x="520947" y="130828"/>
                      <a:pt x="514704" y="124588"/>
                      <a:pt x="514704" y="116962"/>
                    </a:cubicBezTo>
                    <a:cubicBezTo>
                      <a:pt x="514704" y="109336"/>
                      <a:pt x="520947" y="103096"/>
                      <a:pt x="528576" y="103096"/>
                    </a:cubicBezTo>
                    <a:close/>
                    <a:moveTo>
                      <a:pt x="490166" y="74289"/>
                    </a:moveTo>
                    <a:cubicBezTo>
                      <a:pt x="487668" y="74289"/>
                      <a:pt x="485586" y="76506"/>
                      <a:pt x="485586" y="79001"/>
                    </a:cubicBezTo>
                    <a:lnTo>
                      <a:pt x="485586" y="205940"/>
                    </a:lnTo>
                    <a:lnTo>
                      <a:pt x="580517" y="205940"/>
                    </a:lnTo>
                    <a:lnTo>
                      <a:pt x="580517" y="79001"/>
                    </a:lnTo>
                    <a:cubicBezTo>
                      <a:pt x="580517" y="76506"/>
                      <a:pt x="578435" y="74289"/>
                      <a:pt x="575937" y="74289"/>
                    </a:cubicBezTo>
                    <a:close/>
                    <a:moveTo>
                      <a:pt x="490166" y="46573"/>
                    </a:moveTo>
                    <a:lnTo>
                      <a:pt x="575937" y="46573"/>
                    </a:lnTo>
                    <a:cubicBezTo>
                      <a:pt x="593840" y="46573"/>
                      <a:pt x="608274" y="61124"/>
                      <a:pt x="608274" y="79001"/>
                    </a:cubicBezTo>
                    <a:lnTo>
                      <a:pt x="608274" y="370851"/>
                    </a:lnTo>
                    <a:cubicBezTo>
                      <a:pt x="608274" y="388728"/>
                      <a:pt x="593840" y="403140"/>
                      <a:pt x="575937" y="403140"/>
                    </a:cubicBezTo>
                    <a:lnTo>
                      <a:pt x="490166" y="403140"/>
                    </a:lnTo>
                    <a:cubicBezTo>
                      <a:pt x="472402" y="403140"/>
                      <a:pt x="457829" y="388728"/>
                      <a:pt x="457829" y="370851"/>
                    </a:cubicBezTo>
                    <a:lnTo>
                      <a:pt x="457829" y="79001"/>
                    </a:lnTo>
                    <a:cubicBezTo>
                      <a:pt x="457829" y="61124"/>
                      <a:pt x="472402" y="46573"/>
                      <a:pt x="490166" y="46573"/>
                    </a:cubicBezTo>
                    <a:close/>
                    <a:moveTo>
                      <a:pt x="41633" y="27717"/>
                    </a:moveTo>
                    <a:cubicBezTo>
                      <a:pt x="34000" y="27717"/>
                      <a:pt x="27755" y="33953"/>
                      <a:pt x="27755" y="41575"/>
                    </a:cubicBezTo>
                    <a:lnTo>
                      <a:pt x="27755" y="246956"/>
                    </a:lnTo>
                    <a:lnTo>
                      <a:pt x="404952" y="246956"/>
                    </a:lnTo>
                    <a:lnTo>
                      <a:pt x="404952" y="41575"/>
                    </a:lnTo>
                    <a:cubicBezTo>
                      <a:pt x="404952" y="33953"/>
                      <a:pt x="398845" y="27717"/>
                      <a:pt x="391074" y="27717"/>
                    </a:cubicBezTo>
                    <a:close/>
                    <a:moveTo>
                      <a:pt x="41633" y="0"/>
                    </a:moveTo>
                    <a:lnTo>
                      <a:pt x="391074" y="0"/>
                    </a:lnTo>
                    <a:cubicBezTo>
                      <a:pt x="414111" y="0"/>
                      <a:pt x="432707" y="18570"/>
                      <a:pt x="432707" y="41575"/>
                    </a:cubicBezTo>
                    <a:lnTo>
                      <a:pt x="432707" y="301697"/>
                    </a:lnTo>
                    <a:cubicBezTo>
                      <a:pt x="432707" y="324563"/>
                      <a:pt x="414111" y="343272"/>
                      <a:pt x="391074" y="343272"/>
                    </a:cubicBezTo>
                    <a:lnTo>
                      <a:pt x="284771" y="343272"/>
                    </a:lnTo>
                    <a:lnTo>
                      <a:pt x="284771" y="375423"/>
                    </a:lnTo>
                    <a:lnTo>
                      <a:pt x="331677" y="375423"/>
                    </a:lnTo>
                    <a:cubicBezTo>
                      <a:pt x="339310" y="375423"/>
                      <a:pt x="345555" y="381660"/>
                      <a:pt x="345555" y="389282"/>
                    </a:cubicBezTo>
                    <a:cubicBezTo>
                      <a:pt x="345555" y="397042"/>
                      <a:pt x="339310" y="403140"/>
                      <a:pt x="331677" y="403140"/>
                    </a:cubicBezTo>
                    <a:lnTo>
                      <a:pt x="284771" y="403140"/>
                    </a:lnTo>
                    <a:lnTo>
                      <a:pt x="147936" y="403140"/>
                    </a:lnTo>
                    <a:lnTo>
                      <a:pt x="101169" y="403140"/>
                    </a:lnTo>
                    <a:cubicBezTo>
                      <a:pt x="93536" y="403140"/>
                      <a:pt x="87291" y="397042"/>
                      <a:pt x="87291" y="389282"/>
                    </a:cubicBezTo>
                    <a:cubicBezTo>
                      <a:pt x="87291" y="381660"/>
                      <a:pt x="93536" y="375423"/>
                      <a:pt x="101169" y="375423"/>
                    </a:cubicBezTo>
                    <a:lnTo>
                      <a:pt x="147936" y="375423"/>
                    </a:lnTo>
                    <a:lnTo>
                      <a:pt x="147936" y="343272"/>
                    </a:lnTo>
                    <a:lnTo>
                      <a:pt x="41633" y="343272"/>
                    </a:lnTo>
                    <a:cubicBezTo>
                      <a:pt x="18735" y="343272"/>
                      <a:pt x="0" y="324563"/>
                      <a:pt x="0" y="301697"/>
                    </a:cubicBezTo>
                    <a:lnTo>
                      <a:pt x="0" y="41575"/>
                    </a:lnTo>
                    <a:cubicBezTo>
                      <a:pt x="0" y="18570"/>
                      <a:pt x="18735" y="0"/>
                      <a:pt x="41633"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8" name="tablet_283277">
                <a:extLst>
                  <a:ext uri="{FF2B5EF4-FFF2-40B4-BE49-F238E27FC236}">
                    <a16:creationId xmlns:a16="http://schemas.microsoft.com/office/drawing/2014/main" id="{C666C70F-2239-4E83-9231-03F39F717DEC}"/>
                  </a:ext>
                </a:extLst>
              </p:cNvPr>
              <p:cNvSpPr>
                <a:spLocks noChangeAspect="1"/>
              </p:cNvSpPr>
              <p:nvPr/>
            </p:nvSpPr>
            <p:spPr bwMode="auto">
              <a:xfrm>
                <a:off x="7717278" y="1520148"/>
                <a:ext cx="233387" cy="295759"/>
              </a:xfrm>
              <a:custGeom>
                <a:avLst/>
                <a:gdLst>
                  <a:gd name="connsiteX0" fmla="*/ 223683 w 447455"/>
                  <a:gd name="connsiteY0" fmla="*/ 460721 h 580612"/>
                  <a:gd name="connsiteX1" fmla="*/ 247331 w 447455"/>
                  <a:gd name="connsiteY1" fmla="*/ 484290 h 580612"/>
                  <a:gd name="connsiteX2" fmla="*/ 223683 w 447455"/>
                  <a:gd name="connsiteY2" fmla="*/ 507859 h 580612"/>
                  <a:gd name="connsiteX3" fmla="*/ 200123 w 447455"/>
                  <a:gd name="connsiteY3" fmla="*/ 484290 h 580612"/>
                  <a:gd name="connsiteX4" fmla="*/ 223683 w 447455"/>
                  <a:gd name="connsiteY4" fmla="*/ 460721 h 580612"/>
                  <a:gd name="connsiteX5" fmla="*/ 48422 w 447455"/>
                  <a:gd name="connsiteY5" fmla="*/ 428194 h 580612"/>
                  <a:gd name="connsiteX6" fmla="*/ 48422 w 447455"/>
                  <a:gd name="connsiteY6" fmla="*/ 532265 h 580612"/>
                  <a:gd name="connsiteX7" fmla="*/ 399122 w 447455"/>
                  <a:gd name="connsiteY7" fmla="*/ 532265 h 580612"/>
                  <a:gd name="connsiteX8" fmla="*/ 399122 w 447455"/>
                  <a:gd name="connsiteY8" fmla="*/ 428194 h 580612"/>
                  <a:gd name="connsiteX9" fmla="*/ 48422 w 447455"/>
                  <a:gd name="connsiteY9" fmla="*/ 48347 h 580612"/>
                  <a:gd name="connsiteX10" fmla="*/ 48422 w 447455"/>
                  <a:gd name="connsiteY10" fmla="*/ 379757 h 580612"/>
                  <a:gd name="connsiteX11" fmla="*/ 399033 w 447455"/>
                  <a:gd name="connsiteY11" fmla="*/ 379757 h 580612"/>
                  <a:gd name="connsiteX12" fmla="*/ 399033 w 447455"/>
                  <a:gd name="connsiteY12" fmla="*/ 48347 h 580612"/>
                  <a:gd name="connsiteX13" fmla="*/ 24211 w 447455"/>
                  <a:gd name="connsiteY13" fmla="*/ 0 h 580612"/>
                  <a:gd name="connsiteX14" fmla="*/ 423244 w 447455"/>
                  <a:gd name="connsiteY14" fmla="*/ 0 h 580612"/>
                  <a:gd name="connsiteX15" fmla="*/ 447455 w 447455"/>
                  <a:gd name="connsiteY15" fmla="*/ 24174 h 580612"/>
                  <a:gd name="connsiteX16" fmla="*/ 447455 w 447455"/>
                  <a:gd name="connsiteY16" fmla="*/ 556438 h 580612"/>
                  <a:gd name="connsiteX17" fmla="*/ 423244 w 447455"/>
                  <a:gd name="connsiteY17" fmla="*/ 580612 h 580612"/>
                  <a:gd name="connsiteX18" fmla="*/ 24211 w 447455"/>
                  <a:gd name="connsiteY18" fmla="*/ 580612 h 580612"/>
                  <a:gd name="connsiteX19" fmla="*/ 0 w 447455"/>
                  <a:gd name="connsiteY19" fmla="*/ 556438 h 580612"/>
                  <a:gd name="connsiteX20" fmla="*/ 0 w 447455"/>
                  <a:gd name="connsiteY20" fmla="*/ 24174 h 580612"/>
                  <a:gd name="connsiteX21" fmla="*/ 24211 w 447455"/>
                  <a:gd name="connsiteY21"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455" h="580612">
                    <a:moveTo>
                      <a:pt x="223683" y="460721"/>
                    </a:moveTo>
                    <a:cubicBezTo>
                      <a:pt x="236751" y="460721"/>
                      <a:pt x="247331" y="471394"/>
                      <a:pt x="247331" y="484290"/>
                    </a:cubicBezTo>
                    <a:cubicBezTo>
                      <a:pt x="247331" y="497364"/>
                      <a:pt x="236751" y="507859"/>
                      <a:pt x="223683" y="507859"/>
                    </a:cubicBezTo>
                    <a:cubicBezTo>
                      <a:pt x="210703" y="507859"/>
                      <a:pt x="200123" y="497364"/>
                      <a:pt x="200123" y="484290"/>
                    </a:cubicBezTo>
                    <a:cubicBezTo>
                      <a:pt x="200123" y="471216"/>
                      <a:pt x="210703" y="460721"/>
                      <a:pt x="223683" y="460721"/>
                    </a:cubicBezTo>
                    <a:close/>
                    <a:moveTo>
                      <a:pt x="48422" y="428194"/>
                    </a:moveTo>
                    <a:lnTo>
                      <a:pt x="48422" y="532265"/>
                    </a:lnTo>
                    <a:lnTo>
                      <a:pt x="399122" y="532265"/>
                    </a:lnTo>
                    <a:lnTo>
                      <a:pt x="399122" y="428194"/>
                    </a:lnTo>
                    <a:close/>
                    <a:moveTo>
                      <a:pt x="48422" y="48347"/>
                    </a:moveTo>
                    <a:lnTo>
                      <a:pt x="48422" y="379757"/>
                    </a:lnTo>
                    <a:lnTo>
                      <a:pt x="399033" y="379757"/>
                    </a:lnTo>
                    <a:lnTo>
                      <a:pt x="399033" y="48347"/>
                    </a:lnTo>
                    <a:close/>
                    <a:moveTo>
                      <a:pt x="24211" y="0"/>
                    </a:moveTo>
                    <a:lnTo>
                      <a:pt x="423244" y="0"/>
                    </a:lnTo>
                    <a:cubicBezTo>
                      <a:pt x="436596" y="0"/>
                      <a:pt x="447455" y="10754"/>
                      <a:pt x="447455" y="24174"/>
                    </a:cubicBezTo>
                    <a:lnTo>
                      <a:pt x="447455" y="556438"/>
                    </a:lnTo>
                    <a:cubicBezTo>
                      <a:pt x="447455" y="569858"/>
                      <a:pt x="436596" y="580612"/>
                      <a:pt x="423244" y="580612"/>
                    </a:cubicBezTo>
                    <a:lnTo>
                      <a:pt x="24211" y="580612"/>
                    </a:lnTo>
                    <a:cubicBezTo>
                      <a:pt x="10770" y="580612"/>
                      <a:pt x="0" y="569858"/>
                      <a:pt x="0" y="556438"/>
                    </a:cubicBezTo>
                    <a:lnTo>
                      <a:pt x="0" y="24174"/>
                    </a:lnTo>
                    <a:cubicBezTo>
                      <a:pt x="0" y="10754"/>
                      <a:pt x="10770" y="0"/>
                      <a:pt x="24211"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lang="zh-CN" altLang="en-US" sz="1200">
                  <a:latin typeface="腾讯体 W7" panose="020C08030202040F0204" pitchFamily="34" charset="-122"/>
                  <a:ea typeface="腾讯体 W7" panose="020C08030202040F0204" pitchFamily="34" charset="-122"/>
                </a:endParaRPr>
              </a:p>
            </p:txBody>
          </p:sp>
          <p:cxnSp>
            <p:nvCxnSpPr>
              <p:cNvPr id="39" name="Straight Arrow Connector 25">
                <a:extLst>
                  <a:ext uri="{FF2B5EF4-FFF2-40B4-BE49-F238E27FC236}">
                    <a16:creationId xmlns:a16="http://schemas.microsoft.com/office/drawing/2014/main" id="{99BCDF8D-90E4-4CE5-8C6C-4455596CB9F2}"/>
                  </a:ext>
                </a:extLst>
              </p:cNvPr>
              <p:cNvCxnSpPr/>
              <p:nvPr/>
            </p:nvCxnSpPr>
            <p:spPr>
              <a:xfrm>
                <a:off x="6247824" y="5622382"/>
                <a:ext cx="1210105" cy="0"/>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26">
                <a:extLst>
                  <a:ext uri="{FF2B5EF4-FFF2-40B4-BE49-F238E27FC236}">
                    <a16:creationId xmlns:a16="http://schemas.microsoft.com/office/drawing/2014/main" id="{F6116E2A-FD97-4F5E-BE78-8617E21B2A87}"/>
                  </a:ext>
                </a:extLst>
              </p:cNvPr>
              <p:cNvCxnSpPr/>
              <p:nvPr/>
            </p:nvCxnSpPr>
            <p:spPr>
              <a:xfrm>
                <a:off x="6251385" y="4890877"/>
                <a:ext cx="1210105" cy="0"/>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pic>
            <p:nvPicPr>
              <p:cNvPr id="41" name="Picture 27">
                <a:extLst>
                  <a:ext uri="{FF2B5EF4-FFF2-40B4-BE49-F238E27FC236}">
                    <a16:creationId xmlns:a16="http://schemas.microsoft.com/office/drawing/2014/main" id="{11A39CEC-02BE-4E70-9AD0-E8A762FEF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0298" y="1491432"/>
                <a:ext cx="514345" cy="401855"/>
              </a:xfrm>
              <a:prstGeom prst="rect">
                <a:avLst/>
              </a:prstGeom>
            </p:spPr>
          </p:pic>
          <p:pic>
            <p:nvPicPr>
              <p:cNvPr id="42" name="Picture 2" descr="云数据库 CDB">
                <a:extLst>
                  <a:ext uri="{FF2B5EF4-FFF2-40B4-BE49-F238E27FC236}">
                    <a16:creationId xmlns:a16="http://schemas.microsoft.com/office/drawing/2014/main" id="{41995E7A-33E4-4E95-B7B0-545E424AC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34" t="8631" r="13841" b="16451"/>
              <a:stretch>
                <a:fillRect/>
              </a:stretch>
            </p:blipFill>
            <p:spPr bwMode="auto">
              <a:xfrm>
                <a:off x="9819390" y="5314937"/>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文档数据库 MongoDB">
                <a:extLst>
                  <a:ext uri="{FF2B5EF4-FFF2-40B4-BE49-F238E27FC236}">
                    <a16:creationId xmlns:a16="http://schemas.microsoft.com/office/drawing/2014/main" id="{7A3F07B1-B956-483A-A066-A3D25E027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947" t="13510" r="17643" b="17949"/>
              <a:stretch>
                <a:fillRect/>
              </a:stretch>
            </p:blipFill>
            <p:spPr bwMode="auto">
              <a:xfrm>
                <a:off x="10731849" y="5382786"/>
                <a:ext cx="497972" cy="5019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弹性缓存 Redis">
                <a:extLst>
                  <a:ext uri="{FF2B5EF4-FFF2-40B4-BE49-F238E27FC236}">
                    <a16:creationId xmlns:a16="http://schemas.microsoft.com/office/drawing/2014/main" id="{E3560677-34D4-4FFF-967B-9F4C80B9A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8" t="11072" r="15910" b="17191"/>
              <a:stretch>
                <a:fillRect/>
              </a:stretch>
            </p:blipFill>
            <p:spPr bwMode="auto">
              <a:xfrm>
                <a:off x="10209355" y="4615020"/>
                <a:ext cx="586399" cy="5755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2">
                <a:extLst>
                  <a:ext uri="{FF2B5EF4-FFF2-40B4-BE49-F238E27FC236}">
                    <a16:creationId xmlns:a16="http://schemas.microsoft.com/office/drawing/2014/main" id="{540F56CD-482F-4375-B1B6-56E3D3B57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7493" y="3776235"/>
                <a:ext cx="530125" cy="517730"/>
              </a:xfrm>
              <a:prstGeom prst="rect">
                <a:avLst/>
              </a:prstGeom>
            </p:spPr>
          </p:pic>
          <p:pic>
            <p:nvPicPr>
              <p:cNvPr id="46" name="Picture 33">
                <a:extLst>
                  <a:ext uri="{FF2B5EF4-FFF2-40B4-BE49-F238E27FC236}">
                    <a16:creationId xmlns:a16="http://schemas.microsoft.com/office/drawing/2014/main" id="{AD33FCF4-35EB-435F-83DF-36E3629430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4956" y="2519464"/>
                <a:ext cx="555198" cy="542218"/>
              </a:xfrm>
              <a:prstGeom prst="rect">
                <a:avLst/>
              </a:prstGeom>
            </p:spPr>
          </p:pic>
          <p:cxnSp>
            <p:nvCxnSpPr>
              <p:cNvPr id="47" name="Straight Connector 34">
                <a:extLst>
                  <a:ext uri="{FF2B5EF4-FFF2-40B4-BE49-F238E27FC236}">
                    <a16:creationId xmlns:a16="http://schemas.microsoft.com/office/drawing/2014/main" id="{773F675D-FC1D-4B26-8E19-0E65FF4B36D8}"/>
                  </a:ext>
                </a:extLst>
              </p:cNvPr>
              <p:cNvCxnSpPr>
                <a:stCxn id="28" idx="2"/>
                <a:endCxn id="33" idx="0"/>
              </p:cNvCxnSpPr>
              <p:nvPr/>
            </p:nvCxnSpPr>
            <p:spPr>
              <a:xfrm>
                <a:off x="5811463" y="5190559"/>
                <a:ext cx="2040046" cy="117234"/>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35">
                <a:extLst>
                  <a:ext uri="{FF2B5EF4-FFF2-40B4-BE49-F238E27FC236}">
                    <a16:creationId xmlns:a16="http://schemas.microsoft.com/office/drawing/2014/main" id="{C61C243F-53A6-41C3-A99E-4528587458BA}"/>
                  </a:ext>
                </a:extLst>
              </p:cNvPr>
              <p:cNvCxnSpPr>
                <a:stCxn id="28" idx="2"/>
                <a:endCxn id="32" idx="0"/>
              </p:cNvCxnSpPr>
              <p:nvPr/>
            </p:nvCxnSpPr>
            <p:spPr>
              <a:xfrm>
                <a:off x="5811463" y="5190559"/>
                <a:ext cx="11258" cy="124378"/>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36">
                <a:extLst>
                  <a:ext uri="{FF2B5EF4-FFF2-40B4-BE49-F238E27FC236}">
                    <a16:creationId xmlns:a16="http://schemas.microsoft.com/office/drawing/2014/main" id="{40BAE113-0492-4F0E-9179-734333E9BB27}"/>
                  </a:ext>
                </a:extLst>
              </p:cNvPr>
              <p:cNvCxnSpPr>
                <a:stCxn id="32" idx="0"/>
                <a:endCxn id="29" idx="2"/>
              </p:cNvCxnSpPr>
              <p:nvPr/>
            </p:nvCxnSpPr>
            <p:spPr>
              <a:xfrm flipV="1">
                <a:off x="5822721" y="5190559"/>
                <a:ext cx="2002822" cy="12437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37">
                <a:extLst>
                  <a:ext uri="{FF2B5EF4-FFF2-40B4-BE49-F238E27FC236}">
                    <a16:creationId xmlns:a16="http://schemas.microsoft.com/office/drawing/2014/main" id="{C4DE3F4B-53C2-4C2C-99DE-8DE6A428C0F6}"/>
                  </a:ext>
                </a:extLst>
              </p:cNvPr>
              <p:cNvCxnSpPr>
                <a:stCxn id="29" idx="2"/>
                <a:endCxn id="33" idx="0"/>
              </p:cNvCxnSpPr>
              <p:nvPr/>
            </p:nvCxnSpPr>
            <p:spPr>
              <a:xfrm>
                <a:off x="7825543" y="5190559"/>
                <a:ext cx="25966" cy="117234"/>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38">
                <a:extLst>
                  <a:ext uri="{FF2B5EF4-FFF2-40B4-BE49-F238E27FC236}">
                    <a16:creationId xmlns:a16="http://schemas.microsoft.com/office/drawing/2014/main" id="{F079C309-ECD2-426A-94B3-0FA8BB192257}"/>
                  </a:ext>
                </a:extLst>
              </p:cNvPr>
              <p:cNvCxnSpPr>
                <a:stCxn id="29" idx="2"/>
                <a:endCxn id="34" idx="0"/>
              </p:cNvCxnSpPr>
              <p:nvPr/>
            </p:nvCxnSpPr>
            <p:spPr>
              <a:xfrm>
                <a:off x="7825543" y="5190559"/>
                <a:ext cx="1122083" cy="192227"/>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39">
                <a:extLst>
                  <a:ext uri="{FF2B5EF4-FFF2-40B4-BE49-F238E27FC236}">
                    <a16:creationId xmlns:a16="http://schemas.microsoft.com/office/drawing/2014/main" id="{7ED97C73-54D8-4E5E-87DA-45D4C6FE433C}"/>
                  </a:ext>
                </a:extLst>
              </p:cNvPr>
              <p:cNvCxnSpPr>
                <a:stCxn id="30" idx="2"/>
                <a:endCxn id="28" idx="0"/>
              </p:cNvCxnSpPr>
              <p:nvPr/>
            </p:nvCxnSpPr>
            <p:spPr>
              <a:xfrm flipH="1">
                <a:off x="5811463" y="4384746"/>
                <a:ext cx="1011160" cy="230274"/>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40">
                <a:extLst>
                  <a:ext uri="{FF2B5EF4-FFF2-40B4-BE49-F238E27FC236}">
                    <a16:creationId xmlns:a16="http://schemas.microsoft.com/office/drawing/2014/main" id="{89973DF0-1A8D-428C-9589-20BAD5BAB0F9}"/>
                  </a:ext>
                </a:extLst>
              </p:cNvPr>
              <p:cNvCxnSpPr>
                <a:stCxn id="30" idx="2"/>
                <a:endCxn id="29" idx="0"/>
              </p:cNvCxnSpPr>
              <p:nvPr/>
            </p:nvCxnSpPr>
            <p:spPr>
              <a:xfrm>
                <a:off x="6822623" y="4384746"/>
                <a:ext cx="1002921" cy="230274"/>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Straight Connector 41">
                <a:extLst>
                  <a:ext uri="{FF2B5EF4-FFF2-40B4-BE49-F238E27FC236}">
                    <a16:creationId xmlns:a16="http://schemas.microsoft.com/office/drawing/2014/main" id="{D01BA7B6-ED2C-408E-B6FE-C1DBE2AF03D2}"/>
                  </a:ext>
                </a:extLst>
              </p:cNvPr>
              <p:cNvCxnSpPr>
                <a:stCxn id="35" idx="2"/>
              </p:cNvCxnSpPr>
              <p:nvPr/>
            </p:nvCxnSpPr>
            <p:spPr>
              <a:xfrm flipH="1">
                <a:off x="5822721" y="2970700"/>
                <a:ext cx="1009486" cy="581147"/>
              </a:xfrm>
              <a:prstGeom prst="line">
                <a:avLst/>
              </a:prstGeom>
              <a:ln w="25400"/>
            </p:spPr>
            <p:style>
              <a:lnRef idx="1">
                <a:schemeClr val="dk1"/>
              </a:lnRef>
              <a:fillRef idx="0">
                <a:schemeClr val="dk1"/>
              </a:fillRef>
              <a:effectRef idx="0">
                <a:schemeClr val="dk1"/>
              </a:effectRef>
              <a:fontRef idx="minor">
                <a:schemeClr val="tx1"/>
              </a:fontRef>
            </p:style>
          </p:cxnSp>
          <p:cxnSp>
            <p:nvCxnSpPr>
              <p:cNvPr id="55" name="Straight Connector 42">
                <a:extLst>
                  <a:ext uri="{FF2B5EF4-FFF2-40B4-BE49-F238E27FC236}">
                    <a16:creationId xmlns:a16="http://schemas.microsoft.com/office/drawing/2014/main" id="{80C7C30D-89C9-447B-B532-6CE255A0D2BE}"/>
                  </a:ext>
                </a:extLst>
              </p:cNvPr>
              <p:cNvCxnSpPr>
                <a:stCxn id="35" idx="2"/>
              </p:cNvCxnSpPr>
              <p:nvPr/>
            </p:nvCxnSpPr>
            <p:spPr>
              <a:xfrm>
                <a:off x="6832207" y="2970700"/>
                <a:ext cx="923622" cy="581147"/>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43">
                <a:extLst>
                  <a:ext uri="{FF2B5EF4-FFF2-40B4-BE49-F238E27FC236}">
                    <a16:creationId xmlns:a16="http://schemas.microsoft.com/office/drawing/2014/main" id="{EACACFC8-EDCA-46A6-A63D-E0A877F23DC8}"/>
                  </a:ext>
                </a:extLst>
              </p:cNvPr>
              <p:cNvCxnSpPr>
                <a:stCxn id="41" idx="2"/>
                <a:endCxn id="35" idx="0"/>
              </p:cNvCxnSpPr>
              <p:nvPr/>
            </p:nvCxnSpPr>
            <p:spPr>
              <a:xfrm flipH="1">
                <a:off x="6832207" y="1893288"/>
                <a:ext cx="1695264" cy="535195"/>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44">
                <a:extLst>
                  <a:ext uri="{FF2B5EF4-FFF2-40B4-BE49-F238E27FC236}">
                    <a16:creationId xmlns:a16="http://schemas.microsoft.com/office/drawing/2014/main" id="{37D5493A-4FD7-4F74-9885-386C383CA160}"/>
                  </a:ext>
                </a:extLst>
              </p:cNvPr>
              <p:cNvCxnSpPr>
                <a:stCxn id="41" idx="2"/>
                <a:endCxn id="46" idx="0"/>
              </p:cNvCxnSpPr>
              <p:nvPr/>
            </p:nvCxnSpPr>
            <p:spPr>
              <a:xfrm>
                <a:off x="8527471" y="1893287"/>
                <a:ext cx="1975084" cy="626177"/>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Straight Connector 45">
                <a:extLst>
                  <a:ext uri="{FF2B5EF4-FFF2-40B4-BE49-F238E27FC236}">
                    <a16:creationId xmlns:a16="http://schemas.microsoft.com/office/drawing/2014/main" id="{4E52A7D3-4D31-4678-8DE3-1E0CFBA88CD5}"/>
                  </a:ext>
                </a:extLst>
              </p:cNvPr>
              <p:cNvCxnSpPr>
                <a:stCxn id="46" idx="2"/>
                <a:endCxn id="45" idx="0"/>
              </p:cNvCxnSpPr>
              <p:nvPr/>
            </p:nvCxnSpPr>
            <p:spPr>
              <a:xfrm flipH="1">
                <a:off x="10502555" y="3061682"/>
                <a:ext cx="0" cy="714553"/>
              </a:xfrm>
              <a:prstGeom prst="line">
                <a:avLst/>
              </a:prstGeom>
              <a:ln w="25400"/>
            </p:spPr>
            <p:style>
              <a:lnRef idx="1">
                <a:schemeClr val="dk1"/>
              </a:lnRef>
              <a:fillRef idx="0">
                <a:schemeClr val="dk1"/>
              </a:fillRef>
              <a:effectRef idx="0">
                <a:schemeClr val="dk1"/>
              </a:effectRef>
              <a:fontRef idx="minor">
                <a:schemeClr val="tx1"/>
              </a:fontRef>
            </p:style>
          </p:cxnSp>
          <p:cxnSp>
            <p:nvCxnSpPr>
              <p:cNvPr id="59" name="Straight Connector 46">
                <a:extLst>
                  <a:ext uri="{FF2B5EF4-FFF2-40B4-BE49-F238E27FC236}">
                    <a16:creationId xmlns:a16="http://schemas.microsoft.com/office/drawing/2014/main" id="{93385CA0-42CF-4D16-B4CD-10E0A628A491}"/>
                  </a:ext>
                </a:extLst>
              </p:cNvPr>
              <p:cNvCxnSpPr>
                <a:stCxn id="45" idx="2"/>
                <a:endCxn id="44" idx="0"/>
              </p:cNvCxnSpPr>
              <p:nvPr/>
            </p:nvCxnSpPr>
            <p:spPr>
              <a:xfrm flipH="1">
                <a:off x="10502555" y="4293966"/>
                <a:ext cx="0" cy="321054"/>
              </a:xfrm>
              <a:prstGeom prst="line">
                <a:avLst/>
              </a:prstGeom>
              <a:ln w="25400"/>
            </p:spPr>
            <p:style>
              <a:lnRef idx="1">
                <a:schemeClr val="dk1"/>
              </a:lnRef>
              <a:fillRef idx="0">
                <a:schemeClr val="dk1"/>
              </a:fillRef>
              <a:effectRef idx="0">
                <a:schemeClr val="dk1"/>
              </a:effectRef>
              <a:fontRef idx="minor">
                <a:schemeClr val="tx1"/>
              </a:fontRef>
            </p:style>
          </p:cxnSp>
          <p:cxnSp>
            <p:nvCxnSpPr>
              <p:cNvPr id="60" name="Straight Connector 47">
                <a:extLst>
                  <a:ext uri="{FF2B5EF4-FFF2-40B4-BE49-F238E27FC236}">
                    <a16:creationId xmlns:a16="http://schemas.microsoft.com/office/drawing/2014/main" id="{C6D92087-C6A1-497A-87B7-E29D3D7AC023}"/>
                  </a:ext>
                </a:extLst>
              </p:cNvPr>
              <p:cNvCxnSpPr>
                <a:stCxn id="44" idx="2"/>
                <a:endCxn id="42" idx="0"/>
              </p:cNvCxnSpPr>
              <p:nvPr/>
            </p:nvCxnSpPr>
            <p:spPr>
              <a:xfrm flipH="1">
                <a:off x="10122670" y="5190559"/>
                <a:ext cx="379885" cy="1243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48">
                <a:extLst>
                  <a:ext uri="{FF2B5EF4-FFF2-40B4-BE49-F238E27FC236}">
                    <a16:creationId xmlns:a16="http://schemas.microsoft.com/office/drawing/2014/main" id="{740A0609-218F-4748-89C2-812A8171DE46}"/>
                  </a:ext>
                </a:extLst>
              </p:cNvPr>
              <p:cNvCxnSpPr>
                <a:stCxn id="44" idx="2"/>
                <a:endCxn id="43" idx="0"/>
              </p:cNvCxnSpPr>
              <p:nvPr/>
            </p:nvCxnSpPr>
            <p:spPr>
              <a:xfrm>
                <a:off x="10502555" y="5190559"/>
                <a:ext cx="478280" cy="1922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Elbow Connector 49">
                <a:extLst>
                  <a:ext uri="{FF2B5EF4-FFF2-40B4-BE49-F238E27FC236}">
                    <a16:creationId xmlns:a16="http://schemas.microsoft.com/office/drawing/2014/main" id="{19E014EB-4EC8-4EE5-B27D-E0D7F72A0A8D}"/>
                  </a:ext>
                </a:extLst>
              </p:cNvPr>
              <p:cNvCxnSpPr>
                <a:stCxn id="33" idx="2"/>
                <a:endCxn id="42" idx="2"/>
              </p:cNvCxnSpPr>
              <p:nvPr/>
            </p:nvCxnSpPr>
            <p:spPr>
              <a:xfrm rot="16200000" flipH="1">
                <a:off x="8983518" y="4752710"/>
                <a:ext cx="7144" cy="2271162"/>
              </a:xfrm>
              <a:prstGeom prst="bentConnector3">
                <a:avLst>
                  <a:gd name="adj1" fmla="val 3299888"/>
                </a:avLst>
              </a:prstGeom>
              <a:ln w="25400">
                <a:prstDash val="dash"/>
                <a:tailEnd type="triangle"/>
              </a:ln>
            </p:spPr>
            <p:style>
              <a:lnRef idx="1">
                <a:schemeClr val="dk1"/>
              </a:lnRef>
              <a:fillRef idx="0">
                <a:schemeClr val="dk1"/>
              </a:fillRef>
              <a:effectRef idx="0">
                <a:schemeClr val="dk1"/>
              </a:effectRef>
              <a:fontRef idx="minor">
                <a:schemeClr val="tx1"/>
              </a:fontRef>
            </p:style>
          </p:cxnSp>
          <p:cxnSp>
            <p:nvCxnSpPr>
              <p:cNvPr id="63" name="Elbow Connector 50">
                <a:extLst>
                  <a:ext uri="{FF2B5EF4-FFF2-40B4-BE49-F238E27FC236}">
                    <a16:creationId xmlns:a16="http://schemas.microsoft.com/office/drawing/2014/main" id="{47421A6A-26B8-4AD7-8D5E-0FEC40BC35DD}"/>
                  </a:ext>
                </a:extLst>
              </p:cNvPr>
              <p:cNvCxnSpPr/>
              <p:nvPr/>
            </p:nvCxnSpPr>
            <p:spPr>
              <a:xfrm rot="16200000" flipH="1">
                <a:off x="9951979" y="4783534"/>
                <a:ext cx="12700" cy="2033209"/>
              </a:xfrm>
              <a:prstGeom prst="bentConnector3">
                <a:avLst>
                  <a:gd name="adj1" fmla="val 1800000"/>
                </a:avLst>
              </a:prstGeom>
              <a:ln w="25400">
                <a:prstDash val="dash"/>
                <a:tailEnd type="triangle"/>
              </a:ln>
            </p:spPr>
            <p:style>
              <a:lnRef idx="1">
                <a:schemeClr val="dk1"/>
              </a:lnRef>
              <a:fillRef idx="0">
                <a:schemeClr val="dk1"/>
              </a:fillRef>
              <a:effectRef idx="0">
                <a:schemeClr val="dk1"/>
              </a:effectRef>
              <a:fontRef idx="minor">
                <a:schemeClr val="tx1"/>
              </a:fontRef>
            </p:style>
          </p:cxnSp>
          <p:pic>
            <p:nvPicPr>
              <p:cNvPr id="64" name="Picture 2" descr="跨地域互联 CRC">
                <a:extLst>
                  <a:ext uri="{FF2B5EF4-FFF2-40B4-BE49-F238E27FC236}">
                    <a16:creationId xmlns:a16="http://schemas.microsoft.com/office/drawing/2014/main" id="{D5C30EF9-4D71-4144-BBC2-F99B06780FF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9108859" y="3729907"/>
                <a:ext cx="537471" cy="524905"/>
              </a:xfrm>
              <a:prstGeom prst="rect">
                <a:avLst/>
              </a:prstGeom>
              <a:noFill/>
              <a:extLst>
                <a:ext uri="{909E8E84-426E-40DD-AFC4-6F175D3DCCD1}">
                  <a14:hiddenFill xmlns:a14="http://schemas.microsoft.com/office/drawing/2010/main">
                    <a:solidFill>
                      <a:srgbClr val="FFFFFF"/>
                    </a:solidFill>
                  </a14:hiddenFill>
                </a:ext>
              </a:extLst>
            </p:spPr>
          </p:pic>
          <p:sp>
            <p:nvSpPr>
              <p:cNvPr id="65" name="Left-Right Arrow 58">
                <a:extLst>
                  <a:ext uri="{FF2B5EF4-FFF2-40B4-BE49-F238E27FC236}">
                    <a16:creationId xmlns:a16="http://schemas.microsoft.com/office/drawing/2014/main" id="{65D08D75-3030-4AFE-8376-C007F698B266}"/>
                  </a:ext>
                </a:extLst>
              </p:cNvPr>
              <p:cNvSpPr/>
              <p:nvPr/>
            </p:nvSpPr>
            <p:spPr>
              <a:xfrm>
                <a:off x="9156921" y="4345466"/>
                <a:ext cx="522931" cy="203514"/>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66" name="TextBox 60">
                <a:extLst>
                  <a:ext uri="{FF2B5EF4-FFF2-40B4-BE49-F238E27FC236}">
                    <a16:creationId xmlns:a16="http://schemas.microsoft.com/office/drawing/2014/main" id="{ECEC3C7F-3AA0-4DB1-B2DE-F390D18D28B7}"/>
                  </a:ext>
                </a:extLst>
              </p:cNvPr>
              <p:cNvSpPr txBox="1"/>
              <p:nvPr/>
            </p:nvSpPr>
            <p:spPr>
              <a:xfrm>
                <a:off x="4924094" y="3151736"/>
                <a:ext cx="752837" cy="360387"/>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AZ A</a:t>
                </a:r>
                <a:endParaRPr lang="zh-CN" altLang="en-US" sz="1400">
                  <a:latin typeface="腾讯体 W7" panose="020C08030202040F0204" pitchFamily="34" charset="-122"/>
                  <a:ea typeface="腾讯体 W7" panose="020C08030202040F0204" pitchFamily="34" charset="-122"/>
                </a:endParaRPr>
              </a:p>
            </p:txBody>
          </p:sp>
          <p:sp>
            <p:nvSpPr>
              <p:cNvPr id="67" name="TextBox 60">
                <a:extLst>
                  <a:ext uri="{FF2B5EF4-FFF2-40B4-BE49-F238E27FC236}">
                    <a16:creationId xmlns:a16="http://schemas.microsoft.com/office/drawing/2014/main" id="{4CD5BC01-B8B3-4C18-9986-444855A2CFA8}"/>
                  </a:ext>
                </a:extLst>
              </p:cNvPr>
              <p:cNvSpPr txBox="1"/>
              <p:nvPr/>
            </p:nvSpPr>
            <p:spPr>
              <a:xfrm>
                <a:off x="7537857" y="3136557"/>
                <a:ext cx="754762" cy="360387"/>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AZ B</a:t>
                </a:r>
                <a:endParaRPr lang="zh-CN" altLang="en-US" sz="1400">
                  <a:latin typeface="腾讯体 W7" panose="020C08030202040F0204" pitchFamily="34" charset="-122"/>
                  <a:ea typeface="腾讯体 W7" panose="020C08030202040F0204" pitchFamily="34" charset="-122"/>
                </a:endParaRPr>
              </a:p>
            </p:txBody>
          </p:sp>
          <p:sp>
            <p:nvSpPr>
              <p:cNvPr id="68" name="TextBox 60">
                <a:extLst>
                  <a:ext uri="{FF2B5EF4-FFF2-40B4-BE49-F238E27FC236}">
                    <a16:creationId xmlns:a16="http://schemas.microsoft.com/office/drawing/2014/main" id="{AF9B9276-A699-4154-9C59-A720BAC39406}"/>
                  </a:ext>
                </a:extLst>
              </p:cNvPr>
              <p:cNvSpPr txBox="1"/>
              <p:nvPr/>
            </p:nvSpPr>
            <p:spPr>
              <a:xfrm>
                <a:off x="4982253" y="2433940"/>
                <a:ext cx="1391670" cy="360387"/>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Region 1</a:t>
                </a:r>
                <a:endParaRPr lang="zh-CN" altLang="en-US" sz="1400">
                  <a:latin typeface="腾讯体 W7" panose="020C08030202040F0204" pitchFamily="34" charset="-122"/>
                  <a:ea typeface="腾讯体 W7" panose="020C08030202040F0204" pitchFamily="34" charset="-122"/>
                </a:endParaRPr>
              </a:p>
            </p:txBody>
          </p:sp>
          <p:sp>
            <p:nvSpPr>
              <p:cNvPr id="69" name="TextBox 60">
                <a:extLst>
                  <a:ext uri="{FF2B5EF4-FFF2-40B4-BE49-F238E27FC236}">
                    <a16:creationId xmlns:a16="http://schemas.microsoft.com/office/drawing/2014/main" id="{8AD4F08E-2B20-4DBC-9669-9D26323BD9A4}"/>
                  </a:ext>
                </a:extLst>
              </p:cNvPr>
              <p:cNvSpPr txBox="1"/>
              <p:nvPr/>
            </p:nvSpPr>
            <p:spPr>
              <a:xfrm>
                <a:off x="10675526" y="2405379"/>
                <a:ext cx="1391670" cy="360387"/>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Region 2</a:t>
                </a:r>
                <a:endParaRPr lang="zh-CN" altLang="en-US" sz="1400">
                  <a:latin typeface="腾讯体 W7" panose="020C08030202040F0204" pitchFamily="34" charset="-122"/>
                  <a:ea typeface="腾讯体 W7" panose="020C08030202040F0204" pitchFamily="34" charset="-122"/>
                </a:endParaRPr>
              </a:p>
            </p:txBody>
          </p:sp>
          <p:sp>
            <p:nvSpPr>
              <p:cNvPr id="70" name="矩形: 圆角 39">
                <a:extLst>
                  <a:ext uri="{FF2B5EF4-FFF2-40B4-BE49-F238E27FC236}">
                    <a16:creationId xmlns:a16="http://schemas.microsoft.com/office/drawing/2014/main" id="{4B76AD53-5281-48AA-91AE-E6338D81FB45}"/>
                  </a:ext>
                </a:extLst>
              </p:cNvPr>
              <p:cNvSpPr/>
              <p:nvPr/>
            </p:nvSpPr>
            <p:spPr>
              <a:xfrm>
                <a:off x="9819390" y="3128642"/>
                <a:ext cx="1829552" cy="2870038"/>
              </a:xfrm>
              <a:prstGeom prst="round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71" name="TextBox 60">
                <a:extLst>
                  <a:ext uri="{FF2B5EF4-FFF2-40B4-BE49-F238E27FC236}">
                    <a16:creationId xmlns:a16="http://schemas.microsoft.com/office/drawing/2014/main" id="{938DC91B-AB9A-4029-A0CE-D1597E30DFE6}"/>
                  </a:ext>
                </a:extLst>
              </p:cNvPr>
              <p:cNvSpPr txBox="1"/>
              <p:nvPr/>
            </p:nvSpPr>
            <p:spPr>
              <a:xfrm>
                <a:off x="10492122" y="3233051"/>
                <a:ext cx="752837" cy="360387"/>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AZ A</a:t>
                </a:r>
                <a:endParaRPr lang="zh-CN" altLang="en-US" sz="1400">
                  <a:latin typeface="腾讯体 W7" panose="020C08030202040F0204" pitchFamily="34" charset="-122"/>
                  <a:ea typeface="腾讯体 W7" panose="020C08030202040F0204" pitchFamily="34" charset="-122"/>
                </a:endParaRPr>
              </a:p>
            </p:txBody>
          </p:sp>
        </p:grpSp>
        <p:sp>
          <p:nvSpPr>
            <p:cNvPr id="9" name="TextBox 60">
              <a:extLst>
                <a:ext uri="{FF2B5EF4-FFF2-40B4-BE49-F238E27FC236}">
                  <a16:creationId xmlns:a16="http://schemas.microsoft.com/office/drawing/2014/main" id="{49A50040-A7CB-400E-83E9-EAD7366A7180}"/>
                </a:ext>
              </a:extLst>
            </p:cNvPr>
            <p:cNvSpPr txBox="1"/>
            <p:nvPr/>
          </p:nvSpPr>
          <p:spPr>
            <a:xfrm>
              <a:off x="6626787" y="3924927"/>
              <a:ext cx="487518"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AS</a:t>
              </a:r>
              <a:endParaRPr lang="zh-CN" altLang="en-US" sz="1100">
                <a:latin typeface="腾讯体 W7" panose="020C08030202040F0204" pitchFamily="34" charset="-122"/>
                <a:ea typeface="腾讯体 W7" panose="020C08030202040F0204" pitchFamily="34" charset="-122"/>
              </a:endParaRPr>
            </a:p>
          </p:txBody>
        </p:sp>
        <p:sp>
          <p:nvSpPr>
            <p:cNvPr id="10" name="TextBox 60">
              <a:extLst>
                <a:ext uri="{FF2B5EF4-FFF2-40B4-BE49-F238E27FC236}">
                  <a16:creationId xmlns:a16="http://schemas.microsoft.com/office/drawing/2014/main" id="{EC7246E2-97B7-462B-84A2-663F316C4849}"/>
                </a:ext>
              </a:extLst>
            </p:cNvPr>
            <p:cNvSpPr txBox="1"/>
            <p:nvPr/>
          </p:nvSpPr>
          <p:spPr>
            <a:xfrm>
              <a:off x="7755289" y="5429914"/>
              <a:ext cx="124773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11" name="TextBox 60">
              <a:extLst>
                <a:ext uri="{FF2B5EF4-FFF2-40B4-BE49-F238E27FC236}">
                  <a16:creationId xmlns:a16="http://schemas.microsoft.com/office/drawing/2014/main" id="{6ACCE3ED-6752-4167-A10F-71797611984E}"/>
                </a:ext>
              </a:extLst>
            </p:cNvPr>
            <p:cNvSpPr txBox="1"/>
            <p:nvPr/>
          </p:nvSpPr>
          <p:spPr>
            <a:xfrm>
              <a:off x="8581728" y="990282"/>
              <a:ext cx="3043319"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 Cloud DNS/HTTPDNS</a:t>
              </a:r>
              <a:endParaRPr lang="zh-CN" altLang="en-US" sz="1100">
                <a:latin typeface="腾讯体 W7" panose="020C08030202040F0204" pitchFamily="34" charset="-122"/>
                <a:ea typeface="腾讯体 W7" panose="020C08030202040F0204" pitchFamily="34" charset="-122"/>
              </a:endParaRPr>
            </a:p>
          </p:txBody>
        </p:sp>
        <p:sp>
          <p:nvSpPr>
            <p:cNvPr id="12" name="TextBox 60">
              <a:extLst>
                <a:ext uri="{FF2B5EF4-FFF2-40B4-BE49-F238E27FC236}">
                  <a16:creationId xmlns:a16="http://schemas.microsoft.com/office/drawing/2014/main" id="{AE4EBBFA-9F0D-438D-9151-C362A3F1A519}"/>
                </a:ext>
              </a:extLst>
            </p:cNvPr>
            <p:cNvSpPr txBox="1"/>
            <p:nvPr/>
          </p:nvSpPr>
          <p:spPr>
            <a:xfrm>
              <a:off x="6823922" y="2230627"/>
              <a:ext cx="622034"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sp>
          <p:nvSpPr>
            <p:cNvPr id="13" name="TextBox 60">
              <a:extLst>
                <a:ext uri="{FF2B5EF4-FFF2-40B4-BE49-F238E27FC236}">
                  <a16:creationId xmlns:a16="http://schemas.microsoft.com/office/drawing/2014/main" id="{35784460-99EE-43BF-98C2-EF3DCDB2EA3E}"/>
                </a:ext>
              </a:extLst>
            </p:cNvPr>
            <p:cNvSpPr txBox="1"/>
            <p:nvPr/>
          </p:nvSpPr>
          <p:spPr>
            <a:xfrm>
              <a:off x="9602556" y="2302379"/>
              <a:ext cx="622034"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sp>
          <p:nvSpPr>
            <p:cNvPr id="14" name="TextBox 60">
              <a:extLst>
                <a:ext uri="{FF2B5EF4-FFF2-40B4-BE49-F238E27FC236}">
                  <a16:creationId xmlns:a16="http://schemas.microsoft.com/office/drawing/2014/main" id="{36C0DEAC-74E1-4D00-AF8A-46C5A2D38DBC}"/>
                </a:ext>
              </a:extLst>
            </p:cNvPr>
            <p:cNvSpPr txBox="1"/>
            <p:nvPr/>
          </p:nvSpPr>
          <p:spPr>
            <a:xfrm>
              <a:off x="10147926" y="5440147"/>
              <a:ext cx="124773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15" name="TextBox 60">
              <a:extLst>
                <a:ext uri="{FF2B5EF4-FFF2-40B4-BE49-F238E27FC236}">
                  <a16:creationId xmlns:a16="http://schemas.microsoft.com/office/drawing/2014/main" id="{4F19A942-7FD9-4FCC-BD5E-D39D7EAD8663}"/>
                </a:ext>
              </a:extLst>
            </p:cNvPr>
            <p:cNvSpPr txBox="1"/>
            <p:nvPr/>
          </p:nvSpPr>
          <p:spPr>
            <a:xfrm>
              <a:off x="4625283" y="5440147"/>
              <a:ext cx="124773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16" name="TextBox 60">
              <a:extLst>
                <a:ext uri="{FF2B5EF4-FFF2-40B4-BE49-F238E27FC236}">
                  <a16:creationId xmlns:a16="http://schemas.microsoft.com/office/drawing/2014/main" id="{8A058313-36EC-4007-9680-BDBCD860F37B}"/>
                </a:ext>
              </a:extLst>
            </p:cNvPr>
            <p:cNvSpPr txBox="1"/>
            <p:nvPr/>
          </p:nvSpPr>
          <p:spPr>
            <a:xfrm>
              <a:off x="10741645" y="4615908"/>
              <a:ext cx="73820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Redis</a:t>
              </a:r>
              <a:endParaRPr lang="zh-CN" altLang="en-US" sz="1100">
                <a:latin typeface="腾讯体 W7" panose="020C08030202040F0204" pitchFamily="34" charset="-122"/>
                <a:ea typeface="腾讯体 W7" panose="020C08030202040F0204" pitchFamily="34" charset="-122"/>
              </a:endParaRPr>
            </a:p>
          </p:txBody>
        </p:sp>
        <p:sp>
          <p:nvSpPr>
            <p:cNvPr id="17" name="TextBox 60">
              <a:extLst>
                <a:ext uri="{FF2B5EF4-FFF2-40B4-BE49-F238E27FC236}">
                  <a16:creationId xmlns:a16="http://schemas.microsoft.com/office/drawing/2014/main" id="{1C1DB184-0EF6-462D-8BF5-742E6FFBB230}"/>
                </a:ext>
              </a:extLst>
            </p:cNvPr>
            <p:cNvSpPr txBox="1"/>
            <p:nvPr/>
          </p:nvSpPr>
          <p:spPr>
            <a:xfrm>
              <a:off x="7807561" y="4615908"/>
              <a:ext cx="73820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Redis</a:t>
              </a:r>
              <a:endParaRPr lang="zh-CN" altLang="en-US" sz="1100">
                <a:latin typeface="腾讯体 W7" panose="020C08030202040F0204" pitchFamily="34" charset="-122"/>
                <a:ea typeface="腾讯体 W7" panose="020C08030202040F0204" pitchFamily="34" charset="-122"/>
              </a:endParaRPr>
            </a:p>
          </p:txBody>
        </p:sp>
        <p:sp>
          <p:nvSpPr>
            <p:cNvPr id="18" name="TextBox 60">
              <a:extLst>
                <a:ext uri="{FF2B5EF4-FFF2-40B4-BE49-F238E27FC236}">
                  <a16:creationId xmlns:a16="http://schemas.microsoft.com/office/drawing/2014/main" id="{B9D178A6-36A1-4720-A64A-F2BDE18EE187}"/>
                </a:ext>
              </a:extLst>
            </p:cNvPr>
            <p:cNvSpPr txBox="1"/>
            <p:nvPr/>
          </p:nvSpPr>
          <p:spPr>
            <a:xfrm>
              <a:off x="4498534" y="4651611"/>
              <a:ext cx="73820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Redis</a:t>
              </a:r>
              <a:endParaRPr lang="zh-CN" altLang="en-US" sz="1100">
                <a:latin typeface="腾讯体 W7" panose="020C08030202040F0204" pitchFamily="34" charset="-122"/>
                <a:ea typeface="腾讯体 W7" panose="020C08030202040F0204" pitchFamily="34" charset="-122"/>
              </a:endParaRPr>
            </a:p>
          </p:txBody>
        </p:sp>
        <p:sp>
          <p:nvSpPr>
            <p:cNvPr id="19" name="TextBox 60">
              <a:extLst>
                <a:ext uri="{FF2B5EF4-FFF2-40B4-BE49-F238E27FC236}">
                  <a16:creationId xmlns:a16="http://schemas.microsoft.com/office/drawing/2014/main" id="{B98FE17B-31C3-4C33-8A5E-A5FC09F1FEE6}"/>
                </a:ext>
              </a:extLst>
            </p:cNvPr>
            <p:cNvSpPr txBox="1"/>
            <p:nvPr/>
          </p:nvSpPr>
          <p:spPr>
            <a:xfrm>
              <a:off x="8409577" y="4930683"/>
              <a:ext cx="1189334" cy="332621"/>
            </a:xfrm>
            <a:prstGeom prst="rect">
              <a:avLst/>
            </a:prstGeom>
            <a:noFill/>
          </p:spPr>
          <p:txBody>
            <a:bodyPr wrap="square" rtlCol="0">
              <a:spAutoFit/>
            </a:bodyPr>
            <a:lstStyle/>
            <a:p>
              <a:r>
                <a:rPr lang="en-US" sz="1100" b="0" i="0" strike="noStrike" cap="none" spc="0" baseline="0">
                  <a:solidFill>
                    <a:srgbClr val="000000"/>
                  </a:solidFill>
                  <a:effectLst/>
                  <a:latin typeface="Times New Roman"/>
                  <a:ea typeface="Times New Roman"/>
                  <a:cs typeface="Times New Roman"/>
                </a:rPr>
                <a:t>MongoDB</a:t>
              </a:r>
              <a:endParaRPr lang="zh-CN" altLang="en-US" sz="1100">
                <a:latin typeface="腾讯体 W7" panose="020C08030202040F0204" pitchFamily="34" charset="-122"/>
                <a:ea typeface="腾讯体 W7" panose="020C08030202040F0204" pitchFamily="34" charset="-122"/>
              </a:endParaRPr>
            </a:p>
          </p:txBody>
        </p:sp>
        <p:sp>
          <p:nvSpPr>
            <p:cNvPr id="20" name="TextBox 60">
              <a:extLst>
                <a:ext uri="{FF2B5EF4-FFF2-40B4-BE49-F238E27FC236}">
                  <a16:creationId xmlns:a16="http://schemas.microsoft.com/office/drawing/2014/main" id="{B4B78878-D548-41F2-A9D2-B69C088924BC}"/>
                </a:ext>
              </a:extLst>
            </p:cNvPr>
            <p:cNvSpPr txBox="1"/>
            <p:nvPr/>
          </p:nvSpPr>
          <p:spPr>
            <a:xfrm>
              <a:off x="10648190" y="3732340"/>
              <a:ext cx="68521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CVM</a:t>
              </a:r>
              <a:endParaRPr lang="zh-CN" altLang="en-US" sz="1100">
                <a:latin typeface="腾讯体 W7" panose="020C08030202040F0204" pitchFamily="34" charset="-122"/>
                <a:ea typeface="腾讯体 W7" panose="020C08030202040F0204" pitchFamily="34" charset="-122"/>
              </a:endParaRPr>
            </a:p>
          </p:txBody>
        </p:sp>
        <p:sp>
          <p:nvSpPr>
            <p:cNvPr id="21" name="TextBox 60">
              <a:extLst>
                <a:ext uri="{FF2B5EF4-FFF2-40B4-BE49-F238E27FC236}">
                  <a16:creationId xmlns:a16="http://schemas.microsoft.com/office/drawing/2014/main" id="{68EC8A98-D946-4A53-9189-8D88F1766D31}"/>
                </a:ext>
              </a:extLst>
            </p:cNvPr>
            <p:cNvSpPr txBox="1"/>
            <p:nvPr/>
          </p:nvSpPr>
          <p:spPr>
            <a:xfrm>
              <a:off x="10798615" y="4990165"/>
              <a:ext cx="1189334" cy="332621"/>
            </a:xfrm>
            <a:prstGeom prst="rect">
              <a:avLst/>
            </a:prstGeom>
            <a:noFill/>
          </p:spPr>
          <p:txBody>
            <a:bodyPr wrap="square" rtlCol="0">
              <a:spAutoFit/>
            </a:bodyPr>
            <a:lstStyle/>
            <a:p>
              <a:r>
                <a:rPr lang="en-US" sz="1100" b="0" i="0" strike="noStrike" cap="none" spc="0" baseline="0">
                  <a:solidFill>
                    <a:srgbClr val="000000"/>
                  </a:solidFill>
                  <a:effectLst/>
                  <a:latin typeface="Times New Roman"/>
                  <a:ea typeface="Times New Roman"/>
                  <a:cs typeface="Times New Roman"/>
                </a:rPr>
                <a:t>MongoDB</a:t>
              </a:r>
              <a:endParaRPr lang="zh-CN" altLang="en-US" sz="1100">
                <a:latin typeface="腾讯体 W7" panose="020C08030202040F0204" pitchFamily="34" charset="-122"/>
                <a:ea typeface="腾讯体 W7" panose="020C08030202040F0204" pitchFamily="34" charset="-122"/>
              </a:endParaRPr>
            </a:p>
          </p:txBody>
        </p:sp>
        <p:sp>
          <p:nvSpPr>
            <p:cNvPr id="22" name="TextBox 60">
              <a:extLst>
                <a:ext uri="{FF2B5EF4-FFF2-40B4-BE49-F238E27FC236}">
                  <a16:creationId xmlns:a16="http://schemas.microsoft.com/office/drawing/2014/main" id="{03CACE14-76DB-403C-8C3B-53F1DB416CF5}"/>
                </a:ext>
              </a:extLst>
            </p:cNvPr>
            <p:cNvSpPr txBox="1"/>
            <p:nvPr/>
          </p:nvSpPr>
          <p:spPr>
            <a:xfrm>
              <a:off x="8476263" y="4368703"/>
              <a:ext cx="199572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Peering connection</a:t>
              </a:r>
            </a:p>
          </p:txBody>
        </p:sp>
      </p:grpSp>
      <p:sp>
        <p:nvSpPr>
          <p:cNvPr id="3" name="文本框 2">
            <a:extLst>
              <a:ext uri="{FF2B5EF4-FFF2-40B4-BE49-F238E27FC236}">
                <a16:creationId xmlns:a16="http://schemas.microsoft.com/office/drawing/2014/main" id="{E56AA119-490B-49EE-85F3-A628B7931EA7}"/>
              </a:ext>
            </a:extLst>
          </p:cNvPr>
          <p:cNvSpPr txBox="1"/>
          <p:nvPr/>
        </p:nvSpPr>
        <p:spPr>
          <a:xfrm>
            <a:off x="7356706" y="1836656"/>
            <a:ext cx="3746467" cy="4062651"/>
          </a:xfrm>
          <a:prstGeom prst="rect">
            <a:avLst/>
          </a:prstGeom>
          <a:noFill/>
        </p:spPr>
        <p:txBody>
          <a:bodyPr wrap="square" rtlCol="0">
            <a:spAutoFit/>
          </a:bodyPr>
          <a:lstStyle/>
          <a:p>
            <a:pPr marL="342900" indent="-34290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Cross-Region disaster recovery:</a:t>
            </a:r>
            <a:endParaRPr lang="en-US" altLang="zh-CN" sz="2000"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Intra-Region active-active architecture for remote disaster recovery;</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AZs communicate with each other over the private network through peering connection or CCN;</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If the main entry fails, access will be switched to the disaster recovery region through DNS.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n"/>
            </a:pPr>
            <a:endParaRPr lang="zh-CN" altLang="en-US" sz="2000" dirty="0">
              <a:solidFill>
                <a:prstClr val="black"/>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2071955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0442375" cy="907731"/>
          </a:xfrm>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6515598" cy="580865"/>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disaster recovery design:</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sp>
        <p:nvSpPr>
          <p:cNvPr id="3" name="文本框 2">
            <a:extLst>
              <a:ext uri="{FF2B5EF4-FFF2-40B4-BE49-F238E27FC236}">
                <a16:creationId xmlns:a16="http://schemas.microsoft.com/office/drawing/2014/main" id="{E56AA119-490B-49EE-85F3-A628B7931EA7}"/>
              </a:ext>
            </a:extLst>
          </p:cNvPr>
          <p:cNvSpPr txBox="1"/>
          <p:nvPr/>
        </p:nvSpPr>
        <p:spPr>
          <a:xfrm>
            <a:off x="7356706" y="1836656"/>
            <a:ext cx="4427926" cy="4616648"/>
          </a:xfrm>
          <a:prstGeom prst="rect">
            <a:avLst/>
          </a:prstGeom>
          <a:noFill/>
        </p:spPr>
        <p:txBody>
          <a:bodyPr wrap="square" rtlCol="0">
            <a:spAutoFit/>
          </a:bodyPr>
          <a:lstStyle/>
          <a:p>
            <a:pPr marL="342900" indent="-34290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Multi-Region active-active architecture:</a:t>
            </a:r>
            <a:endParaRPr lang="en-US" altLang="zh-CN" sz="2000"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Businesses are split into units for deployment;</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Each business unit is separately deployed in two regions;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DNS scheduling supports nearby access for users;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Main calls to a business unit are completed in a closed loop in the unit;</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In case of disasters, traffic is quickly switched to another region to achieve business disaster recovery while reducing disaster recovery costs.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n"/>
            </a:pPr>
            <a:endParaRPr lang="zh-CN" altLang="en-US" sz="2000" dirty="0">
              <a:solidFill>
                <a:prstClr val="black"/>
              </a:solidFill>
              <a:latin typeface="腾讯体 W7" panose="020C08030202040F0204" pitchFamily="34" charset="-122"/>
              <a:ea typeface="腾讯体 W7" panose="020C08030202040F0204" pitchFamily="34" charset="-122"/>
            </a:endParaRPr>
          </a:p>
        </p:txBody>
      </p:sp>
      <p:grpSp>
        <p:nvGrpSpPr>
          <p:cNvPr id="117" name="组合 116">
            <a:extLst>
              <a:ext uri="{FF2B5EF4-FFF2-40B4-BE49-F238E27FC236}">
                <a16:creationId xmlns:a16="http://schemas.microsoft.com/office/drawing/2014/main" id="{9C0CF3B6-EE01-44D8-A0AE-EA4740F1ACDF}"/>
              </a:ext>
            </a:extLst>
          </p:cNvPr>
          <p:cNvGrpSpPr/>
          <p:nvPr/>
        </p:nvGrpSpPr>
        <p:grpSpPr>
          <a:xfrm>
            <a:off x="1084965" y="1955351"/>
            <a:ext cx="5274878" cy="4100506"/>
            <a:chOff x="1084965" y="1955351"/>
            <a:chExt cx="5274878" cy="4100506"/>
          </a:xfrm>
        </p:grpSpPr>
        <p:grpSp>
          <p:nvGrpSpPr>
            <p:cNvPr id="5" name="组合 4">
              <a:extLst>
                <a:ext uri="{FF2B5EF4-FFF2-40B4-BE49-F238E27FC236}">
                  <a16:creationId xmlns:a16="http://schemas.microsoft.com/office/drawing/2014/main" id="{054E449C-FA23-4EF1-9301-36E0D61DA8D4}"/>
                </a:ext>
              </a:extLst>
            </p:cNvPr>
            <p:cNvGrpSpPr/>
            <p:nvPr/>
          </p:nvGrpSpPr>
          <p:grpSpPr>
            <a:xfrm>
              <a:off x="1084965" y="1955351"/>
              <a:ext cx="5274878" cy="4100506"/>
              <a:chOff x="4304715" y="990282"/>
              <a:chExt cx="6765411" cy="5259194"/>
            </a:xfrm>
          </p:grpSpPr>
          <p:grpSp>
            <p:nvGrpSpPr>
              <p:cNvPr id="7" name="组合 6">
                <a:extLst>
                  <a:ext uri="{FF2B5EF4-FFF2-40B4-BE49-F238E27FC236}">
                    <a16:creationId xmlns:a16="http://schemas.microsoft.com/office/drawing/2014/main" id="{81D91976-E313-4E14-AD47-5D605B9E69CA}"/>
                  </a:ext>
                </a:extLst>
              </p:cNvPr>
              <p:cNvGrpSpPr/>
              <p:nvPr/>
            </p:nvGrpSpPr>
            <p:grpSpPr>
              <a:xfrm>
                <a:off x="4304715" y="1075830"/>
                <a:ext cx="6765411" cy="5173646"/>
                <a:chOff x="4740694" y="1484784"/>
                <a:chExt cx="6388028" cy="4764692"/>
              </a:xfrm>
            </p:grpSpPr>
            <p:sp>
              <p:nvSpPr>
                <p:cNvPr id="23" name="Rounded Rectangle 3">
                  <a:extLst>
                    <a:ext uri="{FF2B5EF4-FFF2-40B4-BE49-F238E27FC236}">
                      <a16:creationId xmlns:a16="http://schemas.microsoft.com/office/drawing/2014/main" id="{73AADBBD-A2A0-4D00-906B-4B0B4FD84B74}"/>
                    </a:ext>
                  </a:extLst>
                </p:cNvPr>
                <p:cNvSpPr/>
                <p:nvPr/>
              </p:nvSpPr>
              <p:spPr>
                <a:xfrm>
                  <a:off x="4740694" y="2347128"/>
                  <a:ext cx="2920020" cy="3902348"/>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5" name="Rectangle 5">
                  <a:extLst>
                    <a:ext uri="{FF2B5EF4-FFF2-40B4-BE49-F238E27FC236}">
                      <a16:creationId xmlns:a16="http://schemas.microsoft.com/office/drawing/2014/main" id="{621BBB6A-52EA-494C-93E0-FF31318D8D42}"/>
                    </a:ext>
                  </a:extLst>
                </p:cNvPr>
                <p:cNvSpPr/>
                <p:nvPr/>
              </p:nvSpPr>
              <p:spPr>
                <a:xfrm>
                  <a:off x="9091570" y="3715267"/>
                  <a:ext cx="647211" cy="6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30" name="Rounded Rectangle 11">
                  <a:extLst>
                    <a:ext uri="{FF2B5EF4-FFF2-40B4-BE49-F238E27FC236}">
                      <a16:creationId xmlns:a16="http://schemas.microsoft.com/office/drawing/2014/main" id="{CF0E8C45-A0CE-46DC-9166-E0A845517AA4}"/>
                    </a:ext>
                  </a:extLst>
                </p:cNvPr>
                <p:cNvSpPr/>
                <p:nvPr/>
              </p:nvSpPr>
              <p:spPr>
                <a:xfrm>
                  <a:off x="5032219" y="3551847"/>
                  <a:ext cx="2271163" cy="832899"/>
                </a:xfrm>
                <a:prstGeom prst="roundRect">
                  <a:avLst/>
                </a:prstGeom>
                <a:noFill/>
                <a:ln w="28575">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grpSp>
              <p:nvGrpSpPr>
                <p:cNvPr id="31" name="Group 12">
                  <a:extLst>
                    <a:ext uri="{FF2B5EF4-FFF2-40B4-BE49-F238E27FC236}">
                      <a16:creationId xmlns:a16="http://schemas.microsoft.com/office/drawing/2014/main" id="{F510C601-21B9-407E-ADD7-023AD8A01B41}"/>
                    </a:ext>
                  </a:extLst>
                </p:cNvPr>
                <p:cNvGrpSpPr/>
                <p:nvPr/>
              </p:nvGrpSpPr>
              <p:grpSpPr>
                <a:xfrm>
                  <a:off x="5234758" y="3710277"/>
                  <a:ext cx="1926395" cy="520365"/>
                  <a:chOff x="1452628" y="2985736"/>
                  <a:chExt cx="2223918" cy="615115"/>
                </a:xfrm>
              </p:grpSpPr>
              <p:pic>
                <p:nvPicPr>
                  <p:cNvPr id="72" name="Picture 13">
                    <a:extLst>
                      <a:ext uri="{FF2B5EF4-FFF2-40B4-BE49-F238E27FC236}">
                        <a16:creationId xmlns:a16="http://schemas.microsoft.com/office/drawing/2014/main" id="{FF716EC5-F10F-4C8E-A546-6329AA4C2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547" y="2985736"/>
                    <a:ext cx="611999" cy="612000"/>
                  </a:xfrm>
                  <a:prstGeom prst="rect">
                    <a:avLst/>
                  </a:prstGeom>
                </p:spPr>
              </p:pic>
              <p:pic>
                <p:nvPicPr>
                  <p:cNvPr id="74" name="Picture 15">
                    <a:extLst>
                      <a:ext uri="{FF2B5EF4-FFF2-40B4-BE49-F238E27FC236}">
                        <a16:creationId xmlns:a16="http://schemas.microsoft.com/office/drawing/2014/main" id="{E0D6B631-A392-469B-98FD-FA20DE689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590" y="2988851"/>
                    <a:ext cx="611999" cy="612000"/>
                  </a:xfrm>
                  <a:prstGeom prst="rect">
                    <a:avLst/>
                  </a:prstGeom>
                </p:spPr>
              </p:pic>
              <p:pic>
                <p:nvPicPr>
                  <p:cNvPr id="76" name="Picture 17">
                    <a:extLst>
                      <a:ext uri="{FF2B5EF4-FFF2-40B4-BE49-F238E27FC236}">
                        <a16:creationId xmlns:a16="http://schemas.microsoft.com/office/drawing/2014/main" id="{16C94D04-C825-4D3D-B47B-6F0DAECCC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28" y="2988851"/>
                    <a:ext cx="612000" cy="612000"/>
                  </a:xfrm>
                  <a:prstGeom prst="rect">
                    <a:avLst/>
                  </a:prstGeom>
                </p:spPr>
              </p:pic>
            </p:grpSp>
            <p:pic>
              <p:nvPicPr>
                <p:cNvPr id="32" name="Picture 2" descr="云数据库 CDB">
                  <a:extLst>
                    <a:ext uri="{FF2B5EF4-FFF2-40B4-BE49-F238E27FC236}">
                      <a16:creationId xmlns:a16="http://schemas.microsoft.com/office/drawing/2014/main" id="{F5AB297F-D29A-4837-B4EA-40D51C567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234" t="8631" r="13841" b="16451"/>
                <a:stretch>
                  <a:fillRect/>
                </a:stretch>
              </p:blipFill>
              <p:spPr bwMode="auto">
                <a:xfrm>
                  <a:off x="5241021" y="4709746"/>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a:extLst>
                    <a:ext uri="{FF2B5EF4-FFF2-40B4-BE49-F238E27FC236}">
                      <a16:creationId xmlns:a16="http://schemas.microsoft.com/office/drawing/2014/main" id="{57AF40C9-B6A8-4446-AFB7-2F52AE4E6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4463" y="2489359"/>
                  <a:ext cx="555199" cy="542218"/>
                </a:xfrm>
                <a:prstGeom prst="rect">
                  <a:avLst/>
                </a:prstGeom>
              </p:spPr>
            </p:pic>
            <p:sp>
              <p:nvSpPr>
                <p:cNvPr id="36" name="team_171561">
                  <a:extLst>
                    <a:ext uri="{FF2B5EF4-FFF2-40B4-BE49-F238E27FC236}">
                      <a16:creationId xmlns:a16="http://schemas.microsoft.com/office/drawing/2014/main" id="{F1D84159-659F-493F-9FEC-3F70EB505F10}"/>
                    </a:ext>
                  </a:extLst>
                </p:cNvPr>
                <p:cNvSpPr>
                  <a:spLocks noChangeAspect="1"/>
                </p:cNvSpPr>
                <p:nvPr/>
              </p:nvSpPr>
              <p:spPr bwMode="auto">
                <a:xfrm>
                  <a:off x="7164298" y="1484784"/>
                  <a:ext cx="406348" cy="331123"/>
                </a:xfrm>
                <a:custGeom>
                  <a:avLst/>
                  <a:gdLst>
                    <a:gd name="T0" fmla="*/ 2483 w 4966"/>
                    <a:gd name="T1" fmla="*/ 450 h 4150"/>
                    <a:gd name="T2" fmla="*/ 0 w 4966"/>
                    <a:gd name="T3" fmla="*/ 3700 h 4150"/>
                    <a:gd name="T4" fmla="*/ 4966 w 4966"/>
                    <a:gd name="T5" fmla="*/ 3099 h 4150"/>
                    <a:gd name="T6" fmla="*/ 3539 w 4966"/>
                    <a:gd name="T7" fmla="*/ 1759 h 4150"/>
                    <a:gd name="T8" fmla="*/ 3562 w 4966"/>
                    <a:gd name="T9" fmla="*/ 1581 h 4150"/>
                    <a:gd name="T10" fmla="*/ 3558 w 4966"/>
                    <a:gd name="T11" fmla="*/ 1418 h 4150"/>
                    <a:gd name="T12" fmla="*/ 2266 w 4966"/>
                    <a:gd name="T13" fmla="*/ 746 h 4150"/>
                    <a:gd name="T14" fmla="*/ 2757 w 4966"/>
                    <a:gd name="T15" fmla="*/ 764 h 4150"/>
                    <a:gd name="T16" fmla="*/ 3296 w 4966"/>
                    <a:gd name="T17" fmla="*/ 1492 h 4150"/>
                    <a:gd name="T18" fmla="*/ 3292 w 4966"/>
                    <a:gd name="T19" fmla="*/ 1623 h 4150"/>
                    <a:gd name="T20" fmla="*/ 3262 w 4966"/>
                    <a:gd name="T21" fmla="*/ 1766 h 4150"/>
                    <a:gd name="T22" fmla="*/ 3218 w 4966"/>
                    <a:gd name="T23" fmla="*/ 1880 h 4150"/>
                    <a:gd name="T24" fmla="*/ 3160 w 4966"/>
                    <a:gd name="T25" fmla="*/ 1982 h 4150"/>
                    <a:gd name="T26" fmla="*/ 3082 w 4966"/>
                    <a:gd name="T27" fmla="*/ 2081 h 4150"/>
                    <a:gd name="T28" fmla="*/ 2974 w 4966"/>
                    <a:gd name="T29" fmla="*/ 2179 h 4150"/>
                    <a:gd name="T30" fmla="*/ 1944 w 4966"/>
                    <a:gd name="T31" fmla="*/ 2139 h 4150"/>
                    <a:gd name="T32" fmla="*/ 1848 w 4966"/>
                    <a:gd name="T33" fmla="*/ 2038 h 4150"/>
                    <a:gd name="T34" fmla="*/ 1769 w 4966"/>
                    <a:gd name="T35" fmla="*/ 1921 h 4150"/>
                    <a:gd name="T36" fmla="*/ 1721 w 4966"/>
                    <a:gd name="T37" fmla="*/ 1815 h 4150"/>
                    <a:gd name="T38" fmla="*/ 1685 w 4966"/>
                    <a:gd name="T39" fmla="*/ 1689 h 4150"/>
                    <a:gd name="T40" fmla="*/ 1669 w 4966"/>
                    <a:gd name="T41" fmla="*/ 1531 h 4150"/>
                    <a:gd name="T42" fmla="*/ 2202 w 4966"/>
                    <a:gd name="T43" fmla="*/ 767 h 4150"/>
                    <a:gd name="T44" fmla="*/ 1404 w 4966"/>
                    <a:gd name="T45" fmla="*/ 1480 h 4150"/>
                    <a:gd name="T46" fmla="*/ 1418 w 4966"/>
                    <a:gd name="T47" fmla="*/ 1709 h 4150"/>
                    <a:gd name="T48" fmla="*/ 628 w 4966"/>
                    <a:gd name="T49" fmla="*/ 1081 h 4150"/>
                    <a:gd name="T50" fmla="*/ 1190 w 4966"/>
                    <a:gd name="T51" fmla="*/ 2915 h 4150"/>
                    <a:gd name="T52" fmla="*/ 1119 w 4966"/>
                    <a:gd name="T53" fmla="*/ 3083 h 4150"/>
                    <a:gd name="T54" fmla="*/ 1069 w 4966"/>
                    <a:gd name="T55" fmla="*/ 3268 h 4150"/>
                    <a:gd name="T56" fmla="*/ 267 w 4966"/>
                    <a:gd name="T57" fmla="*/ 3434 h 4150"/>
                    <a:gd name="T58" fmla="*/ 1658 w 4966"/>
                    <a:gd name="T59" fmla="*/ 2227 h 4150"/>
                    <a:gd name="T60" fmla="*/ 1701 w 4966"/>
                    <a:gd name="T61" fmla="*/ 2340 h 4150"/>
                    <a:gd name="T62" fmla="*/ 1543 w 4966"/>
                    <a:gd name="T63" fmla="*/ 2458 h 4150"/>
                    <a:gd name="T64" fmla="*/ 1421 w 4966"/>
                    <a:gd name="T65" fmla="*/ 2577 h 4150"/>
                    <a:gd name="T66" fmla="*/ 1293 w 4966"/>
                    <a:gd name="T67" fmla="*/ 2738 h 4150"/>
                    <a:gd name="T68" fmla="*/ 1312 w 4966"/>
                    <a:gd name="T69" fmla="*/ 3461 h 4150"/>
                    <a:gd name="T70" fmla="*/ 1332 w 4966"/>
                    <a:gd name="T71" fmla="*/ 3312 h 4150"/>
                    <a:gd name="T72" fmla="*/ 1372 w 4966"/>
                    <a:gd name="T73" fmla="*/ 3166 h 4150"/>
                    <a:gd name="T74" fmla="*/ 1430 w 4966"/>
                    <a:gd name="T75" fmla="*/ 3029 h 4150"/>
                    <a:gd name="T76" fmla="*/ 1504 w 4966"/>
                    <a:gd name="T77" fmla="*/ 2900 h 4150"/>
                    <a:gd name="T78" fmla="*/ 1594 w 4966"/>
                    <a:gd name="T79" fmla="*/ 2782 h 4150"/>
                    <a:gd name="T80" fmla="*/ 1698 w 4966"/>
                    <a:gd name="T81" fmla="*/ 2676 h 4150"/>
                    <a:gd name="T82" fmla="*/ 1816 w 4966"/>
                    <a:gd name="T83" fmla="*/ 2583 h 4150"/>
                    <a:gd name="T84" fmla="*/ 1948 w 4966"/>
                    <a:gd name="T85" fmla="*/ 2505 h 4150"/>
                    <a:gd name="T86" fmla="*/ 3038 w 4966"/>
                    <a:gd name="T87" fmla="*/ 2515 h 4150"/>
                    <a:gd name="T88" fmla="*/ 3168 w 4966"/>
                    <a:gd name="T89" fmla="*/ 2595 h 4150"/>
                    <a:gd name="T90" fmla="*/ 3284 w 4966"/>
                    <a:gd name="T91" fmla="*/ 2690 h 4150"/>
                    <a:gd name="T92" fmla="*/ 3386 w 4966"/>
                    <a:gd name="T93" fmla="*/ 2798 h 4150"/>
                    <a:gd name="T94" fmla="*/ 3474 w 4966"/>
                    <a:gd name="T95" fmla="*/ 2918 h 4150"/>
                    <a:gd name="T96" fmla="*/ 3546 w 4966"/>
                    <a:gd name="T97" fmla="*/ 3048 h 4150"/>
                    <a:gd name="T98" fmla="*/ 3601 w 4966"/>
                    <a:gd name="T99" fmla="*/ 3187 h 4150"/>
                    <a:gd name="T100" fmla="*/ 3638 w 4966"/>
                    <a:gd name="T101" fmla="*/ 3332 h 4150"/>
                    <a:gd name="T102" fmla="*/ 3657 w 4966"/>
                    <a:gd name="T103" fmla="*/ 3491 h 4150"/>
                    <a:gd name="T104" fmla="*/ 3909 w 4966"/>
                    <a:gd name="T105" fmla="*/ 3337 h 4150"/>
                    <a:gd name="T106" fmla="*/ 3873 w 4966"/>
                    <a:gd name="T107" fmla="*/ 3169 h 4150"/>
                    <a:gd name="T108" fmla="*/ 3806 w 4966"/>
                    <a:gd name="T109" fmla="*/ 2978 h 4150"/>
                    <a:gd name="T110" fmla="*/ 3728 w 4966"/>
                    <a:gd name="T111" fmla="*/ 2824 h 4150"/>
                    <a:gd name="T112" fmla="*/ 3607 w 4966"/>
                    <a:gd name="T113" fmla="*/ 2649 h 4150"/>
                    <a:gd name="T114" fmla="*/ 3469 w 4966"/>
                    <a:gd name="T115" fmla="*/ 2500 h 4150"/>
                    <a:gd name="T116" fmla="*/ 3340 w 4966"/>
                    <a:gd name="T117" fmla="*/ 2392 h 4150"/>
                    <a:gd name="T118" fmla="*/ 3259 w 4966"/>
                    <a:gd name="T119" fmla="*/ 2282 h 4150"/>
                    <a:gd name="T120" fmla="*/ 3525 w 4966"/>
                    <a:gd name="T121" fmla="*/ 2161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6" h="4150">
                      <a:moveTo>
                        <a:pt x="4966" y="3099"/>
                      </a:moveTo>
                      <a:cubicBezTo>
                        <a:pt x="4966" y="2809"/>
                        <a:pt x="4879" y="2528"/>
                        <a:pt x="4715" y="2288"/>
                      </a:cubicBezTo>
                      <a:cubicBezTo>
                        <a:pt x="4596" y="2115"/>
                        <a:pt x="4444" y="1971"/>
                        <a:pt x="4267" y="1865"/>
                      </a:cubicBezTo>
                      <a:cubicBezTo>
                        <a:pt x="4475" y="1668"/>
                        <a:pt x="4605" y="1389"/>
                        <a:pt x="4605" y="1081"/>
                      </a:cubicBezTo>
                      <a:cubicBezTo>
                        <a:pt x="4605" y="485"/>
                        <a:pt x="4121" y="0"/>
                        <a:pt x="3525" y="0"/>
                      </a:cubicBezTo>
                      <a:cubicBezTo>
                        <a:pt x="3172" y="0"/>
                        <a:pt x="2841" y="175"/>
                        <a:pt x="2640" y="462"/>
                      </a:cubicBezTo>
                      <a:cubicBezTo>
                        <a:pt x="2589" y="454"/>
                        <a:pt x="2536" y="450"/>
                        <a:pt x="2483" y="450"/>
                      </a:cubicBezTo>
                      <a:cubicBezTo>
                        <a:pt x="2430" y="450"/>
                        <a:pt x="2378" y="454"/>
                        <a:pt x="2327" y="462"/>
                      </a:cubicBezTo>
                      <a:cubicBezTo>
                        <a:pt x="2126" y="175"/>
                        <a:pt x="1795" y="0"/>
                        <a:pt x="1442" y="0"/>
                      </a:cubicBezTo>
                      <a:cubicBezTo>
                        <a:pt x="846" y="0"/>
                        <a:pt x="361" y="485"/>
                        <a:pt x="361" y="1081"/>
                      </a:cubicBezTo>
                      <a:cubicBezTo>
                        <a:pt x="361" y="1389"/>
                        <a:pt x="491" y="1668"/>
                        <a:pt x="699" y="1865"/>
                      </a:cubicBezTo>
                      <a:cubicBezTo>
                        <a:pt x="523" y="1971"/>
                        <a:pt x="370" y="2115"/>
                        <a:pt x="252" y="2288"/>
                      </a:cubicBezTo>
                      <a:cubicBezTo>
                        <a:pt x="87" y="2528"/>
                        <a:pt x="0" y="2809"/>
                        <a:pt x="0" y="3099"/>
                      </a:cubicBezTo>
                      <a:lnTo>
                        <a:pt x="0" y="3700"/>
                      </a:lnTo>
                      <a:lnTo>
                        <a:pt x="1042" y="3700"/>
                      </a:lnTo>
                      <a:lnTo>
                        <a:pt x="1042" y="4150"/>
                      </a:lnTo>
                      <a:lnTo>
                        <a:pt x="3925" y="4150"/>
                      </a:lnTo>
                      <a:lnTo>
                        <a:pt x="3925" y="3700"/>
                      </a:lnTo>
                      <a:lnTo>
                        <a:pt x="4966" y="3700"/>
                      </a:lnTo>
                      <a:lnTo>
                        <a:pt x="4966" y="3099"/>
                      </a:lnTo>
                      <a:lnTo>
                        <a:pt x="4966" y="3099"/>
                      </a:lnTo>
                      <a:close/>
                      <a:moveTo>
                        <a:pt x="3525" y="267"/>
                      </a:moveTo>
                      <a:cubicBezTo>
                        <a:pt x="3974" y="267"/>
                        <a:pt x="4339" y="632"/>
                        <a:pt x="4339" y="1081"/>
                      </a:cubicBezTo>
                      <a:cubicBezTo>
                        <a:pt x="4339" y="1529"/>
                        <a:pt x="3974" y="1894"/>
                        <a:pt x="3525" y="1894"/>
                      </a:cubicBezTo>
                      <a:cubicBezTo>
                        <a:pt x="3517" y="1894"/>
                        <a:pt x="3509" y="1894"/>
                        <a:pt x="3501" y="1894"/>
                      </a:cubicBezTo>
                      <a:cubicBezTo>
                        <a:pt x="3501" y="1892"/>
                        <a:pt x="3502" y="1891"/>
                        <a:pt x="3502" y="1889"/>
                      </a:cubicBezTo>
                      <a:cubicBezTo>
                        <a:pt x="3516" y="1850"/>
                        <a:pt x="3528" y="1809"/>
                        <a:pt x="3537" y="1768"/>
                      </a:cubicBezTo>
                      <a:cubicBezTo>
                        <a:pt x="3538" y="1765"/>
                        <a:pt x="3539" y="1762"/>
                        <a:pt x="3539" y="1759"/>
                      </a:cubicBezTo>
                      <a:cubicBezTo>
                        <a:pt x="3542" y="1748"/>
                        <a:pt x="3544" y="1737"/>
                        <a:pt x="3546" y="1725"/>
                      </a:cubicBezTo>
                      <a:cubicBezTo>
                        <a:pt x="3547" y="1720"/>
                        <a:pt x="3548" y="1715"/>
                        <a:pt x="3549" y="1709"/>
                      </a:cubicBezTo>
                      <a:cubicBezTo>
                        <a:pt x="3550" y="1699"/>
                        <a:pt x="3552" y="1689"/>
                        <a:pt x="3553" y="1679"/>
                      </a:cubicBezTo>
                      <a:cubicBezTo>
                        <a:pt x="3554" y="1672"/>
                        <a:pt x="3555" y="1665"/>
                        <a:pt x="3556" y="1658"/>
                      </a:cubicBezTo>
                      <a:cubicBezTo>
                        <a:pt x="3557" y="1649"/>
                        <a:pt x="3558" y="1640"/>
                        <a:pt x="3559" y="1631"/>
                      </a:cubicBezTo>
                      <a:cubicBezTo>
                        <a:pt x="3560" y="1622"/>
                        <a:pt x="3560" y="1612"/>
                        <a:pt x="3561" y="1603"/>
                      </a:cubicBezTo>
                      <a:cubicBezTo>
                        <a:pt x="3561" y="1596"/>
                        <a:pt x="3562" y="1589"/>
                        <a:pt x="3562" y="1581"/>
                      </a:cubicBezTo>
                      <a:cubicBezTo>
                        <a:pt x="3563" y="1566"/>
                        <a:pt x="3564" y="1550"/>
                        <a:pt x="3564" y="1534"/>
                      </a:cubicBezTo>
                      <a:cubicBezTo>
                        <a:pt x="3564" y="1533"/>
                        <a:pt x="3564" y="1532"/>
                        <a:pt x="3564" y="1531"/>
                      </a:cubicBezTo>
                      <a:cubicBezTo>
                        <a:pt x="3564" y="1530"/>
                        <a:pt x="3564" y="1529"/>
                        <a:pt x="3564" y="1529"/>
                      </a:cubicBezTo>
                      <a:cubicBezTo>
                        <a:pt x="3564" y="1513"/>
                        <a:pt x="3563" y="1497"/>
                        <a:pt x="3562" y="1481"/>
                      </a:cubicBezTo>
                      <a:cubicBezTo>
                        <a:pt x="3562" y="1476"/>
                        <a:pt x="3562" y="1472"/>
                        <a:pt x="3562" y="1467"/>
                      </a:cubicBezTo>
                      <a:cubicBezTo>
                        <a:pt x="3561" y="1453"/>
                        <a:pt x="3560" y="1440"/>
                        <a:pt x="3559" y="1427"/>
                      </a:cubicBezTo>
                      <a:cubicBezTo>
                        <a:pt x="3558" y="1424"/>
                        <a:pt x="3558" y="1421"/>
                        <a:pt x="3558" y="1418"/>
                      </a:cubicBezTo>
                      <a:cubicBezTo>
                        <a:pt x="3517" y="1028"/>
                        <a:pt x="3271" y="695"/>
                        <a:pt x="2916" y="541"/>
                      </a:cubicBezTo>
                      <a:cubicBezTo>
                        <a:pt x="3069" y="369"/>
                        <a:pt x="3291" y="267"/>
                        <a:pt x="3525" y="267"/>
                      </a:cubicBezTo>
                      <a:close/>
                      <a:moveTo>
                        <a:pt x="2202" y="767"/>
                      </a:moveTo>
                      <a:cubicBezTo>
                        <a:pt x="2204" y="766"/>
                        <a:pt x="2207" y="765"/>
                        <a:pt x="2209" y="764"/>
                      </a:cubicBezTo>
                      <a:cubicBezTo>
                        <a:pt x="2218" y="761"/>
                        <a:pt x="2226" y="759"/>
                        <a:pt x="2234" y="756"/>
                      </a:cubicBezTo>
                      <a:cubicBezTo>
                        <a:pt x="2240" y="754"/>
                        <a:pt x="2246" y="752"/>
                        <a:pt x="2253" y="750"/>
                      </a:cubicBezTo>
                      <a:cubicBezTo>
                        <a:pt x="2257" y="749"/>
                        <a:pt x="2262" y="748"/>
                        <a:pt x="2266" y="746"/>
                      </a:cubicBezTo>
                      <a:cubicBezTo>
                        <a:pt x="2275" y="744"/>
                        <a:pt x="2283" y="742"/>
                        <a:pt x="2291" y="740"/>
                      </a:cubicBezTo>
                      <a:cubicBezTo>
                        <a:pt x="2353" y="725"/>
                        <a:pt x="2417" y="717"/>
                        <a:pt x="2483" y="717"/>
                      </a:cubicBezTo>
                      <a:cubicBezTo>
                        <a:pt x="2549" y="717"/>
                        <a:pt x="2614" y="725"/>
                        <a:pt x="2675" y="740"/>
                      </a:cubicBezTo>
                      <a:cubicBezTo>
                        <a:pt x="2684" y="742"/>
                        <a:pt x="2692" y="744"/>
                        <a:pt x="2700" y="746"/>
                      </a:cubicBezTo>
                      <a:cubicBezTo>
                        <a:pt x="2705" y="748"/>
                        <a:pt x="2709" y="749"/>
                        <a:pt x="2714" y="750"/>
                      </a:cubicBezTo>
                      <a:cubicBezTo>
                        <a:pt x="2720" y="752"/>
                        <a:pt x="2726" y="754"/>
                        <a:pt x="2732" y="756"/>
                      </a:cubicBezTo>
                      <a:cubicBezTo>
                        <a:pt x="2741" y="759"/>
                        <a:pt x="2749" y="761"/>
                        <a:pt x="2757" y="764"/>
                      </a:cubicBezTo>
                      <a:cubicBezTo>
                        <a:pt x="2760" y="765"/>
                        <a:pt x="2762" y="766"/>
                        <a:pt x="2765" y="767"/>
                      </a:cubicBezTo>
                      <a:cubicBezTo>
                        <a:pt x="3037" y="868"/>
                        <a:pt x="3241" y="1110"/>
                        <a:pt x="3287" y="1404"/>
                      </a:cubicBezTo>
                      <a:cubicBezTo>
                        <a:pt x="3287" y="1406"/>
                        <a:pt x="3288" y="1409"/>
                        <a:pt x="3288" y="1411"/>
                      </a:cubicBezTo>
                      <a:cubicBezTo>
                        <a:pt x="3290" y="1421"/>
                        <a:pt x="3291" y="1431"/>
                        <a:pt x="3292" y="1441"/>
                      </a:cubicBezTo>
                      <a:cubicBezTo>
                        <a:pt x="3292" y="1445"/>
                        <a:pt x="3293" y="1448"/>
                        <a:pt x="3293" y="1452"/>
                      </a:cubicBezTo>
                      <a:cubicBezTo>
                        <a:pt x="3294" y="1461"/>
                        <a:pt x="3295" y="1471"/>
                        <a:pt x="3295" y="1480"/>
                      </a:cubicBezTo>
                      <a:cubicBezTo>
                        <a:pt x="3296" y="1484"/>
                        <a:pt x="3296" y="1488"/>
                        <a:pt x="3296" y="1492"/>
                      </a:cubicBezTo>
                      <a:cubicBezTo>
                        <a:pt x="3297" y="1504"/>
                        <a:pt x="3297" y="1516"/>
                        <a:pt x="3297" y="1528"/>
                      </a:cubicBezTo>
                      <a:cubicBezTo>
                        <a:pt x="3297" y="1529"/>
                        <a:pt x="3297" y="1530"/>
                        <a:pt x="3297" y="1531"/>
                      </a:cubicBezTo>
                      <a:cubicBezTo>
                        <a:pt x="3297" y="1531"/>
                        <a:pt x="3297" y="1532"/>
                        <a:pt x="3297" y="1532"/>
                      </a:cubicBezTo>
                      <a:cubicBezTo>
                        <a:pt x="3297" y="1544"/>
                        <a:pt x="3297" y="1555"/>
                        <a:pt x="3296" y="1567"/>
                      </a:cubicBezTo>
                      <a:cubicBezTo>
                        <a:pt x="3296" y="1570"/>
                        <a:pt x="3296" y="1574"/>
                        <a:pt x="3296" y="1578"/>
                      </a:cubicBezTo>
                      <a:cubicBezTo>
                        <a:pt x="3295" y="1589"/>
                        <a:pt x="3294" y="1600"/>
                        <a:pt x="3293" y="1611"/>
                      </a:cubicBezTo>
                      <a:cubicBezTo>
                        <a:pt x="3293" y="1615"/>
                        <a:pt x="3292" y="1619"/>
                        <a:pt x="3292" y="1623"/>
                      </a:cubicBezTo>
                      <a:cubicBezTo>
                        <a:pt x="3291" y="1630"/>
                        <a:pt x="3290" y="1638"/>
                        <a:pt x="3289" y="1645"/>
                      </a:cubicBezTo>
                      <a:cubicBezTo>
                        <a:pt x="3288" y="1650"/>
                        <a:pt x="3287" y="1656"/>
                        <a:pt x="3286" y="1661"/>
                      </a:cubicBezTo>
                      <a:cubicBezTo>
                        <a:pt x="3285" y="1669"/>
                        <a:pt x="3284" y="1678"/>
                        <a:pt x="3282" y="1686"/>
                      </a:cubicBezTo>
                      <a:cubicBezTo>
                        <a:pt x="3281" y="1693"/>
                        <a:pt x="3279" y="1700"/>
                        <a:pt x="3277" y="1708"/>
                      </a:cubicBezTo>
                      <a:cubicBezTo>
                        <a:pt x="3276" y="1712"/>
                        <a:pt x="3275" y="1716"/>
                        <a:pt x="3274" y="1721"/>
                      </a:cubicBezTo>
                      <a:cubicBezTo>
                        <a:pt x="3272" y="1732"/>
                        <a:pt x="3269" y="1742"/>
                        <a:pt x="3266" y="1753"/>
                      </a:cubicBezTo>
                      <a:cubicBezTo>
                        <a:pt x="3265" y="1757"/>
                        <a:pt x="3264" y="1762"/>
                        <a:pt x="3262" y="1766"/>
                      </a:cubicBezTo>
                      <a:cubicBezTo>
                        <a:pt x="3260" y="1772"/>
                        <a:pt x="3258" y="1778"/>
                        <a:pt x="3256" y="1784"/>
                      </a:cubicBezTo>
                      <a:cubicBezTo>
                        <a:pt x="3255" y="1789"/>
                        <a:pt x="3253" y="1794"/>
                        <a:pt x="3252" y="1799"/>
                      </a:cubicBezTo>
                      <a:cubicBezTo>
                        <a:pt x="3250" y="1804"/>
                        <a:pt x="3248" y="1810"/>
                        <a:pt x="3246" y="1815"/>
                      </a:cubicBezTo>
                      <a:cubicBezTo>
                        <a:pt x="3242" y="1824"/>
                        <a:pt x="3239" y="1833"/>
                        <a:pt x="3235" y="1843"/>
                      </a:cubicBezTo>
                      <a:cubicBezTo>
                        <a:pt x="3233" y="1847"/>
                        <a:pt x="3231" y="1851"/>
                        <a:pt x="3230" y="1855"/>
                      </a:cubicBezTo>
                      <a:cubicBezTo>
                        <a:pt x="3226" y="1862"/>
                        <a:pt x="3223" y="1870"/>
                        <a:pt x="3219" y="1877"/>
                      </a:cubicBezTo>
                      <a:lnTo>
                        <a:pt x="3218" y="1880"/>
                      </a:lnTo>
                      <a:cubicBezTo>
                        <a:pt x="3217" y="1882"/>
                        <a:pt x="3216" y="1885"/>
                        <a:pt x="3214" y="1888"/>
                      </a:cubicBezTo>
                      <a:cubicBezTo>
                        <a:pt x="3210" y="1896"/>
                        <a:pt x="3206" y="1904"/>
                        <a:pt x="3202" y="1912"/>
                      </a:cubicBezTo>
                      <a:cubicBezTo>
                        <a:pt x="3200" y="1915"/>
                        <a:pt x="3199" y="1918"/>
                        <a:pt x="3197" y="1921"/>
                      </a:cubicBezTo>
                      <a:cubicBezTo>
                        <a:pt x="3197" y="1921"/>
                        <a:pt x="3197" y="1921"/>
                        <a:pt x="3197" y="1921"/>
                      </a:cubicBezTo>
                      <a:cubicBezTo>
                        <a:pt x="3192" y="1930"/>
                        <a:pt x="3187" y="1938"/>
                        <a:pt x="3183" y="1946"/>
                      </a:cubicBezTo>
                      <a:cubicBezTo>
                        <a:pt x="3181" y="1950"/>
                        <a:pt x="3179" y="1953"/>
                        <a:pt x="3177" y="1956"/>
                      </a:cubicBezTo>
                      <a:cubicBezTo>
                        <a:pt x="3171" y="1965"/>
                        <a:pt x="3166" y="1973"/>
                        <a:pt x="3160" y="1982"/>
                      </a:cubicBezTo>
                      <a:cubicBezTo>
                        <a:pt x="3157" y="1987"/>
                        <a:pt x="3153" y="1992"/>
                        <a:pt x="3149" y="1997"/>
                      </a:cubicBezTo>
                      <a:cubicBezTo>
                        <a:pt x="3146" y="2002"/>
                        <a:pt x="3143" y="2006"/>
                        <a:pt x="3140" y="2010"/>
                      </a:cubicBezTo>
                      <a:cubicBezTo>
                        <a:pt x="3136" y="2016"/>
                        <a:pt x="3132" y="2021"/>
                        <a:pt x="3128" y="2027"/>
                      </a:cubicBezTo>
                      <a:cubicBezTo>
                        <a:pt x="3125" y="2031"/>
                        <a:pt x="3122" y="2034"/>
                        <a:pt x="3119" y="2038"/>
                      </a:cubicBezTo>
                      <a:cubicBezTo>
                        <a:pt x="3114" y="2044"/>
                        <a:pt x="3110" y="2049"/>
                        <a:pt x="3105" y="2055"/>
                      </a:cubicBezTo>
                      <a:cubicBezTo>
                        <a:pt x="3102" y="2058"/>
                        <a:pt x="3099" y="2061"/>
                        <a:pt x="3097" y="2065"/>
                      </a:cubicBezTo>
                      <a:cubicBezTo>
                        <a:pt x="3092" y="2070"/>
                        <a:pt x="3087" y="2076"/>
                        <a:pt x="3082" y="2081"/>
                      </a:cubicBezTo>
                      <a:cubicBezTo>
                        <a:pt x="3079" y="2084"/>
                        <a:pt x="3076" y="2087"/>
                        <a:pt x="3073" y="2090"/>
                      </a:cubicBezTo>
                      <a:cubicBezTo>
                        <a:pt x="3065" y="2099"/>
                        <a:pt x="3057" y="2107"/>
                        <a:pt x="3048" y="2115"/>
                      </a:cubicBezTo>
                      <a:cubicBezTo>
                        <a:pt x="3043" y="2120"/>
                        <a:pt x="3039" y="2125"/>
                        <a:pt x="3033" y="2130"/>
                      </a:cubicBezTo>
                      <a:cubicBezTo>
                        <a:pt x="3030" y="2133"/>
                        <a:pt x="3026" y="2136"/>
                        <a:pt x="3023" y="2139"/>
                      </a:cubicBezTo>
                      <a:cubicBezTo>
                        <a:pt x="3017" y="2144"/>
                        <a:pt x="3011" y="2150"/>
                        <a:pt x="3005" y="2155"/>
                      </a:cubicBezTo>
                      <a:cubicBezTo>
                        <a:pt x="3002" y="2157"/>
                        <a:pt x="2999" y="2160"/>
                        <a:pt x="2996" y="2162"/>
                      </a:cubicBezTo>
                      <a:cubicBezTo>
                        <a:pt x="2989" y="2168"/>
                        <a:pt x="2981" y="2174"/>
                        <a:pt x="2974" y="2179"/>
                      </a:cubicBezTo>
                      <a:cubicBezTo>
                        <a:pt x="2972" y="2181"/>
                        <a:pt x="2970" y="2183"/>
                        <a:pt x="2968" y="2184"/>
                      </a:cubicBezTo>
                      <a:cubicBezTo>
                        <a:pt x="2832" y="2285"/>
                        <a:pt x="2665" y="2344"/>
                        <a:pt x="2483" y="2344"/>
                      </a:cubicBezTo>
                      <a:cubicBezTo>
                        <a:pt x="2302" y="2344"/>
                        <a:pt x="2134" y="2285"/>
                        <a:pt x="1999" y="2184"/>
                      </a:cubicBezTo>
                      <a:cubicBezTo>
                        <a:pt x="1997" y="2183"/>
                        <a:pt x="1995" y="2181"/>
                        <a:pt x="1993" y="2179"/>
                      </a:cubicBezTo>
                      <a:cubicBezTo>
                        <a:pt x="1985" y="2174"/>
                        <a:pt x="1978" y="2168"/>
                        <a:pt x="1971" y="2162"/>
                      </a:cubicBezTo>
                      <a:cubicBezTo>
                        <a:pt x="1968" y="2160"/>
                        <a:pt x="1964" y="2157"/>
                        <a:pt x="1961" y="2155"/>
                      </a:cubicBezTo>
                      <a:cubicBezTo>
                        <a:pt x="1955" y="2150"/>
                        <a:pt x="1950" y="2144"/>
                        <a:pt x="1944" y="2139"/>
                      </a:cubicBezTo>
                      <a:cubicBezTo>
                        <a:pt x="1940" y="2136"/>
                        <a:pt x="1937" y="2133"/>
                        <a:pt x="1933" y="2130"/>
                      </a:cubicBezTo>
                      <a:cubicBezTo>
                        <a:pt x="1928" y="2125"/>
                        <a:pt x="1923" y="2120"/>
                        <a:pt x="1918" y="2115"/>
                      </a:cubicBezTo>
                      <a:cubicBezTo>
                        <a:pt x="1910" y="2107"/>
                        <a:pt x="1901" y="2099"/>
                        <a:pt x="1893" y="2090"/>
                      </a:cubicBezTo>
                      <a:cubicBezTo>
                        <a:pt x="1890" y="2087"/>
                        <a:pt x="1887" y="2084"/>
                        <a:pt x="1884" y="2081"/>
                      </a:cubicBezTo>
                      <a:cubicBezTo>
                        <a:pt x="1879" y="2076"/>
                        <a:pt x="1875" y="2070"/>
                        <a:pt x="1870" y="2065"/>
                      </a:cubicBezTo>
                      <a:cubicBezTo>
                        <a:pt x="1867" y="2061"/>
                        <a:pt x="1864" y="2058"/>
                        <a:pt x="1861" y="2055"/>
                      </a:cubicBezTo>
                      <a:cubicBezTo>
                        <a:pt x="1857" y="2049"/>
                        <a:pt x="1852" y="2044"/>
                        <a:pt x="1848" y="2038"/>
                      </a:cubicBezTo>
                      <a:cubicBezTo>
                        <a:pt x="1845" y="2034"/>
                        <a:pt x="1842" y="2031"/>
                        <a:pt x="1839" y="2027"/>
                      </a:cubicBezTo>
                      <a:cubicBezTo>
                        <a:pt x="1835" y="2021"/>
                        <a:pt x="1830" y="2016"/>
                        <a:pt x="1826" y="2010"/>
                      </a:cubicBezTo>
                      <a:cubicBezTo>
                        <a:pt x="1823" y="2006"/>
                        <a:pt x="1820" y="2002"/>
                        <a:pt x="1817" y="1997"/>
                      </a:cubicBezTo>
                      <a:cubicBezTo>
                        <a:pt x="1813" y="1992"/>
                        <a:pt x="1810" y="1987"/>
                        <a:pt x="1806" y="1982"/>
                      </a:cubicBezTo>
                      <a:cubicBezTo>
                        <a:pt x="1801" y="1973"/>
                        <a:pt x="1795" y="1965"/>
                        <a:pt x="1790" y="1956"/>
                      </a:cubicBezTo>
                      <a:cubicBezTo>
                        <a:pt x="1788" y="1953"/>
                        <a:pt x="1786" y="1950"/>
                        <a:pt x="1784" y="1946"/>
                      </a:cubicBezTo>
                      <a:cubicBezTo>
                        <a:pt x="1779" y="1938"/>
                        <a:pt x="1774" y="1930"/>
                        <a:pt x="1769" y="1921"/>
                      </a:cubicBezTo>
                      <a:cubicBezTo>
                        <a:pt x="1768" y="1918"/>
                        <a:pt x="1766" y="1915"/>
                        <a:pt x="1764" y="1912"/>
                      </a:cubicBezTo>
                      <a:cubicBezTo>
                        <a:pt x="1760" y="1904"/>
                        <a:pt x="1756" y="1896"/>
                        <a:pt x="1752" y="1888"/>
                      </a:cubicBezTo>
                      <a:cubicBezTo>
                        <a:pt x="1751" y="1885"/>
                        <a:pt x="1749" y="1882"/>
                        <a:pt x="1748" y="1879"/>
                      </a:cubicBezTo>
                      <a:cubicBezTo>
                        <a:pt x="1748" y="1879"/>
                        <a:pt x="1747" y="1878"/>
                        <a:pt x="1747" y="1878"/>
                      </a:cubicBezTo>
                      <a:cubicBezTo>
                        <a:pt x="1744" y="1870"/>
                        <a:pt x="1740" y="1862"/>
                        <a:pt x="1737" y="1854"/>
                      </a:cubicBezTo>
                      <a:cubicBezTo>
                        <a:pt x="1735" y="1850"/>
                        <a:pt x="1733" y="1847"/>
                        <a:pt x="1732" y="1843"/>
                      </a:cubicBezTo>
                      <a:cubicBezTo>
                        <a:pt x="1728" y="1834"/>
                        <a:pt x="1724" y="1824"/>
                        <a:pt x="1721" y="1815"/>
                      </a:cubicBezTo>
                      <a:cubicBezTo>
                        <a:pt x="1719" y="1810"/>
                        <a:pt x="1717" y="1804"/>
                        <a:pt x="1715" y="1799"/>
                      </a:cubicBezTo>
                      <a:cubicBezTo>
                        <a:pt x="1713" y="1794"/>
                        <a:pt x="1712" y="1789"/>
                        <a:pt x="1710" y="1783"/>
                      </a:cubicBezTo>
                      <a:cubicBezTo>
                        <a:pt x="1708" y="1778"/>
                        <a:pt x="1706" y="1772"/>
                        <a:pt x="1704" y="1766"/>
                      </a:cubicBezTo>
                      <a:cubicBezTo>
                        <a:pt x="1702" y="1758"/>
                        <a:pt x="1699" y="1749"/>
                        <a:pt x="1697" y="1740"/>
                      </a:cubicBezTo>
                      <a:cubicBezTo>
                        <a:pt x="1695" y="1734"/>
                        <a:pt x="1694" y="1728"/>
                        <a:pt x="1692" y="1722"/>
                      </a:cubicBezTo>
                      <a:cubicBezTo>
                        <a:pt x="1691" y="1717"/>
                        <a:pt x="1690" y="1712"/>
                        <a:pt x="1689" y="1707"/>
                      </a:cubicBezTo>
                      <a:cubicBezTo>
                        <a:pt x="1687" y="1701"/>
                        <a:pt x="1686" y="1695"/>
                        <a:pt x="1685" y="1689"/>
                      </a:cubicBezTo>
                      <a:cubicBezTo>
                        <a:pt x="1683" y="1679"/>
                        <a:pt x="1681" y="1670"/>
                        <a:pt x="1680" y="1661"/>
                      </a:cubicBezTo>
                      <a:cubicBezTo>
                        <a:pt x="1679" y="1655"/>
                        <a:pt x="1678" y="1650"/>
                        <a:pt x="1678" y="1645"/>
                      </a:cubicBezTo>
                      <a:cubicBezTo>
                        <a:pt x="1676" y="1638"/>
                        <a:pt x="1676" y="1630"/>
                        <a:pt x="1675" y="1622"/>
                      </a:cubicBezTo>
                      <a:cubicBezTo>
                        <a:pt x="1674" y="1619"/>
                        <a:pt x="1674" y="1615"/>
                        <a:pt x="1673" y="1611"/>
                      </a:cubicBezTo>
                      <a:cubicBezTo>
                        <a:pt x="1672" y="1600"/>
                        <a:pt x="1671" y="1588"/>
                        <a:pt x="1671" y="1577"/>
                      </a:cubicBezTo>
                      <a:cubicBezTo>
                        <a:pt x="1671" y="1574"/>
                        <a:pt x="1670" y="1571"/>
                        <a:pt x="1670" y="1567"/>
                      </a:cubicBezTo>
                      <a:cubicBezTo>
                        <a:pt x="1670" y="1555"/>
                        <a:pt x="1669" y="1543"/>
                        <a:pt x="1669" y="1531"/>
                      </a:cubicBezTo>
                      <a:cubicBezTo>
                        <a:pt x="1669" y="1518"/>
                        <a:pt x="1670" y="1504"/>
                        <a:pt x="1670" y="1491"/>
                      </a:cubicBezTo>
                      <a:cubicBezTo>
                        <a:pt x="1671" y="1488"/>
                        <a:pt x="1671" y="1484"/>
                        <a:pt x="1671" y="1481"/>
                      </a:cubicBezTo>
                      <a:cubicBezTo>
                        <a:pt x="1672" y="1471"/>
                        <a:pt x="1672" y="1461"/>
                        <a:pt x="1673" y="1452"/>
                      </a:cubicBezTo>
                      <a:cubicBezTo>
                        <a:pt x="1674" y="1448"/>
                        <a:pt x="1674" y="1445"/>
                        <a:pt x="1674" y="1442"/>
                      </a:cubicBezTo>
                      <a:cubicBezTo>
                        <a:pt x="1675" y="1431"/>
                        <a:pt x="1677" y="1421"/>
                        <a:pt x="1678" y="1410"/>
                      </a:cubicBezTo>
                      <a:cubicBezTo>
                        <a:pt x="1679" y="1408"/>
                        <a:pt x="1679" y="1406"/>
                        <a:pt x="1679" y="1404"/>
                      </a:cubicBezTo>
                      <a:cubicBezTo>
                        <a:pt x="1725" y="1110"/>
                        <a:pt x="1929" y="868"/>
                        <a:pt x="2202" y="767"/>
                      </a:cubicBezTo>
                      <a:close/>
                      <a:moveTo>
                        <a:pt x="628" y="1081"/>
                      </a:moveTo>
                      <a:cubicBezTo>
                        <a:pt x="628" y="632"/>
                        <a:pt x="993" y="267"/>
                        <a:pt x="1442" y="267"/>
                      </a:cubicBezTo>
                      <a:cubicBezTo>
                        <a:pt x="1676" y="267"/>
                        <a:pt x="1897" y="369"/>
                        <a:pt x="2050" y="541"/>
                      </a:cubicBezTo>
                      <a:cubicBezTo>
                        <a:pt x="1695" y="695"/>
                        <a:pt x="1449" y="1028"/>
                        <a:pt x="1409" y="1418"/>
                      </a:cubicBezTo>
                      <a:cubicBezTo>
                        <a:pt x="1408" y="1421"/>
                        <a:pt x="1408" y="1423"/>
                        <a:pt x="1408" y="1426"/>
                      </a:cubicBezTo>
                      <a:cubicBezTo>
                        <a:pt x="1407" y="1440"/>
                        <a:pt x="1406" y="1454"/>
                        <a:pt x="1405" y="1468"/>
                      </a:cubicBezTo>
                      <a:cubicBezTo>
                        <a:pt x="1404" y="1472"/>
                        <a:pt x="1404" y="1476"/>
                        <a:pt x="1404" y="1480"/>
                      </a:cubicBezTo>
                      <a:cubicBezTo>
                        <a:pt x="1403" y="1497"/>
                        <a:pt x="1403" y="1514"/>
                        <a:pt x="1403" y="1531"/>
                      </a:cubicBezTo>
                      <a:cubicBezTo>
                        <a:pt x="1403" y="1548"/>
                        <a:pt x="1403" y="1565"/>
                        <a:pt x="1404" y="1582"/>
                      </a:cubicBezTo>
                      <a:cubicBezTo>
                        <a:pt x="1404" y="1588"/>
                        <a:pt x="1405" y="1595"/>
                        <a:pt x="1405" y="1602"/>
                      </a:cubicBezTo>
                      <a:cubicBezTo>
                        <a:pt x="1406" y="1612"/>
                        <a:pt x="1407" y="1622"/>
                        <a:pt x="1408" y="1631"/>
                      </a:cubicBezTo>
                      <a:cubicBezTo>
                        <a:pt x="1408" y="1640"/>
                        <a:pt x="1409" y="1649"/>
                        <a:pt x="1410" y="1657"/>
                      </a:cubicBezTo>
                      <a:cubicBezTo>
                        <a:pt x="1411" y="1665"/>
                        <a:pt x="1412" y="1672"/>
                        <a:pt x="1413" y="1680"/>
                      </a:cubicBezTo>
                      <a:cubicBezTo>
                        <a:pt x="1415" y="1689"/>
                        <a:pt x="1416" y="1699"/>
                        <a:pt x="1418" y="1709"/>
                      </a:cubicBezTo>
                      <a:cubicBezTo>
                        <a:pt x="1419" y="1715"/>
                        <a:pt x="1420" y="1720"/>
                        <a:pt x="1421" y="1726"/>
                      </a:cubicBezTo>
                      <a:cubicBezTo>
                        <a:pt x="1423" y="1737"/>
                        <a:pt x="1425" y="1748"/>
                        <a:pt x="1427" y="1759"/>
                      </a:cubicBezTo>
                      <a:cubicBezTo>
                        <a:pt x="1428" y="1762"/>
                        <a:pt x="1429" y="1766"/>
                        <a:pt x="1430" y="1769"/>
                      </a:cubicBezTo>
                      <a:cubicBezTo>
                        <a:pt x="1439" y="1809"/>
                        <a:pt x="1450" y="1848"/>
                        <a:pt x="1463" y="1887"/>
                      </a:cubicBezTo>
                      <a:cubicBezTo>
                        <a:pt x="1464" y="1889"/>
                        <a:pt x="1465" y="1892"/>
                        <a:pt x="1466" y="1894"/>
                      </a:cubicBezTo>
                      <a:cubicBezTo>
                        <a:pt x="1458" y="1894"/>
                        <a:pt x="1450" y="1894"/>
                        <a:pt x="1442" y="1894"/>
                      </a:cubicBezTo>
                      <a:cubicBezTo>
                        <a:pt x="993" y="1894"/>
                        <a:pt x="628" y="1529"/>
                        <a:pt x="628" y="1081"/>
                      </a:cubicBezTo>
                      <a:close/>
                      <a:moveTo>
                        <a:pt x="1265" y="2781"/>
                      </a:moveTo>
                      <a:cubicBezTo>
                        <a:pt x="1262" y="2785"/>
                        <a:pt x="1259" y="2790"/>
                        <a:pt x="1257" y="2795"/>
                      </a:cubicBezTo>
                      <a:cubicBezTo>
                        <a:pt x="1250" y="2804"/>
                        <a:pt x="1244" y="2814"/>
                        <a:pt x="1239" y="2824"/>
                      </a:cubicBezTo>
                      <a:cubicBezTo>
                        <a:pt x="1235" y="2830"/>
                        <a:pt x="1232" y="2835"/>
                        <a:pt x="1229" y="2841"/>
                      </a:cubicBezTo>
                      <a:cubicBezTo>
                        <a:pt x="1224" y="2850"/>
                        <a:pt x="1219" y="2860"/>
                        <a:pt x="1214" y="2869"/>
                      </a:cubicBezTo>
                      <a:cubicBezTo>
                        <a:pt x="1210" y="2875"/>
                        <a:pt x="1207" y="2881"/>
                        <a:pt x="1204" y="2887"/>
                      </a:cubicBezTo>
                      <a:cubicBezTo>
                        <a:pt x="1199" y="2896"/>
                        <a:pt x="1195" y="2905"/>
                        <a:pt x="1190" y="2915"/>
                      </a:cubicBezTo>
                      <a:cubicBezTo>
                        <a:pt x="1187" y="2921"/>
                        <a:pt x="1184" y="2926"/>
                        <a:pt x="1181" y="2932"/>
                      </a:cubicBezTo>
                      <a:cubicBezTo>
                        <a:pt x="1177" y="2942"/>
                        <a:pt x="1172" y="2952"/>
                        <a:pt x="1167" y="2962"/>
                      </a:cubicBezTo>
                      <a:cubicBezTo>
                        <a:pt x="1165" y="2968"/>
                        <a:pt x="1163" y="2973"/>
                        <a:pt x="1160" y="2978"/>
                      </a:cubicBezTo>
                      <a:cubicBezTo>
                        <a:pt x="1155" y="2990"/>
                        <a:pt x="1150" y="3002"/>
                        <a:pt x="1145" y="3014"/>
                      </a:cubicBezTo>
                      <a:cubicBezTo>
                        <a:pt x="1144" y="3018"/>
                        <a:pt x="1142" y="3021"/>
                        <a:pt x="1141" y="3025"/>
                      </a:cubicBezTo>
                      <a:cubicBezTo>
                        <a:pt x="1135" y="3041"/>
                        <a:pt x="1129" y="3057"/>
                        <a:pt x="1123" y="3072"/>
                      </a:cubicBezTo>
                      <a:cubicBezTo>
                        <a:pt x="1122" y="3076"/>
                        <a:pt x="1121" y="3080"/>
                        <a:pt x="1119" y="3083"/>
                      </a:cubicBezTo>
                      <a:cubicBezTo>
                        <a:pt x="1115" y="3096"/>
                        <a:pt x="1111" y="3108"/>
                        <a:pt x="1107" y="3120"/>
                      </a:cubicBezTo>
                      <a:cubicBezTo>
                        <a:pt x="1105" y="3126"/>
                        <a:pt x="1104" y="3132"/>
                        <a:pt x="1102" y="3137"/>
                      </a:cubicBezTo>
                      <a:cubicBezTo>
                        <a:pt x="1099" y="3148"/>
                        <a:pt x="1096" y="3158"/>
                        <a:pt x="1093" y="3169"/>
                      </a:cubicBezTo>
                      <a:cubicBezTo>
                        <a:pt x="1091" y="3175"/>
                        <a:pt x="1090" y="3181"/>
                        <a:pt x="1088" y="3188"/>
                      </a:cubicBezTo>
                      <a:cubicBezTo>
                        <a:pt x="1085" y="3198"/>
                        <a:pt x="1083" y="3208"/>
                        <a:pt x="1080" y="3218"/>
                      </a:cubicBezTo>
                      <a:cubicBezTo>
                        <a:pt x="1079" y="3224"/>
                        <a:pt x="1077" y="3231"/>
                        <a:pt x="1076" y="3237"/>
                      </a:cubicBezTo>
                      <a:cubicBezTo>
                        <a:pt x="1074" y="3248"/>
                        <a:pt x="1072" y="3258"/>
                        <a:pt x="1069" y="3268"/>
                      </a:cubicBezTo>
                      <a:cubicBezTo>
                        <a:pt x="1068" y="3275"/>
                        <a:pt x="1067" y="3281"/>
                        <a:pt x="1066" y="3287"/>
                      </a:cubicBezTo>
                      <a:cubicBezTo>
                        <a:pt x="1064" y="3298"/>
                        <a:pt x="1062" y="3310"/>
                        <a:pt x="1060" y="3321"/>
                      </a:cubicBezTo>
                      <a:cubicBezTo>
                        <a:pt x="1059" y="3326"/>
                        <a:pt x="1058" y="3332"/>
                        <a:pt x="1057" y="3337"/>
                      </a:cubicBezTo>
                      <a:cubicBezTo>
                        <a:pt x="1055" y="3354"/>
                        <a:pt x="1053" y="3370"/>
                        <a:pt x="1051" y="3387"/>
                      </a:cubicBezTo>
                      <a:cubicBezTo>
                        <a:pt x="1051" y="3387"/>
                        <a:pt x="1051" y="3387"/>
                        <a:pt x="1051" y="3388"/>
                      </a:cubicBezTo>
                      <a:cubicBezTo>
                        <a:pt x="1049" y="3403"/>
                        <a:pt x="1048" y="3418"/>
                        <a:pt x="1046" y="3434"/>
                      </a:cubicBezTo>
                      <a:lnTo>
                        <a:pt x="267" y="3434"/>
                      </a:lnTo>
                      <a:lnTo>
                        <a:pt x="267" y="3099"/>
                      </a:lnTo>
                      <a:cubicBezTo>
                        <a:pt x="267" y="2642"/>
                        <a:pt x="529" y="2232"/>
                        <a:pt x="941" y="2038"/>
                      </a:cubicBezTo>
                      <a:cubicBezTo>
                        <a:pt x="1091" y="2116"/>
                        <a:pt x="1261" y="2161"/>
                        <a:pt x="1442" y="2161"/>
                      </a:cubicBezTo>
                      <a:cubicBezTo>
                        <a:pt x="1494" y="2161"/>
                        <a:pt x="1546" y="2157"/>
                        <a:pt x="1598" y="2150"/>
                      </a:cubicBezTo>
                      <a:cubicBezTo>
                        <a:pt x="1606" y="2161"/>
                        <a:pt x="1615" y="2173"/>
                        <a:pt x="1623" y="2184"/>
                      </a:cubicBezTo>
                      <a:cubicBezTo>
                        <a:pt x="1626" y="2188"/>
                        <a:pt x="1629" y="2191"/>
                        <a:pt x="1632" y="2195"/>
                      </a:cubicBezTo>
                      <a:cubicBezTo>
                        <a:pt x="1640" y="2206"/>
                        <a:pt x="1649" y="2216"/>
                        <a:pt x="1658" y="2227"/>
                      </a:cubicBezTo>
                      <a:cubicBezTo>
                        <a:pt x="1661" y="2231"/>
                        <a:pt x="1665" y="2235"/>
                        <a:pt x="1669" y="2240"/>
                      </a:cubicBezTo>
                      <a:cubicBezTo>
                        <a:pt x="1677" y="2249"/>
                        <a:pt x="1685" y="2258"/>
                        <a:pt x="1694" y="2268"/>
                      </a:cubicBezTo>
                      <a:cubicBezTo>
                        <a:pt x="1699" y="2272"/>
                        <a:pt x="1703" y="2277"/>
                        <a:pt x="1708" y="2282"/>
                      </a:cubicBezTo>
                      <a:cubicBezTo>
                        <a:pt x="1716" y="2290"/>
                        <a:pt x="1724" y="2298"/>
                        <a:pt x="1732" y="2306"/>
                      </a:cubicBezTo>
                      <a:cubicBezTo>
                        <a:pt x="1735" y="2309"/>
                        <a:pt x="1738" y="2312"/>
                        <a:pt x="1741" y="2315"/>
                      </a:cubicBezTo>
                      <a:cubicBezTo>
                        <a:pt x="1729" y="2322"/>
                        <a:pt x="1718" y="2329"/>
                        <a:pt x="1706" y="2336"/>
                      </a:cubicBezTo>
                      <a:cubicBezTo>
                        <a:pt x="1704" y="2338"/>
                        <a:pt x="1703" y="2339"/>
                        <a:pt x="1701" y="2340"/>
                      </a:cubicBezTo>
                      <a:cubicBezTo>
                        <a:pt x="1689" y="2347"/>
                        <a:pt x="1678" y="2355"/>
                        <a:pt x="1667" y="2363"/>
                      </a:cubicBezTo>
                      <a:cubicBezTo>
                        <a:pt x="1663" y="2365"/>
                        <a:pt x="1659" y="2368"/>
                        <a:pt x="1655" y="2371"/>
                      </a:cubicBezTo>
                      <a:cubicBezTo>
                        <a:pt x="1645" y="2378"/>
                        <a:pt x="1636" y="2385"/>
                        <a:pt x="1626" y="2392"/>
                      </a:cubicBezTo>
                      <a:cubicBezTo>
                        <a:pt x="1623" y="2394"/>
                        <a:pt x="1620" y="2397"/>
                        <a:pt x="1617" y="2399"/>
                      </a:cubicBezTo>
                      <a:cubicBezTo>
                        <a:pt x="1604" y="2408"/>
                        <a:pt x="1592" y="2418"/>
                        <a:pt x="1580" y="2428"/>
                      </a:cubicBezTo>
                      <a:cubicBezTo>
                        <a:pt x="1577" y="2430"/>
                        <a:pt x="1575" y="2432"/>
                        <a:pt x="1572" y="2434"/>
                      </a:cubicBezTo>
                      <a:cubicBezTo>
                        <a:pt x="1562" y="2442"/>
                        <a:pt x="1553" y="2450"/>
                        <a:pt x="1543" y="2458"/>
                      </a:cubicBezTo>
                      <a:cubicBezTo>
                        <a:pt x="1540" y="2461"/>
                        <a:pt x="1536" y="2464"/>
                        <a:pt x="1533" y="2468"/>
                      </a:cubicBezTo>
                      <a:cubicBezTo>
                        <a:pt x="1523" y="2476"/>
                        <a:pt x="1514" y="2484"/>
                        <a:pt x="1505" y="2493"/>
                      </a:cubicBezTo>
                      <a:cubicBezTo>
                        <a:pt x="1502" y="2495"/>
                        <a:pt x="1500" y="2497"/>
                        <a:pt x="1497" y="2500"/>
                      </a:cubicBezTo>
                      <a:cubicBezTo>
                        <a:pt x="1486" y="2510"/>
                        <a:pt x="1475" y="2521"/>
                        <a:pt x="1464" y="2532"/>
                      </a:cubicBezTo>
                      <a:cubicBezTo>
                        <a:pt x="1461" y="2535"/>
                        <a:pt x="1458" y="2538"/>
                        <a:pt x="1455" y="2541"/>
                      </a:cubicBezTo>
                      <a:cubicBezTo>
                        <a:pt x="1447" y="2549"/>
                        <a:pt x="1439" y="2558"/>
                        <a:pt x="1431" y="2567"/>
                      </a:cubicBezTo>
                      <a:cubicBezTo>
                        <a:pt x="1427" y="2570"/>
                        <a:pt x="1424" y="2574"/>
                        <a:pt x="1421" y="2577"/>
                      </a:cubicBezTo>
                      <a:cubicBezTo>
                        <a:pt x="1412" y="2587"/>
                        <a:pt x="1402" y="2598"/>
                        <a:pt x="1394" y="2608"/>
                      </a:cubicBezTo>
                      <a:cubicBezTo>
                        <a:pt x="1392" y="2610"/>
                        <a:pt x="1391" y="2611"/>
                        <a:pt x="1389" y="2613"/>
                      </a:cubicBezTo>
                      <a:cubicBezTo>
                        <a:pt x="1379" y="2625"/>
                        <a:pt x="1369" y="2637"/>
                        <a:pt x="1359" y="2649"/>
                      </a:cubicBezTo>
                      <a:cubicBezTo>
                        <a:pt x="1357" y="2653"/>
                        <a:pt x="1354" y="2656"/>
                        <a:pt x="1351" y="2659"/>
                      </a:cubicBezTo>
                      <a:cubicBezTo>
                        <a:pt x="1344" y="2669"/>
                        <a:pt x="1336" y="2678"/>
                        <a:pt x="1329" y="2688"/>
                      </a:cubicBezTo>
                      <a:cubicBezTo>
                        <a:pt x="1326" y="2692"/>
                        <a:pt x="1324" y="2695"/>
                        <a:pt x="1321" y="2699"/>
                      </a:cubicBezTo>
                      <a:cubicBezTo>
                        <a:pt x="1312" y="2712"/>
                        <a:pt x="1302" y="2725"/>
                        <a:pt x="1293" y="2738"/>
                      </a:cubicBezTo>
                      <a:cubicBezTo>
                        <a:pt x="1284" y="2752"/>
                        <a:pt x="1274" y="2766"/>
                        <a:pt x="1265" y="2781"/>
                      </a:cubicBezTo>
                      <a:close/>
                      <a:moveTo>
                        <a:pt x="1308" y="3884"/>
                      </a:moveTo>
                      <a:lnTo>
                        <a:pt x="1308" y="3700"/>
                      </a:lnTo>
                      <a:lnTo>
                        <a:pt x="1308" y="3549"/>
                      </a:lnTo>
                      <a:cubicBezTo>
                        <a:pt x="1308" y="3535"/>
                        <a:pt x="1309" y="3520"/>
                        <a:pt x="1309" y="3505"/>
                      </a:cubicBezTo>
                      <a:cubicBezTo>
                        <a:pt x="1309" y="3500"/>
                        <a:pt x="1310" y="3495"/>
                        <a:pt x="1310" y="3491"/>
                      </a:cubicBezTo>
                      <a:cubicBezTo>
                        <a:pt x="1310" y="3481"/>
                        <a:pt x="1311" y="3471"/>
                        <a:pt x="1312" y="3461"/>
                      </a:cubicBezTo>
                      <a:cubicBezTo>
                        <a:pt x="1312" y="3455"/>
                        <a:pt x="1313" y="3449"/>
                        <a:pt x="1313" y="3443"/>
                      </a:cubicBezTo>
                      <a:cubicBezTo>
                        <a:pt x="1314" y="3435"/>
                        <a:pt x="1315" y="3426"/>
                        <a:pt x="1316" y="3418"/>
                      </a:cubicBezTo>
                      <a:cubicBezTo>
                        <a:pt x="1316" y="3411"/>
                        <a:pt x="1317" y="3405"/>
                        <a:pt x="1318" y="3399"/>
                      </a:cubicBezTo>
                      <a:cubicBezTo>
                        <a:pt x="1319" y="3391"/>
                        <a:pt x="1320" y="3383"/>
                        <a:pt x="1321" y="3375"/>
                      </a:cubicBezTo>
                      <a:cubicBezTo>
                        <a:pt x="1322" y="3368"/>
                        <a:pt x="1323" y="3362"/>
                        <a:pt x="1324" y="3355"/>
                      </a:cubicBezTo>
                      <a:cubicBezTo>
                        <a:pt x="1326" y="3347"/>
                        <a:pt x="1327" y="3340"/>
                        <a:pt x="1328" y="3332"/>
                      </a:cubicBezTo>
                      <a:cubicBezTo>
                        <a:pt x="1330" y="3325"/>
                        <a:pt x="1331" y="3319"/>
                        <a:pt x="1332" y="3312"/>
                      </a:cubicBezTo>
                      <a:cubicBezTo>
                        <a:pt x="1334" y="3305"/>
                        <a:pt x="1336" y="3297"/>
                        <a:pt x="1337" y="3290"/>
                      </a:cubicBezTo>
                      <a:cubicBezTo>
                        <a:pt x="1339" y="3283"/>
                        <a:pt x="1340" y="3276"/>
                        <a:pt x="1342" y="3270"/>
                      </a:cubicBezTo>
                      <a:cubicBezTo>
                        <a:pt x="1344" y="3262"/>
                        <a:pt x="1346" y="3255"/>
                        <a:pt x="1347" y="3248"/>
                      </a:cubicBezTo>
                      <a:cubicBezTo>
                        <a:pt x="1349" y="3241"/>
                        <a:pt x="1351" y="3235"/>
                        <a:pt x="1353" y="3228"/>
                      </a:cubicBezTo>
                      <a:cubicBezTo>
                        <a:pt x="1355" y="3221"/>
                        <a:pt x="1357" y="3214"/>
                        <a:pt x="1359" y="3207"/>
                      </a:cubicBezTo>
                      <a:cubicBezTo>
                        <a:pt x="1361" y="3200"/>
                        <a:pt x="1363" y="3193"/>
                        <a:pt x="1366" y="3187"/>
                      </a:cubicBezTo>
                      <a:cubicBezTo>
                        <a:pt x="1368" y="3180"/>
                        <a:pt x="1370" y="3173"/>
                        <a:pt x="1372" y="3166"/>
                      </a:cubicBezTo>
                      <a:cubicBezTo>
                        <a:pt x="1375" y="3159"/>
                        <a:pt x="1377" y="3153"/>
                        <a:pt x="1379" y="3146"/>
                      </a:cubicBezTo>
                      <a:cubicBezTo>
                        <a:pt x="1382" y="3140"/>
                        <a:pt x="1384" y="3133"/>
                        <a:pt x="1387" y="3126"/>
                      </a:cubicBezTo>
                      <a:cubicBezTo>
                        <a:pt x="1390" y="3119"/>
                        <a:pt x="1392" y="3113"/>
                        <a:pt x="1395" y="3107"/>
                      </a:cubicBezTo>
                      <a:cubicBezTo>
                        <a:pt x="1398" y="3100"/>
                        <a:pt x="1400" y="3093"/>
                        <a:pt x="1403" y="3087"/>
                      </a:cubicBezTo>
                      <a:cubicBezTo>
                        <a:pt x="1406" y="3080"/>
                        <a:pt x="1409" y="3074"/>
                        <a:pt x="1412" y="3067"/>
                      </a:cubicBezTo>
                      <a:cubicBezTo>
                        <a:pt x="1415" y="3061"/>
                        <a:pt x="1418" y="3054"/>
                        <a:pt x="1421" y="3048"/>
                      </a:cubicBezTo>
                      <a:cubicBezTo>
                        <a:pt x="1424" y="3042"/>
                        <a:pt x="1427" y="3035"/>
                        <a:pt x="1430" y="3029"/>
                      </a:cubicBezTo>
                      <a:cubicBezTo>
                        <a:pt x="1433" y="3023"/>
                        <a:pt x="1436" y="3016"/>
                        <a:pt x="1439" y="3010"/>
                      </a:cubicBezTo>
                      <a:cubicBezTo>
                        <a:pt x="1443" y="3004"/>
                        <a:pt x="1446" y="2997"/>
                        <a:pt x="1449" y="2991"/>
                      </a:cubicBezTo>
                      <a:cubicBezTo>
                        <a:pt x="1453" y="2985"/>
                        <a:pt x="1456" y="2979"/>
                        <a:pt x="1460" y="2973"/>
                      </a:cubicBezTo>
                      <a:cubicBezTo>
                        <a:pt x="1463" y="2966"/>
                        <a:pt x="1467" y="2960"/>
                        <a:pt x="1470" y="2954"/>
                      </a:cubicBezTo>
                      <a:cubicBezTo>
                        <a:pt x="1474" y="2948"/>
                        <a:pt x="1477" y="2942"/>
                        <a:pt x="1481" y="2936"/>
                      </a:cubicBezTo>
                      <a:cubicBezTo>
                        <a:pt x="1485" y="2930"/>
                        <a:pt x="1489" y="2924"/>
                        <a:pt x="1492" y="2918"/>
                      </a:cubicBezTo>
                      <a:cubicBezTo>
                        <a:pt x="1496" y="2912"/>
                        <a:pt x="1500" y="2906"/>
                        <a:pt x="1504" y="2900"/>
                      </a:cubicBezTo>
                      <a:cubicBezTo>
                        <a:pt x="1508" y="2894"/>
                        <a:pt x="1512" y="2889"/>
                        <a:pt x="1516" y="2883"/>
                      </a:cubicBezTo>
                      <a:cubicBezTo>
                        <a:pt x="1520" y="2877"/>
                        <a:pt x="1524" y="2871"/>
                        <a:pt x="1528" y="2865"/>
                      </a:cubicBezTo>
                      <a:cubicBezTo>
                        <a:pt x="1532" y="2860"/>
                        <a:pt x="1536" y="2854"/>
                        <a:pt x="1541" y="2848"/>
                      </a:cubicBezTo>
                      <a:cubicBezTo>
                        <a:pt x="1545" y="2843"/>
                        <a:pt x="1549" y="2837"/>
                        <a:pt x="1553" y="2832"/>
                      </a:cubicBezTo>
                      <a:cubicBezTo>
                        <a:pt x="1558" y="2826"/>
                        <a:pt x="1562" y="2820"/>
                        <a:pt x="1567" y="2815"/>
                      </a:cubicBezTo>
                      <a:cubicBezTo>
                        <a:pt x="1571" y="2809"/>
                        <a:pt x="1576" y="2804"/>
                        <a:pt x="1580" y="2798"/>
                      </a:cubicBezTo>
                      <a:cubicBezTo>
                        <a:pt x="1585" y="2793"/>
                        <a:pt x="1589" y="2788"/>
                        <a:pt x="1594" y="2782"/>
                      </a:cubicBezTo>
                      <a:cubicBezTo>
                        <a:pt x="1598" y="2777"/>
                        <a:pt x="1603" y="2772"/>
                        <a:pt x="1608" y="2766"/>
                      </a:cubicBezTo>
                      <a:cubicBezTo>
                        <a:pt x="1613" y="2761"/>
                        <a:pt x="1617" y="2756"/>
                        <a:pt x="1622" y="2751"/>
                      </a:cubicBezTo>
                      <a:cubicBezTo>
                        <a:pt x="1627" y="2745"/>
                        <a:pt x="1632" y="2740"/>
                        <a:pt x="1637" y="2735"/>
                      </a:cubicBezTo>
                      <a:cubicBezTo>
                        <a:pt x="1642" y="2730"/>
                        <a:pt x="1647" y="2725"/>
                        <a:pt x="1652" y="2720"/>
                      </a:cubicBezTo>
                      <a:cubicBezTo>
                        <a:pt x="1657" y="2715"/>
                        <a:pt x="1662" y="2710"/>
                        <a:pt x="1667" y="2705"/>
                      </a:cubicBezTo>
                      <a:cubicBezTo>
                        <a:pt x="1672" y="2700"/>
                        <a:pt x="1677" y="2695"/>
                        <a:pt x="1683" y="2690"/>
                      </a:cubicBezTo>
                      <a:cubicBezTo>
                        <a:pt x="1688" y="2686"/>
                        <a:pt x="1693" y="2681"/>
                        <a:pt x="1698" y="2676"/>
                      </a:cubicBezTo>
                      <a:cubicBezTo>
                        <a:pt x="1704" y="2671"/>
                        <a:pt x="1709" y="2667"/>
                        <a:pt x="1714" y="2662"/>
                      </a:cubicBezTo>
                      <a:cubicBezTo>
                        <a:pt x="1720" y="2657"/>
                        <a:pt x="1725" y="2653"/>
                        <a:pt x="1731" y="2648"/>
                      </a:cubicBezTo>
                      <a:cubicBezTo>
                        <a:pt x="1736" y="2643"/>
                        <a:pt x="1742" y="2639"/>
                        <a:pt x="1747" y="2634"/>
                      </a:cubicBezTo>
                      <a:cubicBezTo>
                        <a:pt x="1753" y="2630"/>
                        <a:pt x="1759" y="2625"/>
                        <a:pt x="1764" y="2621"/>
                      </a:cubicBezTo>
                      <a:cubicBezTo>
                        <a:pt x="1770" y="2617"/>
                        <a:pt x="1776" y="2612"/>
                        <a:pt x="1781" y="2608"/>
                      </a:cubicBezTo>
                      <a:cubicBezTo>
                        <a:pt x="1787" y="2604"/>
                        <a:pt x="1793" y="2600"/>
                        <a:pt x="1799" y="2595"/>
                      </a:cubicBezTo>
                      <a:cubicBezTo>
                        <a:pt x="1805" y="2591"/>
                        <a:pt x="1811" y="2587"/>
                        <a:pt x="1816" y="2583"/>
                      </a:cubicBezTo>
                      <a:cubicBezTo>
                        <a:pt x="1822" y="2579"/>
                        <a:pt x="1829" y="2575"/>
                        <a:pt x="1835" y="2571"/>
                      </a:cubicBezTo>
                      <a:cubicBezTo>
                        <a:pt x="1841" y="2567"/>
                        <a:pt x="1847" y="2563"/>
                        <a:pt x="1853" y="2559"/>
                      </a:cubicBezTo>
                      <a:cubicBezTo>
                        <a:pt x="1859" y="2555"/>
                        <a:pt x="1865" y="2551"/>
                        <a:pt x="1871" y="2547"/>
                      </a:cubicBezTo>
                      <a:cubicBezTo>
                        <a:pt x="1877" y="2544"/>
                        <a:pt x="1884" y="2540"/>
                        <a:pt x="1890" y="2536"/>
                      </a:cubicBezTo>
                      <a:cubicBezTo>
                        <a:pt x="1896" y="2533"/>
                        <a:pt x="1903" y="2529"/>
                        <a:pt x="1909" y="2525"/>
                      </a:cubicBezTo>
                      <a:cubicBezTo>
                        <a:pt x="1915" y="2522"/>
                        <a:pt x="1922" y="2518"/>
                        <a:pt x="1928" y="2515"/>
                      </a:cubicBezTo>
                      <a:cubicBezTo>
                        <a:pt x="1934" y="2511"/>
                        <a:pt x="1941" y="2508"/>
                        <a:pt x="1948" y="2505"/>
                      </a:cubicBezTo>
                      <a:cubicBezTo>
                        <a:pt x="1954" y="2501"/>
                        <a:pt x="1961" y="2498"/>
                        <a:pt x="1967" y="2495"/>
                      </a:cubicBezTo>
                      <a:cubicBezTo>
                        <a:pt x="1972" y="2492"/>
                        <a:pt x="1977" y="2490"/>
                        <a:pt x="1982" y="2488"/>
                      </a:cubicBezTo>
                      <a:cubicBezTo>
                        <a:pt x="2132" y="2566"/>
                        <a:pt x="2302" y="2611"/>
                        <a:pt x="2483" y="2611"/>
                      </a:cubicBezTo>
                      <a:cubicBezTo>
                        <a:pt x="2664" y="2611"/>
                        <a:pt x="2834" y="2566"/>
                        <a:pt x="2984" y="2488"/>
                      </a:cubicBezTo>
                      <a:cubicBezTo>
                        <a:pt x="2989" y="2490"/>
                        <a:pt x="2994" y="2492"/>
                        <a:pt x="2999" y="2495"/>
                      </a:cubicBezTo>
                      <a:cubicBezTo>
                        <a:pt x="3006" y="2498"/>
                        <a:pt x="3012" y="2501"/>
                        <a:pt x="3019" y="2505"/>
                      </a:cubicBezTo>
                      <a:cubicBezTo>
                        <a:pt x="3025" y="2508"/>
                        <a:pt x="3032" y="2511"/>
                        <a:pt x="3038" y="2515"/>
                      </a:cubicBezTo>
                      <a:cubicBezTo>
                        <a:pt x="3045" y="2518"/>
                        <a:pt x="3051" y="2522"/>
                        <a:pt x="3057" y="2525"/>
                      </a:cubicBezTo>
                      <a:cubicBezTo>
                        <a:pt x="3064" y="2529"/>
                        <a:pt x="3070" y="2533"/>
                        <a:pt x="3077" y="2536"/>
                      </a:cubicBezTo>
                      <a:cubicBezTo>
                        <a:pt x="3083" y="2540"/>
                        <a:pt x="3089" y="2544"/>
                        <a:pt x="3095" y="2547"/>
                      </a:cubicBezTo>
                      <a:cubicBezTo>
                        <a:pt x="3101" y="2551"/>
                        <a:pt x="3108" y="2555"/>
                        <a:pt x="3114" y="2559"/>
                      </a:cubicBezTo>
                      <a:cubicBezTo>
                        <a:pt x="3120" y="2563"/>
                        <a:pt x="3126" y="2567"/>
                        <a:pt x="3132" y="2571"/>
                      </a:cubicBezTo>
                      <a:cubicBezTo>
                        <a:pt x="3138" y="2575"/>
                        <a:pt x="3144" y="2579"/>
                        <a:pt x="3150" y="2583"/>
                      </a:cubicBezTo>
                      <a:cubicBezTo>
                        <a:pt x="3156" y="2587"/>
                        <a:pt x="3162" y="2591"/>
                        <a:pt x="3168" y="2595"/>
                      </a:cubicBezTo>
                      <a:cubicBezTo>
                        <a:pt x="3173" y="2600"/>
                        <a:pt x="3179" y="2604"/>
                        <a:pt x="3185" y="2608"/>
                      </a:cubicBezTo>
                      <a:cubicBezTo>
                        <a:pt x="3191" y="2612"/>
                        <a:pt x="3196" y="2617"/>
                        <a:pt x="3202" y="2621"/>
                      </a:cubicBezTo>
                      <a:cubicBezTo>
                        <a:pt x="3208" y="2625"/>
                        <a:pt x="3213" y="2630"/>
                        <a:pt x="3219" y="2634"/>
                      </a:cubicBezTo>
                      <a:cubicBezTo>
                        <a:pt x="3225" y="2639"/>
                        <a:pt x="3230" y="2643"/>
                        <a:pt x="3236" y="2648"/>
                      </a:cubicBezTo>
                      <a:cubicBezTo>
                        <a:pt x="3241" y="2653"/>
                        <a:pt x="3247" y="2657"/>
                        <a:pt x="3252" y="2662"/>
                      </a:cubicBezTo>
                      <a:cubicBezTo>
                        <a:pt x="3257" y="2666"/>
                        <a:pt x="3263" y="2671"/>
                        <a:pt x="3268" y="2676"/>
                      </a:cubicBezTo>
                      <a:cubicBezTo>
                        <a:pt x="3273" y="2681"/>
                        <a:pt x="3279" y="2685"/>
                        <a:pt x="3284" y="2690"/>
                      </a:cubicBezTo>
                      <a:cubicBezTo>
                        <a:pt x="3289" y="2695"/>
                        <a:pt x="3294" y="2700"/>
                        <a:pt x="3299" y="2705"/>
                      </a:cubicBezTo>
                      <a:cubicBezTo>
                        <a:pt x="3305" y="2710"/>
                        <a:pt x="3310" y="2715"/>
                        <a:pt x="3314" y="2720"/>
                      </a:cubicBezTo>
                      <a:cubicBezTo>
                        <a:pt x="3320" y="2725"/>
                        <a:pt x="3325" y="2730"/>
                        <a:pt x="3330" y="2735"/>
                      </a:cubicBezTo>
                      <a:cubicBezTo>
                        <a:pt x="3334" y="2740"/>
                        <a:pt x="3339" y="2745"/>
                        <a:pt x="3344" y="2751"/>
                      </a:cubicBezTo>
                      <a:cubicBezTo>
                        <a:pt x="3349" y="2756"/>
                        <a:pt x="3354" y="2761"/>
                        <a:pt x="3359" y="2766"/>
                      </a:cubicBezTo>
                      <a:cubicBezTo>
                        <a:pt x="3363" y="2772"/>
                        <a:pt x="3368" y="2777"/>
                        <a:pt x="3372" y="2782"/>
                      </a:cubicBezTo>
                      <a:cubicBezTo>
                        <a:pt x="3377" y="2788"/>
                        <a:pt x="3382" y="2793"/>
                        <a:pt x="3386" y="2798"/>
                      </a:cubicBezTo>
                      <a:cubicBezTo>
                        <a:pt x="3391" y="2804"/>
                        <a:pt x="3395" y="2809"/>
                        <a:pt x="3400" y="2815"/>
                      </a:cubicBezTo>
                      <a:cubicBezTo>
                        <a:pt x="3404" y="2820"/>
                        <a:pt x="3409" y="2826"/>
                        <a:pt x="3413" y="2832"/>
                      </a:cubicBezTo>
                      <a:cubicBezTo>
                        <a:pt x="3417" y="2837"/>
                        <a:pt x="3421" y="2843"/>
                        <a:pt x="3426" y="2848"/>
                      </a:cubicBezTo>
                      <a:cubicBezTo>
                        <a:pt x="3430" y="2854"/>
                        <a:pt x="3434" y="2860"/>
                        <a:pt x="3438" y="2866"/>
                      </a:cubicBezTo>
                      <a:cubicBezTo>
                        <a:pt x="3442" y="2871"/>
                        <a:pt x="3446" y="2877"/>
                        <a:pt x="3450" y="2883"/>
                      </a:cubicBezTo>
                      <a:cubicBezTo>
                        <a:pt x="3454" y="2889"/>
                        <a:pt x="3459" y="2894"/>
                        <a:pt x="3462" y="2900"/>
                      </a:cubicBezTo>
                      <a:cubicBezTo>
                        <a:pt x="3466" y="2906"/>
                        <a:pt x="3470" y="2912"/>
                        <a:pt x="3474" y="2918"/>
                      </a:cubicBezTo>
                      <a:cubicBezTo>
                        <a:pt x="3478" y="2924"/>
                        <a:pt x="3482" y="2930"/>
                        <a:pt x="3485" y="2936"/>
                      </a:cubicBezTo>
                      <a:cubicBezTo>
                        <a:pt x="3489" y="2942"/>
                        <a:pt x="3493" y="2948"/>
                        <a:pt x="3496" y="2954"/>
                      </a:cubicBezTo>
                      <a:cubicBezTo>
                        <a:pt x="3500" y="2960"/>
                        <a:pt x="3503" y="2966"/>
                        <a:pt x="3507" y="2973"/>
                      </a:cubicBezTo>
                      <a:cubicBezTo>
                        <a:pt x="3510" y="2979"/>
                        <a:pt x="3514" y="2985"/>
                        <a:pt x="3517" y="2991"/>
                      </a:cubicBezTo>
                      <a:cubicBezTo>
                        <a:pt x="3520" y="2997"/>
                        <a:pt x="3524" y="3004"/>
                        <a:pt x="3527" y="3010"/>
                      </a:cubicBezTo>
                      <a:cubicBezTo>
                        <a:pt x="3530" y="3016"/>
                        <a:pt x="3533" y="3023"/>
                        <a:pt x="3537" y="3029"/>
                      </a:cubicBezTo>
                      <a:cubicBezTo>
                        <a:pt x="3540" y="3035"/>
                        <a:pt x="3543" y="3041"/>
                        <a:pt x="3546" y="3048"/>
                      </a:cubicBezTo>
                      <a:cubicBezTo>
                        <a:pt x="3549" y="3054"/>
                        <a:pt x="3552" y="3061"/>
                        <a:pt x="3555" y="3067"/>
                      </a:cubicBezTo>
                      <a:cubicBezTo>
                        <a:pt x="3558" y="3074"/>
                        <a:pt x="3561" y="3080"/>
                        <a:pt x="3563" y="3087"/>
                      </a:cubicBezTo>
                      <a:cubicBezTo>
                        <a:pt x="3566" y="3093"/>
                        <a:pt x="3569" y="3100"/>
                        <a:pt x="3571" y="3107"/>
                      </a:cubicBezTo>
                      <a:cubicBezTo>
                        <a:pt x="3574" y="3113"/>
                        <a:pt x="3577" y="3119"/>
                        <a:pt x="3579" y="3126"/>
                      </a:cubicBezTo>
                      <a:cubicBezTo>
                        <a:pt x="3582" y="3133"/>
                        <a:pt x="3584" y="3140"/>
                        <a:pt x="3587" y="3146"/>
                      </a:cubicBezTo>
                      <a:cubicBezTo>
                        <a:pt x="3589" y="3153"/>
                        <a:pt x="3592" y="3159"/>
                        <a:pt x="3594" y="3166"/>
                      </a:cubicBezTo>
                      <a:cubicBezTo>
                        <a:pt x="3596" y="3173"/>
                        <a:pt x="3599" y="3180"/>
                        <a:pt x="3601" y="3187"/>
                      </a:cubicBezTo>
                      <a:cubicBezTo>
                        <a:pt x="3603" y="3194"/>
                        <a:pt x="3605" y="3200"/>
                        <a:pt x="3607" y="3207"/>
                      </a:cubicBezTo>
                      <a:cubicBezTo>
                        <a:pt x="3609" y="3214"/>
                        <a:pt x="3611" y="3221"/>
                        <a:pt x="3613" y="3228"/>
                      </a:cubicBezTo>
                      <a:cubicBezTo>
                        <a:pt x="3615" y="3235"/>
                        <a:pt x="3617" y="3241"/>
                        <a:pt x="3619" y="3248"/>
                      </a:cubicBezTo>
                      <a:cubicBezTo>
                        <a:pt x="3621" y="3255"/>
                        <a:pt x="3623" y="3262"/>
                        <a:pt x="3624" y="3270"/>
                      </a:cubicBezTo>
                      <a:cubicBezTo>
                        <a:pt x="3626" y="3276"/>
                        <a:pt x="3628" y="3283"/>
                        <a:pt x="3629" y="3290"/>
                      </a:cubicBezTo>
                      <a:cubicBezTo>
                        <a:pt x="3631" y="3297"/>
                        <a:pt x="3632" y="3305"/>
                        <a:pt x="3634" y="3312"/>
                      </a:cubicBezTo>
                      <a:cubicBezTo>
                        <a:pt x="3635" y="3319"/>
                        <a:pt x="3637" y="3325"/>
                        <a:pt x="3638" y="3332"/>
                      </a:cubicBezTo>
                      <a:cubicBezTo>
                        <a:pt x="3639" y="3340"/>
                        <a:pt x="3641" y="3347"/>
                        <a:pt x="3642" y="3355"/>
                      </a:cubicBezTo>
                      <a:cubicBezTo>
                        <a:pt x="3643" y="3362"/>
                        <a:pt x="3644" y="3368"/>
                        <a:pt x="3645" y="3375"/>
                      </a:cubicBezTo>
                      <a:cubicBezTo>
                        <a:pt x="3646" y="3383"/>
                        <a:pt x="3647" y="3391"/>
                        <a:pt x="3648" y="3399"/>
                      </a:cubicBezTo>
                      <a:cubicBezTo>
                        <a:pt x="3649" y="3405"/>
                        <a:pt x="3650" y="3411"/>
                        <a:pt x="3651" y="3418"/>
                      </a:cubicBezTo>
                      <a:cubicBezTo>
                        <a:pt x="3652" y="3426"/>
                        <a:pt x="3652" y="3435"/>
                        <a:pt x="3653" y="3443"/>
                      </a:cubicBezTo>
                      <a:cubicBezTo>
                        <a:pt x="3654" y="3449"/>
                        <a:pt x="3654" y="3455"/>
                        <a:pt x="3655" y="3461"/>
                      </a:cubicBezTo>
                      <a:cubicBezTo>
                        <a:pt x="3656" y="3471"/>
                        <a:pt x="3656" y="3481"/>
                        <a:pt x="3657" y="3491"/>
                      </a:cubicBezTo>
                      <a:cubicBezTo>
                        <a:pt x="3657" y="3495"/>
                        <a:pt x="3657" y="3500"/>
                        <a:pt x="3657" y="3505"/>
                      </a:cubicBezTo>
                      <a:cubicBezTo>
                        <a:pt x="3658" y="3520"/>
                        <a:pt x="3658" y="3535"/>
                        <a:pt x="3658" y="3549"/>
                      </a:cubicBezTo>
                      <a:lnTo>
                        <a:pt x="3658" y="3700"/>
                      </a:lnTo>
                      <a:lnTo>
                        <a:pt x="3658" y="3884"/>
                      </a:lnTo>
                      <a:lnTo>
                        <a:pt x="1308" y="3884"/>
                      </a:lnTo>
                      <a:close/>
                      <a:moveTo>
                        <a:pt x="3920" y="3434"/>
                      </a:moveTo>
                      <a:cubicBezTo>
                        <a:pt x="3918" y="3401"/>
                        <a:pt x="3914" y="3369"/>
                        <a:pt x="3909" y="3337"/>
                      </a:cubicBezTo>
                      <a:cubicBezTo>
                        <a:pt x="3908" y="3332"/>
                        <a:pt x="3907" y="3327"/>
                        <a:pt x="3907" y="3322"/>
                      </a:cubicBezTo>
                      <a:cubicBezTo>
                        <a:pt x="3905" y="3310"/>
                        <a:pt x="3903" y="3298"/>
                        <a:pt x="3901" y="3287"/>
                      </a:cubicBezTo>
                      <a:cubicBezTo>
                        <a:pt x="3900" y="3281"/>
                        <a:pt x="3898" y="3275"/>
                        <a:pt x="3897" y="3269"/>
                      </a:cubicBezTo>
                      <a:cubicBezTo>
                        <a:pt x="3895" y="3258"/>
                        <a:pt x="3893" y="3248"/>
                        <a:pt x="3890" y="3237"/>
                      </a:cubicBezTo>
                      <a:cubicBezTo>
                        <a:pt x="3889" y="3231"/>
                        <a:pt x="3888" y="3224"/>
                        <a:pt x="3886" y="3218"/>
                      </a:cubicBezTo>
                      <a:cubicBezTo>
                        <a:pt x="3884" y="3208"/>
                        <a:pt x="3881" y="3198"/>
                        <a:pt x="3878" y="3187"/>
                      </a:cubicBezTo>
                      <a:cubicBezTo>
                        <a:pt x="3877" y="3181"/>
                        <a:pt x="3875" y="3175"/>
                        <a:pt x="3873" y="3169"/>
                      </a:cubicBezTo>
                      <a:cubicBezTo>
                        <a:pt x="3871" y="3158"/>
                        <a:pt x="3867" y="3148"/>
                        <a:pt x="3864" y="3137"/>
                      </a:cubicBezTo>
                      <a:cubicBezTo>
                        <a:pt x="3863" y="3131"/>
                        <a:pt x="3861" y="3126"/>
                        <a:pt x="3859" y="3120"/>
                      </a:cubicBezTo>
                      <a:cubicBezTo>
                        <a:pt x="3855" y="3108"/>
                        <a:pt x="3851" y="3095"/>
                        <a:pt x="3847" y="3083"/>
                      </a:cubicBezTo>
                      <a:cubicBezTo>
                        <a:pt x="3846" y="3079"/>
                        <a:pt x="3845" y="3076"/>
                        <a:pt x="3843" y="3072"/>
                      </a:cubicBezTo>
                      <a:cubicBezTo>
                        <a:pt x="3838" y="3057"/>
                        <a:pt x="3832" y="3041"/>
                        <a:pt x="3826" y="3025"/>
                      </a:cubicBezTo>
                      <a:cubicBezTo>
                        <a:pt x="3824" y="3022"/>
                        <a:pt x="3823" y="3018"/>
                        <a:pt x="3821" y="3015"/>
                      </a:cubicBezTo>
                      <a:cubicBezTo>
                        <a:pt x="3817" y="3003"/>
                        <a:pt x="3811" y="2990"/>
                        <a:pt x="3806" y="2978"/>
                      </a:cubicBezTo>
                      <a:cubicBezTo>
                        <a:pt x="3804" y="2973"/>
                        <a:pt x="3801" y="2968"/>
                        <a:pt x="3799" y="2962"/>
                      </a:cubicBezTo>
                      <a:cubicBezTo>
                        <a:pt x="3794" y="2952"/>
                        <a:pt x="3790" y="2942"/>
                        <a:pt x="3785" y="2932"/>
                      </a:cubicBezTo>
                      <a:cubicBezTo>
                        <a:pt x="3782" y="2926"/>
                        <a:pt x="3779" y="2921"/>
                        <a:pt x="3777" y="2915"/>
                      </a:cubicBezTo>
                      <a:cubicBezTo>
                        <a:pt x="3772" y="2905"/>
                        <a:pt x="3767" y="2896"/>
                        <a:pt x="3762" y="2886"/>
                      </a:cubicBezTo>
                      <a:cubicBezTo>
                        <a:pt x="3759" y="2881"/>
                        <a:pt x="3756" y="2875"/>
                        <a:pt x="3753" y="2869"/>
                      </a:cubicBezTo>
                      <a:cubicBezTo>
                        <a:pt x="3748" y="2860"/>
                        <a:pt x="3743" y="2850"/>
                        <a:pt x="3737" y="2841"/>
                      </a:cubicBezTo>
                      <a:cubicBezTo>
                        <a:pt x="3734" y="2835"/>
                        <a:pt x="3731" y="2830"/>
                        <a:pt x="3728" y="2824"/>
                      </a:cubicBezTo>
                      <a:cubicBezTo>
                        <a:pt x="3722" y="2814"/>
                        <a:pt x="3716" y="2804"/>
                        <a:pt x="3710" y="2794"/>
                      </a:cubicBezTo>
                      <a:cubicBezTo>
                        <a:pt x="3707" y="2790"/>
                        <a:pt x="3704" y="2785"/>
                        <a:pt x="3701" y="2781"/>
                      </a:cubicBezTo>
                      <a:cubicBezTo>
                        <a:pt x="3692" y="2766"/>
                        <a:pt x="3683" y="2752"/>
                        <a:pt x="3673" y="2738"/>
                      </a:cubicBezTo>
                      <a:cubicBezTo>
                        <a:pt x="3664" y="2725"/>
                        <a:pt x="3655" y="2712"/>
                        <a:pt x="3645" y="2699"/>
                      </a:cubicBezTo>
                      <a:cubicBezTo>
                        <a:pt x="3643" y="2695"/>
                        <a:pt x="3640" y="2692"/>
                        <a:pt x="3637" y="2688"/>
                      </a:cubicBezTo>
                      <a:cubicBezTo>
                        <a:pt x="3630" y="2678"/>
                        <a:pt x="3623" y="2669"/>
                        <a:pt x="3615" y="2659"/>
                      </a:cubicBezTo>
                      <a:cubicBezTo>
                        <a:pt x="3613" y="2656"/>
                        <a:pt x="3610" y="2653"/>
                        <a:pt x="3607" y="2649"/>
                      </a:cubicBezTo>
                      <a:cubicBezTo>
                        <a:pt x="3597" y="2637"/>
                        <a:pt x="3587" y="2625"/>
                        <a:pt x="3577" y="2613"/>
                      </a:cubicBezTo>
                      <a:cubicBezTo>
                        <a:pt x="3576" y="2611"/>
                        <a:pt x="3574" y="2610"/>
                        <a:pt x="3573" y="2608"/>
                      </a:cubicBezTo>
                      <a:cubicBezTo>
                        <a:pt x="3564" y="2598"/>
                        <a:pt x="3555" y="2587"/>
                        <a:pt x="3546" y="2577"/>
                      </a:cubicBezTo>
                      <a:cubicBezTo>
                        <a:pt x="3542" y="2574"/>
                        <a:pt x="3539" y="2570"/>
                        <a:pt x="3536" y="2567"/>
                      </a:cubicBezTo>
                      <a:cubicBezTo>
                        <a:pt x="3528" y="2558"/>
                        <a:pt x="3519" y="2549"/>
                        <a:pt x="3511" y="2541"/>
                      </a:cubicBezTo>
                      <a:cubicBezTo>
                        <a:pt x="3508" y="2538"/>
                        <a:pt x="3505" y="2535"/>
                        <a:pt x="3503" y="2532"/>
                      </a:cubicBezTo>
                      <a:cubicBezTo>
                        <a:pt x="3492" y="2521"/>
                        <a:pt x="3480" y="2510"/>
                        <a:pt x="3469" y="2500"/>
                      </a:cubicBezTo>
                      <a:cubicBezTo>
                        <a:pt x="3467" y="2497"/>
                        <a:pt x="3464" y="2495"/>
                        <a:pt x="3462" y="2493"/>
                      </a:cubicBezTo>
                      <a:cubicBezTo>
                        <a:pt x="3453" y="2484"/>
                        <a:pt x="3443" y="2476"/>
                        <a:pt x="3434" y="2468"/>
                      </a:cubicBezTo>
                      <a:cubicBezTo>
                        <a:pt x="3430" y="2464"/>
                        <a:pt x="3427" y="2461"/>
                        <a:pt x="3423" y="2458"/>
                      </a:cubicBezTo>
                      <a:cubicBezTo>
                        <a:pt x="3414" y="2450"/>
                        <a:pt x="3404" y="2442"/>
                        <a:pt x="3394" y="2434"/>
                      </a:cubicBezTo>
                      <a:cubicBezTo>
                        <a:pt x="3392" y="2432"/>
                        <a:pt x="3389" y="2430"/>
                        <a:pt x="3387" y="2428"/>
                      </a:cubicBezTo>
                      <a:cubicBezTo>
                        <a:pt x="3374" y="2418"/>
                        <a:pt x="3362" y="2408"/>
                        <a:pt x="3350" y="2399"/>
                      </a:cubicBezTo>
                      <a:cubicBezTo>
                        <a:pt x="3347" y="2397"/>
                        <a:pt x="3344" y="2394"/>
                        <a:pt x="3340" y="2392"/>
                      </a:cubicBezTo>
                      <a:cubicBezTo>
                        <a:pt x="3331" y="2385"/>
                        <a:pt x="3321" y="2378"/>
                        <a:pt x="3311" y="2371"/>
                      </a:cubicBezTo>
                      <a:cubicBezTo>
                        <a:pt x="3307" y="2368"/>
                        <a:pt x="3303" y="2365"/>
                        <a:pt x="3299" y="2363"/>
                      </a:cubicBezTo>
                      <a:cubicBezTo>
                        <a:pt x="3288" y="2355"/>
                        <a:pt x="3277" y="2348"/>
                        <a:pt x="3266" y="2340"/>
                      </a:cubicBezTo>
                      <a:cubicBezTo>
                        <a:pt x="3264" y="2339"/>
                        <a:pt x="3262" y="2338"/>
                        <a:pt x="3260" y="2336"/>
                      </a:cubicBezTo>
                      <a:cubicBezTo>
                        <a:pt x="3249" y="2329"/>
                        <a:pt x="3237" y="2322"/>
                        <a:pt x="3226" y="2315"/>
                      </a:cubicBezTo>
                      <a:cubicBezTo>
                        <a:pt x="3229" y="2312"/>
                        <a:pt x="3232" y="2309"/>
                        <a:pt x="3234" y="2306"/>
                      </a:cubicBezTo>
                      <a:cubicBezTo>
                        <a:pt x="3243" y="2298"/>
                        <a:pt x="3251" y="2290"/>
                        <a:pt x="3259" y="2282"/>
                      </a:cubicBezTo>
                      <a:cubicBezTo>
                        <a:pt x="3263" y="2277"/>
                        <a:pt x="3268" y="2273"/>
                        <a:pt x="3272" y="2268"/>
                      </a:cubicBezTo>
                      <a:cubicBezTo>
                        <a:pt x="3281" y="2259"/>
                        <a:pt x="3289" y="2249"/>
                        <a:pt x="3298" y="2239"/>
                      </a:cubicBezTo>
                      <a:cubicBezTo>
                        <a:pt x="3301" y="2235"/>
                        <a:pt x="3305" y="2231"/>
                        <a:pt x="3308" y="2227"/>
                      </a:cubicBezTo>
                      <a:cubicBezTo>
                        <a:pt x="3317" y="2216"/>
                        <a:pt x="3326" y="2206"/>
                        <a:pt x="3335" y="2195"/>
                      </a:cubicBezTo>
                      <a:cubicBezTo>
                        <a:pt x="3337" y="2191"/>
                        <a:pt x="3340" y="2188"/>
                        <a:pt x="3343" y="2184"/>
                      </a:cubicBezTo>
                      <a:cubicBezTo>
                        <a:pt x="3352" y="2173"/>
                        <a:pt x="3360" y="2161"/>
                        <a:pt x="3368" y="2150"/>
                      </a:cubicBezTo>
                      <a:cubicBezTo>
                        <a:pt x="3420" y="2157"/>
                        <a:pt x="3473" y="2161"/>
                        <a:pt x="3525" y="2161"/>
                      </a:cubicBezTo>
                      <a:cubicBezTo>
                        <a:pt x="3706" y="2161"/>
                        <a:pt x="3876" y="2116"/>
                        <a:pt x="4026" y="2038"/>
                      </a:cubicBezTo>
                      <a:cubicBezTo>
                        <a:pt x="4437" y="2232"/>
                        <a:pt x="4700" y="2643"/>
                        <a:pt x="4700" y="3099"/>
                      </a:cubicBezTo>
                      <a:lnTo>
                        <a:pt x="4700" y="3434"/>
                      </a:lnTo>
                      <a:lnTo>
                        <a:pt x="3920" y="3434"/>
                      </a:ln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7" name="tiny-pc_73443">
                  <a:extLst>
                    <a:ext uri="{FF2B5EF4-FFF2-40B4-BE49-F238E27FC236}">
                      <a16:creationId xmlns:a16="http://schemas.microsoft.com/office/drawing/2014/main" id="{8584AD83-5981-42EC-BF68-0ACC8BE956C9}"/>
                    </a:ext>
                  </a:extLst>
                </p:cNvPr>
                <p:cNvSpPr>
                  <a:spLocks noChangeAspect="1"/>
                </p:cNvSpPr>
                <p:nvPr/>
              </p:nvSpPr>
              <p:spPr bwMode="auto">
                <a:xfrm>
                  <a:off x="6554607" y="1496926"/>
                  <a:ext cx="473609" cy="306551"/>
                </a:xfrm>
                <a:custGeom>
                  <a:avLst/>
                  <a:gdLst>
                    <a:gd name="connsiteX0" fmla="*/ 175692 w 608274"/>
                    <a:gd name="connsiteY0" fmla="*/ 343272 h 403140"/>
                    <a:gd name="connsiteX1" fmla="*/ 175692 w 608274"/>
                    <a:gd name="connsiteY1" fmla="*/ 375423 h 403140"/>
                    <a:gd name="connsiteX2" fmla="*/ 257015 w 608274"/>
                    <a:gd name="connsiteY2" fmla="*/ 375423 h 403140"/>
                    <a:gd name="connsiteX3" fmla="*/ 257015 w 608274"/>
                    <a:gd name="connsiteY3" fmla="*/ 343272 h 403140"/>
                    <a:gd name="connsiteX4" fmla="*/ 485586 w 608274"/>
                    <a:gd name="connsiteY4" fmla="*/ 284792 h 403140"/>
                    <a:gd name="connsiteX5" fmla="*/ 485586 w 608274"/>
                    <a:gd name="connsiteY5" fmla="*/ 370851 h 403140"/>
                    <a:gd name="connsiteX6" fmla="*/ 490166 w 608274"/>
                    <a:gd name="connsiteY6" fmla="*/ 375424 h 403140"/>
                    <a:gd name="connsiteX7" fmla="*/ 575937 w 608274"/>
                    <a:gd name="connsiteY7" fmla="*/ 375424 h 403140"/>
                    <a:gd name="connsiteX8" fmla="*/ 580517 w 608274"/>
                    <a:gd name="connsiteY8" fmla="*/ 370851 h 403140"/>
                    <a:gd name="connsiteX9" fmla="*/ 580517 w 608274"/>
                    <a:gd name="connsiteY9" fmla="*/ 284792 h 403140"/>
                    <a:gd name="connsiteX10" fmla="*/ 27755 w 608274"/>
                    <a:gd name="connsiteY10" fmla="*/ 274673 h 403140"/>
                    <a:gd name="connsiteX11" fmla="*/ 27755 w 608274"/>
                    <a:gd name="connsiteY11" fmla="*/ 301697 h 403140"/>
                    <a:gd name="connsiteX12" fmla="*/ 41633 w 608274"/>
                    <a:gd name="connsiteY12" fmla="*/ 315555 h 403140"/>
                    <a:gd name="connsiteX13" fmla="*/ 391074 w 608274"/>
                    <a:gd name="connsiteY13" fmla="*/ 315555 h 403140"/>
                    <a:gd name="connsiteX14" fmla="*/ 404952 w 608274"/>
                    <a:gd name="connsiteY14" fmla="*/ 301697 h 403140"/>
                    <a:gd name="connsiteX15" fmla="*/ 404952 w 608274"/>
                    <a:gd name="connsiteY15" fmla="*/ 274673 h 403140"/>
                    <a:gd name="connsiteX16" fmla="*/ 485586 w 608274"/>
                    <a:gd name="connsiteY16" fmla="*/ 233656 h 403140"/>
                    <a:gd name="connsiteX17" fmla="*/ 485586 w 608274"/>
                    <a:gd name="connsiteY17" fmla="*/ 257076 h 403140"/>
                    <a:gd name="connsiteX18" fmla="*/ 580517 w 608274"/>
                    <a:gd name="connsiteY18" fmla="*/ 257076 h 403140"/>
                    <a:gd name="connsiteX19" fmla="*/ 580517 w 608274"/>
                    <a:gd name="connsiteY19" fmla="*/ 233656 h 403140"/>
                    <a:gd name="connsiteX20" fmla="*/ 528576 w 608274"/>
                    <a:gd name="connsiteY20" fmla="*/ 103096 h 403140"/>
                    <a:gd name="connsiteX21" fmla="*/ 537455 w 608274"/>
                    <a:gd name="connsiteY21" fmla="*/ 103096 h 403140"/>
                    <a:gd name="connsiteX22" fmla="*/ 551327 w 608274"/>
                    <a:gd name="connsiteY22" fmla="*/ 116962 h 403140"/>
                    <a:gd name="connsiteX23" fmla="*/ 537455 w 608274"/>
                    <a:gd name="connsiteY23" fmla="*/ 130828 h 403140"/>
                    <a:gd name="connsiteX24" fmla="*/ 528576 w 608274"/>
                    <a:gd name="connsiteY24" fmla="*/ 130828 h 403140"/>
                    <a:gd name="connsiteX25" fmla="*/ 514704 w 608274"/>
                    <a:gd name="connsiteY25" fmla="*/ 116962 h 403140"/>
                    <a:gd name="connsiteX26" fmla="*/ 528576 w 608274"/>
                    <a:gd name="connsiteY26" fmla="*/ 103096 h 403140"/>
                    <a:gd name="connsiteX27" fmla="*/ 490166 w 608274"/>
                    <a:gd name="connsiteY27" fmla="*/ 74289 h 403140"/>
                    <a:gd name="connsiteX28" fmla="*/ 485586 w 608274"/>
                    <a:gd name="connsiteY28" fmla="*/ 79001 h 403140"/>
                    <a:gd name="connsiteX29" fmla="*/ 485586 w 608274"/>
                    <a:gd name="connsiteY29" fmla="*/ 205940 h 403140"/>
                    <a:gd name="connsiteX30" fmla="*/ 580517 w 608274"/>
                    <a:gd name="connsiteY30" fmla="*/ 205940 h 403140"/>
                    <a:gd name="connsiteX31" fmla="*/ 580517 w 608274"/>
                    <a:gd name="connsiteY31" fmla="*/ 79001 h 403140"/>
                    <a:gd name="connsiteX32" fmla="*/ 575937 w 608274"/>
                    <a:gd name="connsiteY32" fmla="*/ 74289 h 403140"/>
                    <a:gd name="connsiteX33" fmla="*/ 490166 w 608274"/>
                    <a:gd name="connsiteY33" fmla="*/ 46573 h 403140"/>
                    <a:gd name="connsiteX34" fmla="*/ 575937 w 608274"/>
                    <a:gd name="connsiteY34" fmla="*/ 46573 h 403140"/>
                    <a:gd name="connsiteX35" fmla="*/ 608274 w 608274"/>
                    <a:gd name="connsiteY35" fmla="*/ 79001 h 403140"/>
                    <a:gd name="connsiteX36" fmla="*/ 608274 w 608274"/>
                    <a:gd name="connsiteY36" fmla="*/ 370851 h 403140"/>
                    <a:gd name="connsiteX37" fmla="*/ 575937 w 608274"/>
                    <a:gd name="connsiteY37" fmla="*/ 403140 h 403140"/>
                    <a:gd name="connsiteX38" fmla="*/ 490166 w 608274"/>
                    <a:gd name="connsiteY38" fmla="*/ 403140 h 403140"/>
                    <a:gd name="connsiteX39" fmla="*/ 457829 w 608274"/>
                    <a:gd name="connsiteY39" fmla="*/ 370851 h 403140"/>
                    <a:gd name="connsiteX40" fmla="*/ 457829 w 608274"/>
                    <a:gd name="connsiteY40" fmla="*/ 79001 h 403140"/>
                    <a:gd name="connsiteX41" fmla="*/ 490166 w 608274"/>
                    <a:gd name="connsiteY41" fmla="*/ 46573 h 403140"/>
                    <a:gd name="connsiteX42" fmla="*/ 41633 w 608274"/>
                    <a:gd name="connsiteY42" fmla="*/ 27717 h 403140"/>
                    <a:gd name="connsiteX43" fmla="*/ 27755 w 608274"/>
                    <a:gd name="connsiteY43" fmla="*/ 41575 h 403140"/>
                    <a:gd name="connsiteX44" fmla="*/ 27755 w 608274"/>
                    <a:gd name="connsiteY44" fmla="*/ 246956 h 403140"/>
                    <a:gd name="connsiteX45" fmla="*/ 404952 w 608274"/>
                    <a:gd name="connsiteY45" fmla="*/ 246956 h 403140"/>
                    <a:gd name="connsiteX46" fmla="*/ 404952 w 608274"/>
                    <a:gd name="connsiteY46" fmla="*/ 41575 h 403140"/>
                    <a:gd name="connsiteX47" fmla="*/ 391074 w 608274"/>
                    <a:gd name="connsiteY47" fmla="*/ 27717 h 403140"/>
                    <a:gd name="connsiteX48" fmla="*/ 41633 w 608274"/>
                    <a:gd name="connsiteY48" fmla="*/ 0 h 403140"/>
                    <a:gd name="connsiteX49" fmla="*/ 391074 w 608274"/>
                    <a:gd name="connsiteY49" fmla="*/ 0 h 403140"/>
                    <a:gd name="connsiteX50" fmla="*/ 432707 w 608274"/>
                    <a:gd name="connsiteY50" fmla="*/ 41575 h 403140"/>
                    <a:gd name="connsiteX51" fmla="*/ 432707 w 608274"/>
                    <a:gd name="connsiteY51" fmla="*/ 301697 h 403140"/>
                    <a:gd name="connsiteX52" fmla="*/ 391074 w 608274"/>
                    <a:gd name="connsiteY52" fmla="*/ 343272 h 403140"/>
                    <a:gd name="connsiteX53" fmla="*/ 284771 w 608274"/>
                    <a:gd name="connsiteY53" fmla="*/ 343272 h 403140"/>
                    <a:gd name="connsiteX54" fmla="*/ 284771 w 608274"/>
                    <a:gd name="connsiteY54" fmla="*/ 375423 h 403140"/>
                    <a:gd name="connsiteX55" fmla="*/ 331677 w 608274"/>
                    <a:gd name="connsiteY55" fmla="*/ 375423 h 403140"/>
                    <a:gd name="connsiteX56" fmla="*/ 345555 w 608274"/>
                    <a:gd name="connsiteY56" fmla="*/ 389282 h 403140"/>
                    <a:gd name="connsiteX57" fmla="*/ 331677 w 608274"/>
                    <a:gd name="connsiteY57" fmla="*/ 403140 h 403140"/>
                    <a:gd name="connsiteX58" fmla="*/ 284771 w 608274"/>
                    <a:gd name="connsiteY58" fmla="*/ 403140 h 403140"/>
                    <a:gd name="connsiteX59" fmla="*/ 147936 w 608274"/>
                    <a:gd name="connsiteY59" fmla="*/ 403140 h 403140"/>
                    <a:gd name="connsiteX60" fmla="*/ 101169 w 608274"/>
                    <a:gd name="connsiteY60" fmla="*/ 403140 h 403140"/>
                    <a:gd name="connsiteX61" fmla="*/ 87291 w 608274"/>
                    <a:gd name="connsiteY61" fmla="*/ 389282 h 403140"/>
                    <a:gd name="connsiteX62" fmla="*/ 101169 w 608274"/>
                    <a:gd name="connsiteY62" fmla="*/ 375423 h 403140"/>
                    <a:gd name="connsiteX63" fmla="*/ 147936 w 608274"/>
                    <a:gd name="connsiteY63" fmla="*/ 375423 h 403140"/>
                    <a:gd name="connsiteX64" fmla="*/ 147936 w 608274"/>
                    <a:gd name="connsiteY64" fmla="*/ 343272 h 403140"/>
                    <a:gd name="connsiteX65" fmla="*/ 41633 w 608274"/>
                    <a:gd name="connsiteY65" fmla="*/ 343272 h 403140"/>
                    <a:gd name="connsiteX66" fmla="*/ 0 w 608274"/>
                    <a:gd name="connsiteY66" fmla="*/ 301697 h 403140"/>
                    <a:gd name="connsiteX67" fmla="*/ 0 w 608274"/>
                    <a:gd name="connsiteY67" fmla="*/ 41575 h 403140"/>
                    <a:gd name="connsiteX68" fmla="*/ 41633 w 608274"/>
                    <a:gd name="connsiteY68" fmla="*/ 0 h 4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274" h="403140">
                      <a:moveTo>
                        <a:pt x="175692" y="343272"/>
                      </a:moveTo>
                      <a:lnTo>
                        <a:pt x="175692" y="375423"/>
                      </a:lnTo>
                      <a:lnTo>
                        <a:pt x="257015" y="375423"/>
                      </a:lnTo>
                      <a:lnTo>
                        <a:pt x="257015" y="343272"/>
                      </a:lnTo>
                      <a:close/>
                      <a:moveTo>
                        <a:pt x="485586" y="284792"/>
                      </a:moveTo>
                      <a:lnTo>
                        <a:pt x="485586" y="370851"/>
                      </a:lnTo>
                      <a:cubicBezTo>
                        <a:pt x="485586" y="373345"/>
                        <a:pt x="487668" y="375424"/>
                        <a:pt x="490166" y="375424"/>
                      </a:cubicBezTo>
                      <a:lnTo>
                        <a:pt x="575937" y="375424"/>
                      </a:lnTo>
                      <a:cubicBezTo>
                        <a:pt x="578435" y="375424"/>
                        <a:pt x="580517" y="373345"/>
                        <a:pt x="580517" y="370851"/>
                      </a:cubicBezTo>
                      <a:lnTo>
                        <a:pt x="580517" y="284792"/>
                      </a:lnTo>
                      <a:close/>
                      <a:moveTo>
                        <a:pt x="27755" y="274673"/>
                      </a:moveTo>
                      <a:lnTo>
                        <a:pt x="27755" y="301697"/>
                      </a:lnTo>
                      <a:cubicBezTo>
                        <a:pt x="27755" y="309319"/>
                        <a:pt x="34000" y="315555"/>
                        <a:pt x="41633" y="315555"/>
                      </a:cubicBezTo>
                      <a:lnTo>
                        <a:pt x="391074" y="315555"/>
                      </a:lnTo>
                      <a:cubicBezTo>
                        <a:pt x="398845" y="315555"/>
                        <a:pt x="404952" y="309319"/>
                        <a:pt x="404952" y="301697"/>
                      </a:cubicBezTo>
                      <a:lnTo>
                        <a:pt x="404952" y="274673"/>
                      </a:lnTo>
                      <a:close/>
                      <a:moveTo>
                        <a:pt x="485586" y="233656"/>
                      </a:moveTo>
                      <a:lnTo>
                        <a:pt x="485586" y="257076"/>
                      </a:lnTo>
                      <a:lnTo>
                        <a:pt x="580517" y="257076"/>
                      </a:lnTo>
                      <a:lnTo>
                        <a:pt x="580517" y="233656"/>
                      </a:lnTo>
                      <a:close/>
                      <a:moveTo>
                        <a:pt x="528576" y="103096"/>
                      </a:moveTo>
                      <a:lnTo>
                        <a:pt x="537455" y="103096"/>
                      </a:lnTo>
                      <a:cubicBezTo>
                        <a:pt x="545084" y="103096"/>
                        <a:pt x="551327" y="109336"/>
                        <a:pt x="551327" y="116962"/>
                      </a:cubicBezTo>
                      <a:cubicBezTo>
                        <a:pt x="551327" y="124588"/>
                        <a:pt x="545084" y="130828"/>
                        <a:pt x="537455" y="130828"/>
                      </a:cubicBezTo>
                      <a:lnTo>
                        <a:pt x="528576" y="130828"/>
                      </a:lnTo>
                      <a:cubicBezTo>
                        <a:pt x="520947" y="130828"/>
                        <a:pt x="514704" y="124588"/>
                        <a:pt x="514704" y="116962"/>
                      </a:cubicBezTo>
                      <a:cubicBezTo>
                        <a:pt x="514704" y="109336"/>
                        <a:pt x="520947" y="103096"/>
                        <a:pt x="528576" y="103096"/>
                      </a:cubicBezTo>
                      <a:close/>
                      <a:moveTo>
                        <a:pt x="490166" y="74289"/>
                      </a:moveTo>
                      <a:cubicBezTo>
                        <a:pt x="487668" y="74289"/>
                        <a:pt x="485586" y="76506"/>
                        <a:pt x="485586" y="79001"/>
                      </a:cubicBezTo>
                      <a:lnTo>
                        <a:pt x="485586" y="205940"/>
                      </a:lnTo>
                      <a:lnTo>
                        <a:pt x="580517" y="205940"/>
                      </a:lnTo>
                      <a:lnTo>
                        <a:pt x="580517" y="79001"/>
                      </a:lnTo>
                      <a:cubicBezTo>
                        <a:pt x="580517" y="76506"/>
                        <a:pt x="578435" y="74289"/>
                        <a:pt x="575937" y="74289"/>
                      </a:cubicBezTo>
                      <a:close/>
                      <a:moveTo>
                        <a:pt x="490166" y="46573"/>
                      </a:moveTo>
                      <a:lnTo>
                        <a:pt x="575937" y="46573"/>
                      </a:lnTo>
                      <a:cubicBezTo>
                        <a:pt x="593840" y="46573"/>
                        <a:pt x="608274" y="61124"/>
                        <a:pt x="608274" y="79001"/>
                      </a:cubicBezTo>
                      <a:lnTo>
                        <a:pt x="608274" y="370851"/>
                      </a:lnTo>
                      <a:cubicBezTo>
                        <a:pt x="608274" y="388728"/>
                        <a:pt x="593840" y="403140"/>
                        <a:pt x="575937" y="403140"/>
                      </a:cubicBezTo>
                      <a:lnTo>
                        <a:pt x="490166" y="403140"/>
                      </a:lnTo>
                      <a:cubicBezTo>
                        <a:pt x="472402" y="403140"/>
                        <a:pt x="457829" y="388728"/>
                        <a:pt x="457829" y="370851"/>
                      </a:cubicBezTo>
                      <a:lnTo>
                        <a:pt x="457829" y="79001"/>
                      </a:lnTo>
                      <a:cubicBezTo>
                        <a:pt x="457829" y="61124"/>
                        <a:pt x="472402" y="46573"/>
                        <a:pt x="490166" y="46573"/>
                      </a:cubicBezTo>
                      <a:close/>
                      <a:moveTo>
                        <a:pt x="41633" y="27717"/>
                      </a:moveTo>
                      <a:cubicBezTo>
                        <a:pt x="34000" y="27717"/>
                        <a:pt x="27755" y="33953"/>
                        <a:pt x="27755" y="41575"/>
                      </a:cubicBezTo>
                      <a:lnTo>
                        <a:pt x="27755" y="246956"/>
                      </a:lnTo>
                      <a:lnTo>
                        <a:pt x="404952" y="246956"/>
                      </a:lnTo>
                      <a:lnTo>
                        <a:pt x="404952" y="41575"/>
                      </a:lnTo>
                      <a:cubicBezTo>
                        <a:pt x="404952" y="33953"/>
                        <a:pt x="398845" y="27717"/>
                        <a:pt x="391074" y="27717"/>
                      </a:cubicBezTo>
                      <a:close/>
                      <a:moveTo>
                        <a:pt x="41633" y="0"/>
                      </a:moveTo>
                      <a:lnTo>
                        <a:pt x="391074" y="0"/>
                      </a:lnTo>
                      <a:cubicBezTo>
                        <a:pt x="414111" y="0"/>
                        <a:pt x="432707" y="18570"/>
                        <a:pt x="432707" y="41575"/>
                      </a:cubicBezTo>
                      <a:lnTo>
                        <a:pt x="432707" y="301697"/>
                      </a:lnTo>
                      <a:cubicBezTo>
                        <a:pt x="432707" y="324563"/>
                        <a:pt x="414111" y="343272"/>
                        <a:pt x="391074" y="343272"/>
                      </a:cubicBezTo>
                      <a:lnTo>
                        <a:pt x="284771" y="343272"/>
                      </a:lnTo>
                      <a:lnTo>
                        <a:pt x="284771" y="375423"/>
                      </a:lnTo>
                      <a:lnTo>
                        <a:pt x="331677" y="375423"/>
                      </a:lnTo>
                      <a:cubicBezTo>
                        <a:pt x="339310" y="375423"/>
                        <a:pt x="345555" y="381660"/>
                        <a:pt x="345555" y="389282"/>
                      </a:cubicBezTo>
                      <a:cubicBezTo>
                        <a:pt x="345555" y="397042"/>
                        <a:pt x="339310" y="403140"/>
                        <a:pt x="331677" y="403140"/>
                      </a:cubicBezTo>
                      <a:lnTo>
                        <a:pt x="284771" y="403140"/>
                      </a:lnTo>
                      <a:lnTo>
                        <a:pt x="147936" y="403140"/>
                      </a:lnTo>
                      <a:lnTo>
                        <a:pt x="101169" y="403140"/>
                      </a:lnTo>
                      <a:cubicBezTo>
                        <a:pt x="93536" y="403140"/>
                        <a:pt x="87291" y="397042"/>
                        <a:pt x="87291" y="389282"/>
                      </a:cubicBezTo>
                      <a:cubicBezTo>
                        <a:pt x="87291" y="381660"/>
                        <a:pt x="93536" y="375423"/>
                        <a:pt x="101169" y="375423"/>
                      </a:cubicBezTo>
                      <a:lnTo>
                        <a:pt x="147936" y="375423"/>
                      </a:lnTo>
                      <a:lnTo>
                        <a:pt x="147936" y="343272"/>
                      </a:lnTo>
                      <a:lnTo>
                        <a:pt x="41633" y="343272"/>
                      </a:lnTo>
                      <a:cubicBezTo>
                        <a:pt x="18735" y="343272"/>
                        <a:pt x="0" y="324563"/>
                        <a:pt x="0" y="301697"/>
                      </a:cubicBezTo>
                      <a:lnTo>
                        <a:pt x="0" y="41575"/>
                      </a:lnTo>
                      <a:cubicBezTo>
                        <a:pt x="0" y="18570"/>
                        <a:pt x="18735" y="0"/>
                        <a:pt x="41633"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8" name="tablet_283277">
                  <a:extLst>
                    <a:ext uri="{FF2B5EF4-FFF2-40B4-BE49-F238E27FC236}">
                      <a16:creationId xmlns:a16="http://schemas.microsoft.com/office/drawing/2014/main" id="{C666C70F-2239-4E83-9231-03F39F717DEC}"/>
                    </a:ext>
                  </a:extLst>
                </p:cNvPr>
                <p:cNvSpPr>
                  <a:spLocks noChangeAspect="1"/>
                </p:cNvSpPr>
                <p:nvPr/>
              </p:nvSpPr>
              <p:spPr bwMode="auto">
                <a:xfrm>
                  <a:off x="7717278" y="1520148"/>
                  <a:ext cx="233387" cy="295759"/>
                </a:xfrm>
                <a:custGeom>
                  <a:avLst/>
                  <a:gdLst>
                    <a:gd name="connsiteX0" fmla="*/ 223683 w 447455"/>
                    <a:gd name="connsiteY0" fmla="*/ 460721 h 580612"/>
                    <a:gd name="connsiteX1" fmla="*/ 247331 w 447455"/>
                    <a:gd name="connsiteY1" fmla="*/ 484290 h 580612"/>
                    <a:gd name="connsiteX2" fmla="*/ 223683 w 447455"/>
                    <a:gd name="connsiteY2" fmla="*/ 507859 h 580612"/>
                    <a:gd name="connsiteX3" fmla="*/ 200123 w 447455"/>
                    <a:gd name="connsiteY3" fmla="*/ 484290 h 580612"/>
                    <a:gd name="connsiteX4" fmla="*/ 223683 w 447455"/>
                    <a:gd name="connsiteY4" fmla="*/ 460721 h 580612"/>
                    <a:gd name="connsiteX5" fmla="*/ 48422 w 447455"/>
                    <a:gd name="connsiteY5" fmla="*/ 428194 h 580612"/>
                    <a:gd name="connsiteX6" fmla="*/ 48422 w 447455"/>
                    <a:gd name="connsiteY6" fmla="*/ 532265 h 580612"/>
                    <a:gd name="connsiteX7" fmla="*/ 399122 w 447455"/>
                    <a:gd name="connsiteY7" fmla="*/ 532265 h 580612"/>
                    <a:gd name="connsiteX8" fmla="*/ 399122 w 447455"/>
                    <a:gd name="connsiteY8" fmla="*/ 428194 h 580612"/>
                    <a:gd name="connsiteX9" fmla="*/ 48422 w 447455"/>
                    <a:gd name="connsiteY9" fmla="*/ 48347 h 580612"/>
                    <a:gd name="connsiteX10" fmla="*/ 48422 w 447455"/>
                    <a:gd name="connsiteY10" fmla="*/ 379757 h 580612"/>
                    <a:gd name="connsiteX11" fmla="*/ 399033 w 447455"/>
                    <a:gd name="connsiteY11" fmla="*/ 379757 h 580612"/>
                    <a:gd name="connsiteX12" fmla="*/ 399033 w 447455"/>
                    <a:gd name="connsiteY12" fmla="*/ 48347 h 580612"/>
                    <a:gd name="connsiteX13" fmla="*/ 24211 w 447455"/>
                    <a:gd name="connsiteY13" fmla="*/ 0 h 580612"/>
                    <a:gd name="connsiteX14" fmla="*/ 423244 w 447455"/>
                    <a:gd name="connsiteY14" fmla="*/ 0 h 580612"/>
                    <a:gd name="connsiteX15" fmla="*/ 447455 w 447455"/>
                    <a:gd name="connsiteY15" fmla="*/ 24174 h 580612"/>
                    <a:gd name="connsiteX16" fmla="*/ 447455 w 447455"/>
                    <a:gd name="connsiteY16" fmla="*/ 556438 h 580612"/>
                    <a:gd name="connsiteX17" fmla="*/ 423244 w 447455"/>
                    <a:gd name="connsiteY17" fmla="*/ 580612 h 580612"/>
                    <a:gd name="connsiteX18" fmla="*/ 24211 w 447455"/>
                    <a:gd name="connsiteY18" fmla="*/ 580612 h 580612"/>
                    <a:gd name="connsiteX19" fmla="*/ 0 w 447455"/>
                    <a:gd name="connsiteY19" fmla="*/ 556438 h 580612"/>
                    <a:gd name="connsiteX20" fmla="*/ 0 w 447455"/>
                    <a:gd name="connsiteY20" fmla="*/ 24174 h 580612"/>
                    <a:gd name="connsiteX21" fmla="*/ 24211 w 447455"/>
                    <a:gd name="connsiteY21"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455" h="580612">
                      <a:moveTo>
                        <a:pt x="223683" y="460721"/>
                      </a:moveTo>
                      <a:cubicBezTo>
                        <a:pt x="236751" y="460721"/>
                        <a:pt x="247331" y="471394"/>
                        <a:pt x="247331" y="484290"/>
                      </a:cubicBezTo>
                      <a:cubicBezTo>
                        <a:pt x="247331" y="497364"/>
                        <a:pt x="236751" y="507859"/>
                        <a:pt x="223683" y="507859"/>
                      </a:cubicBezTo>
                      <a:cubicBezTo>
                        <a:pt x="210703" y="507859"/>
                        <a:pt x="200123" y="497364"/>
                        <a:pt x="200123" y="484290"/>
                      </a:cubicBezTo>
                      <a:cubicBezTo>
                        <a:pt x="200123" y="471216"/>
                        <a:pt x="210703" y="460721"/>
                        <a:pt x="223683" y="460721"/>
                      </a:cubicBezTo>
                      <a:close/>
                      <a:moveTo>
                        <a:pt x="48422" y="428194"/>
                      </a:moveTo>
                      <a:lnTo>
                        <a:pt x="48422" y="532265"/>
                      </a:lnTo>
                      <a:lnTo>
                        <a:pt x="399122" y="532265"/>
                      </a:lnTo>
                      <a:lnTo>
                        <a:pt x="399122" y="428194"/>
                      </a:lnTo>
                      <a:close/>
                      <a:moveTo>
                        <a:pt x="48422" y="48347"/>
                      </a:moveTo>
                      <a:lnTo>
                        <a:pt x="48422" y="379757"/>
                      </a:lnTo>
                      <a:lnTo>
                        <a:pt x="399033" y="379757"/>
                      </a:lnTo>
                      <a:lnTo>
                        <a:pt x="399033" y="48347"/>
                      </a:lnTo>
                      <a:close/>
                      <a:moveTo>
                        <a:pt x="24211" y="0"/>
                      </a:moveTo>
                      <a:lnTo>
                        <a:pt x="423244" y="0"/>
                      </a:lnTo>
                      <a:cubicBezTo>
                        <a:pt x="436596" y="0"/>
                        <a:pt x="447455" y="10754"/>
                        <a:pt x="447455" y="24174"/>
                      </a:cubicBezTo>
                      <a:lnTo>
                        <a:pt x="447455" y="556438"/>
                      </a:lnTo>
                      <a:cubicBezTo>
                        <a:pt x="447455" y="569858"/>
                        <a:pt x="436596" y="580612"/>
                        <a:pt x="423244" y="580612"/>
                      </a:cubicBezTo>
                      <a:lnTo>
                        <a:pt x="24211" y="580612"/>
                      </a:lnTo>
                      <a:cubicBezTo>
                        <a:pt x="10770" y="580612"/>
                        <a:pt x="0" y="569858"/>
                        <a:pt x="0" y="556438"/>
                      </a:cubicBezTo>
                      <a:lnTo>
                        <a:pt x="0" y="24174"/>
                      </a:lnTo>
                      <a:cubicBezTo>
                        <a:pt x="0" y="10754"/>
                        <a:pt x="10770" y="0"/>
                        <a:pt x="24211"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lang="zh-CN" altLang="en-US" sz="1200">
                    <a:latin typeface="腾讯体 W7" panose="020C08030202040F0204" pitchFamily="34" charset="-122"/>
                    <a:ea typeface="腾讯体 W7" panose="020C08030202040F0204" pitchFamily="34" charset="-122"/>
                  </a:endParaRPr>
                </a:p>
              </p:txBody>
            </p:sp>
            <p:pic>
              <p:nvPicPr>
                <p:cNvPr id="41" name="Picture 27">
                  <a:extLst>
                    <a:ext uri="{FF2B5EF4-FFF2-40B4-BE49-F238E27FC236}">
                      <a16:creationId xmlns:a16="http://schemas.microsoft.com/office/drawing/2014/main" id="{11A39CEC-02BE-4E70-9AD0-E8A762FEF1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0298" y="1491432"/>
                  <a:ext cx="514345" cy="401855"/>
                </a:xfrm>
                <a:prstGeom prst="rect">
                  <a:avLst/>
                </a:prstGeom>
              </p:spPr>
            </p:pic>
            <p:cxnSp>
              <p:nvCxnSpPr>
                <p:cNvPr id="54" name="Straight Connector 41">
                  <a:extLst>
                    <a:ext uri="{FF2B5EF4-FFF2-40B4-BE49-F238E27FC236}">
                      <a16:creationId xmlns:a16="http://schemas.microsoft.com/office/drawing/2014/main" id="{D01BA7B6-ED2C-408E-B6FE-C1DBE2AF03D2}"/>
                    </a:ext>
                  </a:extLst>
                </p:cNvPr>
                <p:cNvCxnSpPr>
                  <a:stCxn id="35" idx="2"/>
                  <a:endCxn id="30" idx="0"/>
                </p:cNvCxnSpPr>
                <p:nvPr/>
              </p:nvCxnSpPr>
              <p:spPr>
                <a:xfrm flipH="1">
                  <a:off x="6167800" y="3031577"/>
                  <a:ext cx="4262" cy="520269"/>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43">
                  <a:extLst>
                    <a:ext uri="{FF2B5EF4-FFF2-40B4-BE49-F238E27FC236}">
                      <a16:creationId xmlns:a16="http://schemas.microsoft.com/office/drawing/2014/main" id="{EACACFC8-EDCA-46A6-A63D-E0A877F23DC8}"/>
                    </a:ext>
                  </a:extLst>
                </p:cNvPr>
                <p:cNvCxnSpPr>
                  <a:stCxn id="41" idx="2"/>
                  <a:endCxn id="35" idx="0"/>
                </p:cNvCxnSpPr>
                <p:nvPr/>
              </p:nvCxnSpPr>
              <p:spPr>
                <a:xfrm flipH="1">
                  <a:off x="6172062" y="1893287"/>
                  <a:ext cx="2355408" cy="596072"/>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44">
                  <a:extLst>
                    <a:ext uri="{FF2B5EF4-FFF2-40B4-BE49-F238E27FC236}">
                      <a16:creationId xmlns:a16="http://schemas.microsoft.com/office/drawing/2014/main" id="{37D5493A-4FD7-4F74-9885-386C383CA160}"/>
                    </a:ext>
                  </a:extLst>
                </p:cNvPr>
                <p:cNvCxnSpPr>
                  <a:stCxn id="41" idx="2"/>
                </p:cNvCxnSpPr>
                <p:nvPr/>
              </p:nvCxnSpPr>
              <p:spPr>
                <a:xfrm>
                  <a:off x="8527471" y="1893287"/>
                  <a:ext cx="1975084" cy="626177"/>
                </a:xfrm>
                <a:prstGeom prst="line">
                  <a:avLst/>
                </a:prstGeom>
                <a:ln w="25400"/>
              </p:spPr>
              <p:style>
                <a:lnRef idx="1">
                  <a:schemeClr val="dk1"/>
                </a:lnRef>
                <a:fillRef idx="0">
                  <a:schemeClr val="dk1"/>
                </a:fillRef>
                <a:effectRef idx="0">
                  <a:schemeClr val="dk1"/>
                </a:effectRef>
                <a:fontRef idx="minor">
                  <a:schemeClr val="tx1"/>
                </a:fontRef>
              </p:style>
            </p:cxnSp>
            <p:cxnSp>
              <p:nvCxnSpPr>
                <p:cNvPr id="62" name="Elbow Connector 49">
                  <a:extLst>
                    <a:ext uri="{FF2B5EF4-FFF2-40B4-BE49-F238E27FC236}">
                      <a16:creationId xmlns:a16="http://schemas.microsoft.com/office/drawing/2014/main" id="{19E014EB-4EC8-4EE5-B27D-E0D7F72A0A8D}"/>
                    </a:ext>
                  </a:extLst>
                </p:cNvPr>
                <p:cNvCxnSpPr>
                  <a:stCxn id="6" idx="2"/>
                  <a:endCxn id="130" idx="2"/>
                </p:cNvCxnSpPr>
                <p:nvPr/>
              </p:nvCxnSpPr>
              <p:spPr>
                <a:xfrm rot="16200000" flipH="1">
                  <a:off x="8912053" y="3077502"/>
                  <a:ext cx="15001" cy="4418337"/>
                </a:xfrm>
                <a:prstGeom prst="bentConnector3">
                  <a:avLst>
                    <a:gd name="adj1" fmla="val 3800000"/>
                  </a:avLst>
                </a:prstGeom>
                <a:ln w="25400">
                  <a:prstDash val="dash"/>
                  <a:headEnd type="triangle"/>
                  <a:tailEnd type="triangle"/>
                </a:ln>
              </p:spPr>
              <p:style>
                <a:lnRef idx="1">
                  <a:schemeClr val="dk1"/>
                </a:lnRef>
                <a:fillRef idx="0">
                  <a:schemeClr val="dk1"/>
                </a:fillRef>
                <a:effectRef idx="0">
                  <a:schemeClr val="dk1"/>
                </a:effectRef>
                <a:fontRef idx="minor">
                  <a:schemeClr val="tx1"/>
                </a:fontRef>
              </p:style>
            </p:cxnSp>
            <p:pic>
              <p:nvPicPr>
                <p:cNvPr id="64" name="Picture 2" descr="跨地域互联 CRC">
                  <a:extLst>
                    <a:ext uri="{FF2B5EF4-FFF2-40B4-BE49-F238E27FC236}">
                      <a16:creationId xmlns:a16="http://schemas.microsoft.com/office/drawing/2014/main" id="{D5C30EF9-4D71-4144-BBC2-F99B06780F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40493" y="3239859"/>
                  <a:ext cx="537471" cy="524906"/>
                </a:xfrm>
                <a:prstGeom prst="rect">
                  <a:avLst/>
                </a:prstGeom>
                <a:noFill/>
                <a:extLst>
                  <a:ext uri="{909E8E84-426E-40DD-AFC4-6F175D3DCCD1}">
                    <a14:hiddenFill xmlns:a14="http://schemas.microsoft.com/office/drawing/2010/main">
                      <a:solidFill>
                        <a:srgbClr val="FFFFFF"/>
                      </a:solidFill>
                    </a14:hiddenFill>
                  </a:ext>
                </a:extLst>
              </p:spPr>
            </p:pic>
            <p:sp>
              <p:nvSpPr>
                <p:cNvPr id="65" name="Left-Right Arrow 58">
                  <a:extLst>
                    <a:ext uri="{FF2B5EF4-FFF2-40B4-BE49-F238E27FC236}">
                      <a16:creationId xmlns:a16="http://schemas.microsoft.com/office/drawing/2014/main" id="{65D08D75-3030-4AFE-8376-C007F698B266}"/>
                    </a:ext>
                  </a:extLst>
                </p:cNvPr>
                <p:cNvSpPr/>
                <p:nvPr/>
              </p:nvSpPr>
              <p:spPr>
                <a:xfrm>
                  <a:off x="8081614" y="3885034"/>
                  <a:ext cx="522931" cy="203514"/>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68" name="TextBox 60">
                  <a:extLst>
                    <a:ext uri="{FF2B5EF4-FFF2-40B4-BE49-F238E27FC236}">
                      <a16:creationId xmlns:a16="http://schemas.microsoft.com/office/drawing/2014/main" id="{AF9B9276-A699-4154-9C59-A720BAC39406}"/>
                    </a:ext>
                  </a:extLst>
                </p:cNvPr>
                <p:cNvSpPr txBox="1"/>
                <p:nvPr/>
              </p:nvSpPr>
              <p:spPr>
                <a:xfrm>
                  <a:off x="4982253" y="2433940"/>
                  <a:ext cx="1391670" cy="360387"/>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Region 1</a:t>
                  </a:r>
                  <a:endParaRPr lang="zh-CN" altLang="en-US" sz="1400">
                    <a:latin typeface="腾讯体 W7" panose="020C08030202040F0204" pitchFamily="34" charset="-122"/>
                    <a:ea typeface="腾讯体 W7" panose="020C08030202040F0204" pitchFamily="34" charset="-122"/>
                  </a:endParaRPr>
                </a:p>
              </p:txBody>
            </p:sp>
          </p:grpSp>
          <p:sp>
            <p:nvSpPr>
              <p:cNvPr id="9" name="TextBox 60">
                <a:extLst>
                  <a:ext uri="{FF2B5EF4-FFF2-40B4-BE49-F238E27FC236}">
                    <a16:creationId xmlns:a16="http://schemas.microsoft.com/office/drawing/2014/main" id="{49A50040-A7CB-400E-83E9-EAD7366A7180}"/>
                  </a:ext>
                </a:extLst>
              </p:cNvPr>
              <p:cNvSpPr txBox="1"/>
              <p:nvPr/>
            </p:nvSpPr>
            <p:spPr>
              <a:xfrm>
                <a:off x="5957206" y="3909063"/>
                <a:ext cx="487518"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AS</a:t>
                </a:r>
                <a:endParaRPr lang="zh-CN" altLang="en-US" sz="1100">
                  <a:latin typeface="腾讯体 W7" panose="020C08030202040F0204" pitchFamily="34" charset="-122"/>
                  <a:ea typeface="腾讯体 W7" panose="020C08030202040F0204" pitchFamily="34" charset="-122"/>
                </a:endParaRPr>
              </a:p>
            </p:txBody>
          </p:sp>
          <p:sp>
            <p:nvSpPr>
              <p:cNvPr id="11" name="TextBox 60">
                <a:extLst>
                  <a:ext uri="{FF2B5EF4-FFF2-40B4-BE49-F238E27FC236}">
                    <a16:creationId xmlns:a16="http://schemas.microsoft.com/office/drawing/2014/main" id="{6ACCE3ED-6752-4167-A10F-71797611984E}"/>
                  </a:ext>
                </a:extLst>
              </p:cNvPr>
              <p:cNvSpPr txBox="1"/>
              <p:nvPr/>
            </p:nvSpPr>
            <p:spPr>
              <a:xfrm>
                <a:off x="8581727" y="990282"/>
                <a:ext cx="3043320"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 Cloud DNS/HTTPDNS</a:t>
                </a:r>
                <a:endParaRPr lang="zh-CN" altLang="en-US" sz="1100">
                  <a:latin typeface="腾讯体 W7" panose="020C08030202040F0204" pitchFamily="34" charset="-122"/>
                  <a:ea typeface="腾讯体 W7" panose="020C08030202040F0204" pitchFamily="34" charset="-122"/>
                </a:endParaRPr>
              </a:p>
            </p:txBody>
          </p:sp>
          <p:sp>
            <p:nvSpPr>
              <p:cNvPr id="12" name="TextBox 60">
                <a:extLst>
                  <a:ext uri="{FF2B5EF4-FFF2-40B4-BE49-F238E27FC236}">
                    <a16:creationId xmlns:a16="http://schemas.microsoft.com/office/drawing/2014/main" id="{AE4EBBFA-9F0D-438D-9151-C362A3F1A519}"/>
                  </a:ext>
                </a:extLst>
              </p:cNvPr>
              <p:cNvSpPr txBox="1"/>
              <p:nvPr/>
            </p:nvSpPr>
            <p:spPr>
              <a:xfrm>
                <a:off x="6234612" y="2293517"/>
                <a:ext cx="622034"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sp>
            <p:nvSpPr>
              <p:cNvPr id="15" name="TextBox 60">
                <a:extLst>
                  <a:ext uri="{FF2B5EF4-FFF2-40B4-BE49-F238E27FC236}">
                    <a16:creationId xmlns:a16="http://schemas.microsoft.com/office/drawing/2014/main" id="{4F19A942-7FD9-4FCC-BD5E-D39D7EAD8663}"/>
                  </a:ext>
                </a:extLst>
              </p:cNvPr>
              <p:cNvSpPr txBox="1"/>
              <p:nvPr/>
            </p:nvSpPr>
            <p:spPr>
              <a:xfrm>
                <a:off x="4821942" y="5309342"/>
                <a:ext cx="1247737"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sp>
            <p:nvSpPr>
              <p:cNvPr id="22" name="TextBox 60">
                <a:extLst>
                  <a:ext uri="{FF2B5EF4-FFF2-40B4-BE49-F238E27FC236}">
                    <a16:creationId xmlns:a16="http://schemas.microsoft.com/office/drawing/2014/main" id="{03CACE14-76DB-403C-8C3B-53F1DB416CF5}"/>
                  </a:ext>
                </a:extLst>
              </p:cNvPr>
              <p:cNvSpPr txBox="1"/>
              <p:nvPr/>
            </p:nvSpPr>
            <p:spPr>
              <a:xfrm>
                <a:off x="7647906" y="3945184"/>
                <a:ext cx="1995726"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Peering connection</a:t>
                </a:r>
              </a:p>
            </p:txBody>
          </p:sp>
        </p:grpSp>
        <p:pic>
          <p:nvPicPr>
            <p:cNvPr id="6" name="图片 5">
              <a:extLst>
                <a:ext uri="{FF2B5EF4-FFF2-40B4-BE49-F238E27FC236}">
                  <a16:creationId xmlns:a16="http://schemas.microsoft.com/office/drawing/2014/main" id="{DD4B243D-3C58-497B-9274-744A434EB7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3103" y="4816796"/>
              <a:ext cx="423947" cy="423947"/>
            </a:xfrm>
            <a:prstGeom prst="rect">
              <a:avLst/>
            </a:prstGeom>
          </p:spPr>
        </p:pic>
      </p:grpSp>
      <p:grpSp>
        <p:nvGrpSpPr>
          <p:cNvPr id="131" name="组合 130">
            <a:extLst>
              <a:ext uri="{FF2B5EF4-FFF2-40B4-BE49-F238E27FC236}">
                <a16:creationId xmlns:a16="http://schemas.microsoft.com/office/drawing/2014/main" id="{3020C596-2B82-475F-881A-EC38C35EF01B}"/>
              </a:ext>
            </a:extLst>
          </p:cNvPr>
          <p:cNvGrpSpPr/>
          <p:nvPr/>
        </p:nvGrpSpPr>
        <p:grpSpPr>
          <a:xfrm>
            <a:off x="4733382" y="2752115"/>
            <a:ext cx="2411190" cy="3303742"/>
            <a:chOff x="5451357" y="3048945"/>
            <a:chExt cx="2411190" cy="3303742"/>
          </a:xfrm>
        </p:grpSpPr>
        <p:sp>
          <p:nvSpPr>
            <p:cNvPr id="118" name="Rounded Rectangle 3">
              <a:extLst>
                <a:ext uri="{FF2B5EF4-FFF2-40B4-BE49-F238E27FC236}">
                  <a16:creationId xmlns:a16="http://schemas.microsoft.com/office/drawing/2014/main" id="{93901243-8304-4E1B-ADBC-FB1FC7E6F6EE}"/>
                </a:ext>
              </a:extLst>
            </p:cNvPr>
            <p:cNvSpPr/>
            <p:nvPr/>
          </p:nvSpPr>
          <p:spPr>
            <a:xfrm>
              <a:off x="5451357" y="3048945"/>
              <a:ext cx="2411190" cy="3303742"/>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120" name="Rounded Rectangle 11">
              <a:extLst>
                <a:ext uri="{FF2B5EF4-FFF2-40B4-BE49-F238E27FC236}">
                  <a16:creationId xmlns:a16="http://schemas.microsoft.com/office/drawing/2014/main" id="{16E19BE8-5486-4D0B-90D7-EC9CE8E1F1B3}"/>
                </a:ext>
              </a:extLst>
            </p:cNvPr>
            <p:cNvSpPr/>
            <p:nvPr/>
          </p:nvSpPr>
          <p:spPr>
            <a:xfrm>
              <a:off x="5692082" y="4068864"/>
              <a:ext cx="1875400" cy="705135"/>
            </a:xfrm>
            <a:prstGeom prst="roundRect">
              <a:avLst/>
            </a:prstGeom>
            <a:noFill/>
            <a:ln w="28575">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pic>
          <p:nvPicPr>
            <p:cNvPr id="121" name="Picture 13">
              <a:extLst>
                <a:ext uri="{FF2B5EF4-FFF2-40B4-BE49-F238E27FC236}">
                  <a16:creationId xmlns:a16="http://schemas.microsoft.com/office/drawing/2014/main" id="{1987215E-74E1-4DFF-ADAB-E2163F5C3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291" y="4202992"/>
              <a:ext cx="437747" cy="438312"/>
            </a:xfrm>
            <a:prstGeom prst="rect">
              <a:avLst/>
            </a:prstGeom>
          </p:spPr>
        </p:pic>
        <p:pic>
          <p:nvPicPr>
            <p:cNvPr id="122" name="Picture 15">
              <a:extLst>
                <a:ext uri="{FF2B5EF4-FFF2-40B4-BE49-F238E27FC236}">
                  <a16:creationId xmlns:a16="http://schemas.microsoft.com/office/drawing/2014/main" id="{A345ECE4-FB81-4F42-92F8-50A6A67EE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096" y="4205223"/>
              <a:ext cx="437747" cy="438312"/>
            </a:xfrm>
            <a:prstGeom prst="rect">
              <a:avLst/>
            </a:prstGeom>
          </p:spPr>
        </p:pic>
        <p:pic>
          <p:nvPicPr>
            <p:cNvPr id="123" name="Picture 17">
              <a:extLst>
                <a:ext uri="{FF2B5EF4-FFF2-40B4-BE49-F238E27FC236}">
                  <a16:creationId xmlns:a16="http://schemas.microsoft.com/office/drawing/2014/main" id="{8CE80970-014E-4DFE-BA5E-6D5957781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28" y="4205223"/>
              <a:ext cx="437747" cy="438312"/>
            </a:xfrm>
            <a:prstGeom prst="rect">
              <a:avLst/>
            </a:prstGeom>
          </p:spPr>
        </p:pic>
        <p:pic>
          <p:nvPicPr>
            <p:cNvPr id="124" name="Picture 2" descr="云数据库 CDB">
              <a:extLst>
                <a:ext uri="{FF2B5EF4-FFF2-40B4-BE49-F238E27FC236}">
                  <a16:creationId xmlns:a16="http://schemas.microsoft.com/office/drawing/2014/main" id="{5A18FBEF-766A-4621-9B99-AACC739C6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234" t="8631" r="13841" b="16451"/>
            <a:stretch>
              <a:fillRect/>
            </a:stretch>
          </p:blipFill>
          <p:spPr bwMode="auto">
            <a:xfrm>
              <a:off x="5864499" y="5049146"/>
              <a:ext cx="500864" cy="48842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1">
              <a:extLst>
                <a:ext uri="{FF2B5EF4-FFF2-40B4-BE49-F238E27FC236}">
                  <a16:creationId xmlns:a16="http://schemas.microsoft.com/office/drawing/2014/main" id="{AF354FE7-E869-4381-AA02-83C758885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4075" y="3169358"/>
              <a:ext cx="458452" cy="459044"/>
            </a:xfrm>
            <a:prstGeom prst="rect">
              <a:avLst/>
            </a:prstGeom>
          </p:spPr>
        </p:pic>
        <p:sp>
          <p:nvSpPr>
            <p:cNvPr id="127" name="TextBox 60">
              <a:extLst>
                <a:ext uri="{FF2B5EF4-FFF2-40B4-BE49-F238E27FC236}">
                  <a16:creationId xmlns:a16="http://schemas.microsoft.com/office/drawing/2014/main" id="{0E06BDE2-F843-4298-B6BD-F11132114FB8}"/>
                </a:ext>
              </a:extLst>
            </p:cNvPr>
            <p:cNvSpPr txBox="1"/>
            <p:nvPr/>
          </p:nvSpPr>
          <p:spPr>
            <a:xfrm>
              <a:off x="5650823" y="3122440"/>
              <a:ext cx="1149164" cy="305105"/>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Region 2</a:t>
              </a:r>
              <a:endParaRPr lang="zh-CN" altLang="en-US" sz="1400">
                <a:latin typeface="腾讯体 W7" panose="020C08030202040F0204" pitchFamily="34" charset="-122"/>
                <a:ea typeface="腾讯体 W7" panose="020C08030202040F0204" pitchFamily="34" charset="-122"/>
              </a:endParaRPr>
            </a:p>
          </p:txBody>
        </p:sp>
        <p:sp>
          <p:nvSpPr>
            <p:cNvPr id="128" name="TextBox 60">
              <a:extLst>
                <a:ext uri="{FF2B5EF4-FFF2-40B4-BE49-F238E27FC236}">
                  <a16:creationId xmlns:a16="http://schemas.microsoft.com/office/drawing/2014/main" id="{B4DABB87-5E1E-43FC-8B7A-FD8F2A5024FE}"/>
                </a:ext>
              </a:extLst>
            </p:cNvPr>
            <p:cNvSpPr txBox="1"/>
            <p:nvPr/>
          </p:nvSpPr>
          <p:spPr>
            <a:xfrm>
              <a:off x="6956066" y="3268292"/>
              <a:ext cx="484990"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sp>
          <p:nvSpPr>
            <p:cNvPr id="129" name="TextBox 60">
              <a:extLst>
                <a:ext uri="{FF2B5EF4-FFF2-40B4-BE49-F238E27FC236}">
                  <a16:creationId xmlns:a16="http://schemas.microsoft.com/office/drawing/2014/main" id="{9A481AB8-1A9D-49FB-A23F-707CAB437BFC}"/>
                </a:ext>
              </a:extLst>
            </p:cNvPr>
            <p:cNvSpPr txBox="1"/>
            <p:nvPr/>
          </p:nvSpPr>
          <p:spPr>
            <a:xfrm>
              <a:off x="5854630" y="5619679"/>
              <a:ext cx="972839"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TencentDB</a:t>
              </a:r>
              <a:endParaRPr lang="zh-CN" altLang="en-US" sz="1100">
                <a:latin typeface="腾讯体 W7" panose="020C08030202040F0204" pitchFamily="34" charset="-122"/>
                <a:ea typeface="腾讯体 W7" panose="020C08030202040F0204" pitchFamily="34" charset="-122"/>
              </a:endParaRPr>
            </a:p>
          </p:txBody>
        </p:sp>
        <p:pic>
          <p:nvPicPr>
            <p:cNvPr id="130" name="图片 129">
              <a:extLst>
                <a:ext uri="{FF2B5EF4-FFF2-40B4-BE49-F238E27FC236}">
                  <a16:creationId xmlns:a16="http://schemas.microsoft.com/office/drawing/2014/main" id="{4F1374E5-BC99-4F61-A6F3-39F4BB965E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9495" y="5113626"/>
              <a:ext cx="423947" cy="423947"/>
            </a:xfrm>
            <a:prstGeom prst="rect">
              <a:avLst/>
            </a:prstGeom>
          </p:spPr>
        </p:pic>
      </p:grpSp>
      <p:cxnSp>
        <p:nvCxnSpPr>
          <p:cNvPr id="137" name="Elbow Connector 49">
            <a:extLst>
              <a:ext uri="{FF2B5EF4-FFF2-40B4-BE49-F238E27FC236}">
                <a16:creationId xmlns:a16="http://schemas.microsoft.com/office/drawing/2014/main" id="{F7CE7BA1-8684-45FF-9AF6-32502F277CE1}"/>
              </a:ext>
            </a:extLst>
          </p:cNvPr>
          <p:cNvCxnSpPr>
            <a:stCxn id="15" idx="2"/>
            <a:endCxn id="129" idx="2"/>
          </p:cNvCxnSpPr>
          <p:nvPr/>
        </p:nvCxnSpPr>
        <p:spPr>
          <a:xfrm rot="5400000" flipH="1" flipV="1">
            <a:off x="3798866" y="3757981"/>
            <a:ext cx="1" cy="3648416"/>
          </a:xfrm>
          <a:prstGeom prst="bentConnector3">
            <a:avLst>
              <a:gd name="adj1" fmla="val -19660399232"/>
            </a:avLst>
          </a:prstGeom>
          <a:ln w="2540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45" name="TextBox 60">
            <a:extLst>
              <a:ext uri="{FF2B5EF4-FFF2-40B4-BE49-F238E27FC236}">
                <a16:creationId xmlns:a16="http://schemas.microsoft.com/office/drawing/2014/main" id="{7B003E21-7587-4491-B0C9-28F8DCB95A96}"/>
              </a:ext>
            </a:extLst>
          </p:cNvPr>
          <p:cNvSpPr txBox="1"/>
          <p:nvPr/>
        </p:nvSpPr>
        <p:spPr>
          <a:xfrm>
            <a:off x="2725465" y="5322849"/>
            <a:ext cx="49929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COS</a:t>
            </a:r>
            <a:endParaRPr lang="zh-CN" altLang="en-US" sz="1100">
              <a:latin typeface="腾讯体 W7" panose="020C08030202040F0204" pitchFamily="34" charset="-122"/>
              <a:ea typeface="腾讯体 W7" panose="020C08030202040F0204" pitchFamily="34" charset="-122"/>
            </a:endParaRPr>
          </a:p>
        </p:txBody>
      </p:sp>
      <p:sp>
        <p:nvSpPr>
          <p:cNvPr id="146" name="TextBox 60">
            <a:extLst>
              <a:ext uri="{FF2B5EF4-FFF2-40B4-BE49-F238E27FC236}">
                <a16:creationId xmlns:a16="http://schemas.microsoft.com/office/drawing/2014/main" id="{CD956600-C348-41EF-998A-9F3BD5D3F0EA}"/>
              </a:ext>
            </a:extLst>
          </p:cNvPr>
          <p:cNvSpPr txBox="1"/>
          <p:nvPr/>
        </p:nvSpPr>
        <p:spPr>
          <a:xfrm>
            <a:off x="6373097" y="5322849"/>
            <a:ext cx="49929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COS</a:t>
            </a:r>
            <a:endParaRPr lang="zh-CN" altLang="en-US" sz="110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9018725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6046980" cy="580865"/>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disaster recovery design:</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sp>
        <p:nvSpPr>
          <p:cNvPr id="3" name="文本框 2">
            <a:extLst>
              <a:ext uri="{FF2B5EF4-FFF2-40B4-BE49-F238E27FC236}">
                <a16:creationId xmlns:a16="http://schemas.microsoft.com/office/drawing/2014/main" id="{E56AA119-490B-49EE-85F3-A628B7931EA7}"/>
              </a:ext>
            </a:extLst>
          </p:cNvPr>
          <p:cNvSpPr txBox="1"/>
          <p:nvPr/>
        </p:nvSpPr>
        <p:spPr>
          <a:xfrm>
            <a:off x="7356706" y="1836656"/>
            <a:ext cx="4355918" cy="4308872"/>
          </a:xfrm>
          <a:prstGeom prst="rect">
            <a:avLst/>
          </a:prstGeom>
          <a:noFill/>
        </p:spPr>
        <p:txBody>
          <a:bodyPr wrap="square" rtlCol="0">
            <a:spAutoFit/>
          </a:bodyPr>
          <a:lstStyle/>
          <a:p>
            <a:pPr marL="342900" indent="-34290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Hybrid cloud deployment:</a:t>
            </a:r>
            <a:endParaRPr lang="en-US" altLang="zh-CN" sz="2000"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Deploy a complete set of business systems separately in the cloud and in the IDC;</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Use DNS scheduling to point the traffic ingress to Tencent Cloud and switch to the IDC in case of failures;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Connect the IDC and the cloud over Direct Connect for interconnection on the private network;</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Make full use of Tencent Cloud's high-quality BGP public network and use resources in the IDC for sensitive businesses.</a:t>
            </a:r>
            <a:endParaRPr lang="en-US" altLang="zh-CN" dirty="0">
              <a:solidFill>
                <a:prstClr val="black"/>
              </a:solidFill>
              <a:latin typeface="腾讯体 W7" panose="020C08030202040F0204" pitchFamily="34" charset="-122"/>
              <a:ea typeface="腾讯体 W7" panose="020C08030202040F0204" pitchFamily="34" charset="-122"/>
            </a:endParaRPr>
          </a:p>
          <a:p>
            <a:pPr marL="800100" lvl="1" indent="-342900">
              <a:buClr>
                <a:srgbClr val="57C3FF"/>
              </a:buClr>
              <a:buFont typeface="Wingdings" panose="05000000000000000000" pitchFamily="2" charset="2"/>
              <a:buChar char="n"/>
            </a:pPr>
            <a:endParaRPr lang="zh-CN" altLang="en-US" sz="2000" dirty="0">
              <a:solidFill>
                <a:prstClr val="black"/>
              </a:solidFill>
              <a:latin typeface="腾讯体 W7" panose="020C08030202040F0204" pitchFamily="34" charset="-122"/>
              <a:ea typeface="腾讯体 W7" panose="020C08030202040F0204" pitchFamily="34" charset="-122"/>
            </a:endParaRPr>
          </a:p>
        </p:txBody>
      </p:sp>
      <p:grpSp>
        <p:nvGrpSpPr>
          <p:cNvPr id="117" name="组合 116">
            <a:extLst>
              <a:ext uri="{FF2B5EF4-FFF2-40B4-BE49-F238E27FC236}">
                <a16:creationId xmlns:a16="http://schemas.microsoft.com/office/drawing/2014/main" id="{9C0CF3B6-EE01-44D8-A0AE-EA4740F1ACDF}"/>
              </a:ext>
            </a:extLst>
          </p:cNvPr>
          <p:cNvGrpSpPr/>
          <p:nvPr/>
        </p:nvGrpSpPr>
        <p:grpSpPr>
          <a:xfrm>
            <a:off x="1084965" y="1955351"/>
            <a:ext cx="4867019" cy="4100506"/>
            <a:chOff x="1084965" y="1955351"/>
            <a:chExt cx="4867019" cy="4100506"/>
          </a:xfrm>
        </p:grpSpPr>
        <p:grpSp>
          <p:nvGrpSpPr>
            <p:cNvPr id="5" name="组合 4">
              <a:extLst>
                <a:ext uri="{FF2B5EF4-FFF2-40B4-BE49-F238E27FC236}">
                  <a16:creationId xmlns:a16="http://schemas.microsoft.com/office/drawing/2014/main" id="{054E449C-FA23-4EF1-9301-36E0D61DA8D4}"/>
                </a:ext>
              </a:extLst>
            </p:cNvPr>
            <p:cNvGrpSpPr/>
            <p:nvPr/>
          </p:nvGrpSpPr>
          <p:grpSpPr>
            <a:xfrm>
              <a:off x="1084965" y="1955351"/>
              <a:ext cx="4867019" cy="4100506"/>
              <a:chOff x="4304715" y="990282"/>
              <a:chExt cx="6242302" cy="5259194"/>
            </a:xfrm>
          </p:grpSpPr>
          <p:grpSp>
            <p:nvGrpSpPr>
              <p:cNvPr id="7" name="组合 6">
                <a:extLst>
                  <a:ext uri="{FF2B5EF4-FFF2-40B4-BE49-F238E27FC236}">
                    <a16:creationId xmlns:a16="http://schemas.microsoft.com/office/drawing/2014/main" id="{81D91976-E313-4E14-AD47-5D605B9E69CA}"/>
                  </a:ext>
                </a:extLst>
              </p:cNvPr>
              <p:cNvGrpSpPr/>
              <p:nvPr/>
            </p:nvGrpSpPr>
            <p:grpSpPr>
              <a:xfrm>
                <a:off x="4304715" y="1075830"/>
                <a:ext cx="6242302" cy="5173646"/>
                <a:chOff x="4740694" y="1484784"/>
                <a:chExt cx="5894099" cy="4764692"/>
              </a:xfrm>
            </p:grpSpPr>
            <p:sp>
              <p:nvSpPr>
                <p:cNvPr id="23" name="Rounded Rectangle 3">
                  <a:extLst>
                    <a:ext uri="{FF2B5EF4-FFF2-40B4-BE49-F238E27FC236}">
                      <a16:creationId xmlns:a16="http://schemas.microsoft.com/office/drawing/2014/main" id="{73AADBBD-A2A0-4D00-906B-4B0B4FD84B74}"/>
                    </a:ext>
                  </a:extLst>
                </p:cNvPr>
                <p:cNvSpPr/>
                <p:nvPr/>
              </p:nvSpPr>
              <p:spPr>
                <a:xfrm>
                  <a:off x="4740694" y="2347128"/>
                  <a:ext cx="2920020" cy="3902348"/>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25" name="Rectangle 5">
                  <a:extLst>
                    <a:ext uri="{FF2B5EF4-FFF2-40B4-BE49-F238E27FC236}">
                      <a16:creationId xmlns:a16="http://schemas.microsoft.com/office/drawing/2014/main" id="{621BBB6A-52EA-494C-93E0-FF31318D8D42}"/>
                    </a:ext>
                  </a:extLst>
                </p:cNvPr>
                <p:cNvSpPr/>
                <p:nvPr/>
              </p:nvSpPr>
              <p:spPr>
                <a:xfrm>
                  <a:off x="9091570" y="3715267"/>
                  <a:ext cx="647211" cy="60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sp>
              <p:nvSpPr>
                <p:cNvPr id="30" name="Rounded Rectangle 11">
                  <a:extLst>
                    <a:ext uri="{FF2B5EF4-FFF2-40B4-BE49-F238E27FC236}">
                      <a16:creationId xmlns:a16="http://schemas.microsoft.com/office/drawing/2014/main" id="{CF0E8C45-A0CE-46DC-9166-E0A845517AA4}"/>
                    </a:ext>
                  </a:extLst>
                </p:cNvPr>
                <p:cNvSpPr/>
                <p:nvPr/>
              </p:nvSpPr>
              <p:spPr>
                <a:xfrm>
                  <a:off x="5032219" y="3551847"/>
                  <a:ext cx="2271163" cy="832899"/>
                </a:xfrm>
                <a:prstGeom prst="roundRect">
                  <a:avLst/>
                </a:prstGeom>
                <a:noFill/>
                <a:ln w="28575">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grpSp>
              <p:nvGrpSpPr>
                <p:cNvPr id="31" name="Group 12">
                  <a:extLst>
                    <a:ext uri="{FF2B5EF4-FFF2-40B4-BE49-F238E27FC236}">
                      <a16:creationId xmlns:a16="http://schemas.microsoft.com/office/drawing/2014/main" id="{F510C601-21B9-407E-ADD7-023AD8A01B41}"/>
                    </a:ext>
                  </a:extLst>
                </p:cNvPr>
                <p:cNvGrpSpPr/>
                <p:nvPr/>
              </p:nvGrpSpPr>
              <p:grpSpPr>
                <a:xfrm>
                  <a:off x="5234758" y="3710277"/>
                  <a:ext cx="1926395" cy="520365"/>
                  <a:chOff x="1452628" y="2985736"/>
                  <a:chExt cx="2223918" cy="615115"/>
                </a:xfrm>
              </p:grpSpPr>
              <p:pic>
                <p:nvPicPr>
                  <p:cNvPr id="72" name="Picture 13">
                    <a:extLst>
                      <a:ext uri="{FF2B5EF4-FFF2-40B4-BE49-F238E27FC236}">
                        <a16:creationId xmlns:a16="http://schemas.microsoft.com/office/drawing/2014/main" id="{FF716EC5-F10F-4C8E-A546-6329AA4C2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547" y="2985736"/>
                    <a:ext cx="611999" cy="612000"/>
                  </a:xfrm>
                  <a:prstGeom prst="rect">
                    <a:avLst/>
                  </a:prstGeom>
                </p:spPr>
              </p:pic>
              <p:pic>
                <p:nvPicPr>
                  <p:cNvPr id="74" name="Picture 15">
                    <a:extLst>
                      <a:ext uri="{FF2B5EF4-FFF2-40B4-BE49-F238E27FC236}">
                        <a16:creationId xmlns:a16="http://schemas.microsoft.com/office/drawing/2014/main" id="{E0D6B631-A392-469B-98FD-FA20DE689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590" y="2988851"/>
                    <a:ext cx="611999" cy="612000"/>
                  </a:xfrm>
                  <a:prstGeom prst="rect">
                    <a:avLst/>
                  </a:prstGeom>
                </p:spPr>
              </p:pic>
              <p:pic>
                <p:nvPicPr>
                  <p:cNvPr id="76" name="Picture 17">
                    <a:extLst>
                      <a:ext uri="{FF2B5EF4-FFF2-40B4-BE49-F238E27FC236}">
                        <a16:creationId xmlns:a16="http://schemas.microsoft.com/office/drawing/2014/main" id="{16C94D04-C825-4D3D-B47B-6F0DAECCC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28" y="2988851"/>
                    <a:ext cx="612000" cy="612000"/>
                  </a:xfrm>
                  <a:prstGeom prst="rect">
                    <a:avLst/>
                  </a:prstGeom>
                </p:spPr>
              </p:pic>
            </p:grpSp>
            <p:pic>
              <p:nvPicPr>
                <p:cNvPr id="32" name="Picture 2" descr="云数据库 CDB">
                  <a:extLst>
                    <a:ext uri="{FF2B5EF4-FFF2-40B4-BE49-F238E27FC236}">
                      <a16:creationId xmlns:a16="http://schemas.microsoft.com/office/drawing/2014/main" id="{F5AB297F-D29A-4837-B4EA-40D51C567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234" t="8631" r="13841" b="16451"/>
                <a:stretch>
                  <a:fillRect/>
                </a:stretch>
              </p:blipFill>
              <p:spPr bwMode="auto">
                <a:xfrm>
                  <a:off x="5241021" y="4709746"/>
                  <a:ext cx="606561" cy="576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a:extLst>
                    <a:ext uri="{FF2B5EF4-FFF2-40B4-BE49-F238E27FC236}">
                      <a16:creationId xmlns:a16="http://schemas.microsoft.com/office/drawing/2014/main" id="{57AF40C9-B6A8-4446-AFB7-2F52AE4E6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4463" y="2489359"/>
                  <a:ext cx="555199" cy="542218"/>
                </a:xfrm>
                <a:prstGeom prst="rect">
                  <a:avLst/>
                </a:prstGeom>
              </p:spPr>
            </p:pic>
            <p:sp>
              <p:nvSpPr>
                <p:cNvPr id="36" name="team_171561">
                  <a:extLst>
                    <a:ext uri="{FF2B5EF4-FFF2-40B4-BE49-F238E27FC236}">
                      <a16:creationId xmlns:a16="http://schemas.microsoft.com/office/drawing/2014/main" id="{F1D84159-659F-493F-9FEC-3F70EB505F10}"/>
                    </a:ext>
                  </a:extLst>
                </p:cNvPr>
                <p:cNvSpPr>
                  <a:spLocks noChangeAspect="1"/>
                </p:cNvSpPr>
                <p:nvPr/>
              </p:nvSpPr>
              <p:spPr bwMode="auto">
                <a:xfrm>
                  <a:off x="7164298" y="1484784"/>
                  <a:ext cx="406348" cy="331123"/>
                </a:xfrm>
                <a:custGeom>
                  <a:avLst/>
                  <a:gdLst>
                    <a:gd name="T0" fmla="*/ 2483 w 4966"/>
                    <a:gd name="T1" fmla="*/ 450 h 4150"/>
                    <a:gd name="T2" fmla="*/ 0 w 4966"/>
                    <a:gd name="T3" fmla="*/ 3700 h 4150"/>
                    <a:gd name="T4" fmla="*/ 4966 w 4966"/>
                    <a:gd name="T5" fmla="*/ 3099 h 4150"/>
                    <a:gd name="T6" fmla="*/ 3539 w 4966"/>
                    <a:gd name="T7" fmla="*/ 1759 h 4150"/>
                    <a:gd name="T8" fmla="*/ 3562 w 4966"/>
                    <a:gd name="T9" fmla="*/ 1581 h 4150"/>
                    <a:gd name="T10" fmla="*/ 3558 w 4966"/>
                    <a:gd name="T11" fmla="*/ 1418 h 4150"/>
                    <a:gd name="T12" fmla="*/ 2266 w 4966"/>
                    <a:gd name="T13" fmla="*/ 746 h 4150"/>
                    <a:gd name="T14" fmla="*/ 2757 w 4966"/>
                    <a:gd name="T15" fmla="*/ 764 h 4150"/>
                    <a:gd name="T16" fmla="*/ 3296 w 4966"/>
                    <a:gd name="T17" fmla="*/ 1492 h 4150"/>
                    <a:gd name="T18" fmla="*/ 3292 w 4966"/>
                    <a:gd name="T19" fmla="*/ 1623 h 4150"/>
                    <a:gd name="T20" fmla="*/ 3262 w 4966"/>
                    <a:gd name="T21" fmla="*/ 1766 h 4150"/>
                    <a:gd name="T22" fmla="*/ 3218 w 4966"/>
                    <a:gd name="T23" fmla="*/ 1880 h 4150"/>
                    <a:gd name="T24" fmla="*/ 3160 w 4966"/>
                    <a:gd name="T25" fmla="*/ 1982 h 4150"/>
                    <a:gd name="T26" fmla="*/ 3082 w 4966"/>
                    <a:gd name="T27" fmla="*/ 2081 h 4150"/>
                    <a:gd name="T28" fmla="*/ 2974 w 4966"/>
                    <a:gd name="T29" fmla="*/ 2179 h 4150"/>
                    <a:gd name="T30" fmla="*/ 1944 w 4966"/>
                    <a:gd name="T31" fmla="*/ 2139 h 4150"/>
                    <a:gd name="T32" fmla="*/ 1848 w 4966"/>
                    <a:gd name="T33" fmla="*/ 2038 h 4150"/>
                    <a:gd name="T34" fmla="*/ 1769 w 4966"/>
                    <a:gd name="T35" fmla="*/ 1921 h 4150"/>
                    <a:gd name="T36" fmla="*/ 1721 w 4966"/>
                    <a:gd name="T37" fmla="*/ 1815 h 4150"/>
                    <a:gd name="T38" fmla="*/ 1685 w 4966"/>
                    <a:gd name="T39" fmla="*/ 1689 h 4150"/>
                    <a:gd name="T40" fmla="*/ 1669 w 4966"/>
                    <a:gd name="T41" fmla="*/ 1531 h 4150"/>
                    <a:gd name="T42" fmla="*/ 2202 w 4966"/>
                    <a:gd name="T43" fmla="*/ 767 h 4150"/>
                    <a:gd name="T44" fmla="*/ 1404 w 4966"/>
                    <a:gd name="T45" fmla="*/ 1480 h 4150"/>
                    <a:gd name="T46" fmla="*/ 1418 w 4966"/>
                    <a:gd name="T47" fmla="*/ 1709 h 4150"/>
                    <a:gd name="T48" fmla="*/ 628 w 4966"/>
                    <a:gd name="T49" fmla="*/ 1081 h 4150"/>
                    <a:gd name="T50" fmla="*/ 1190 w 4966"/>
                    <a:gd name="T51" fmla="*/ 2915 h 4150"/>
                    <a:gd name="T52" fmla="*/ 1119 w 4966"/>
                    <a:gd name="T53" fmla="*/ 3083 h 4150"/>
                    <a:gd name="T54" fmla="*/ 1069 w 4966"/>
                    <a:gd name="T55" fmla="*/ 3268 h 4150"/>
                    <a:gd name="T56" fmla="*/ 267 w 4966"/>
                    <a:gd name="T57" fmla="*/ 3434 h 4150"/>
                    <a:gd name="T58" fmla="*/ 1658 w 4966"/>
                    <a:gd name="T59" fmla="*/ 2227 h 4150"/>
                    <a:gd name="T60" fmla="*/ 1701 w 4966"/>
                    <a:gd name="T61" fmla="*/ 2340 h 4150"/>
                    <a:gd name="T62" fmla="*/ 1543 w 4966"/>
                    <a:gd name="T63" fmla="*/ 2458 h 4150"/>
                    <a:gd name="T64" fmla="*/ 1421 w 4966"/>
                    <a:gd name="T65" fmla="*/ 2577 h 4150"/>
                    <a:gd name="T66" fmla="*/ 1293 w 4966"/>
                    <a:gd name="T67" fmla="*/ 2738 h 4150"/>
                    <a:gd name="T68" fmla="*/ 1312 w 4966"/>
                    <a:gd name="T69" fmla="*/ 3461 h 4150"/>
                    <a:gd name="T70" fmla="*/ 1332 w 4966"/>
                    <a:gd name="T71" fmla="*/ 3312 h 4150"/>
                    <a:gd name="T72" fmla="*/ 1372 w 4966"/>
                    <a:gd name="T73" fmla="*/ 3166 h 4150"/>
                    <a:gd name="T74" fmla="*/ 1430 w 4966"/>
                    <a:gd name="T75" fmla="*/ 3029 h 4150"/>
                    <a:gd name="T76" fmla="*/ 1504 w 4966"/>
                    <a:gd name="T77" fmla="*/ 2900 h 4150"/>
                    <a:gd name="T78" fmla="*/ 1594 w 4966"/>
                    <a:gd name="T79" fmla="*/ 2782 h 4150"/>
                    <a:gd name="T80" fmla="*/ 1698 w 4966"/>
                    <a:gd name="T81" fmla="*/ 2676 h 4150"/>
                    <a:gd name="T82" fmla="*/ 1816 w 4966"/>
                    <a:gd name="T83" fmla="*/ 2583 h 4150"/>
                    <a:gd name="T84" fmla="*/ 1948 w 4966"/>
                    <a:gd name="T85" fmla="*/ 2505 h 4150"/>
                    <a:gd name="T86" fmla="*/ 3038 w 4966"/>
                    <a:gd name="T87" fmla="*/ 2515 h 4150"/>
                    <a:gd name="T88" fmla="*/ 3168 w 4966"/>
                    <a:gd name="T89" fmla="*/ 2595 h 4150"/>
                    <a:gd name="T90" fmla="*/ 3284 w 4966"/>
                    <a:gd name="T91" fmla="*/ 2690 h 4150"/>
                    <a:gd name="T92" fmla="*/ 3386 w 4966"/>
                    <a:gd name="T93" fmla="*/ 2798 h 4150"/>
                    <a:gd name="T94" fmla="*/ 3474 w 4966"/>
                    <a:gd name="T95" fmla="*/ 2918 h 4150"/>
                    <a:gd name="T96" fmla="*/ 3546 w 4966"/>
                    <a:gd name="T97" fmla="*/ 3048 h 4150"/>
                    <a:gd name="T98" fmla="*/ 3601 w 4966"/>
                    <a:gd name="T99" fmla="*/ 3187 h 4150"/>
                    <a:gd name="T100" fmla="*/ 3638 w 4966"/>
                    <a:gd name="T101" fmla="*/ 3332 h 4150"/>
                    <a:gd name="T102" fmla="*/ 3657 w 4966"/>
                    <a:gd name="T103" fmla="*/ 3491 h 4150"/>
                    <a:gd name="T104" fmla="*/ 3909 w 4966"/>
                    <a:gd name="T105" fmla="*/ 3337 h 4150"/>
                    <a:gd name="T106" fmla="*/ 3873 w 4966"/>
                    <a:gd name="T107" fmla="*/ 3169 h 4150"/>
                    <a:gd name="T108" fmla="*/ 3806 w 4966"/>
                    <a:gd name="T109" fmla="*/ 2978 h 4150"/>
                    <a:gd name="T110" fmla="*/ 3728 w 4966"/>
                    <a:gd name="T111" fmla="*/ 2824 h 4150"/>
                    <a:gd name="T112" fmla="*/ 3607 w 4966"/>
                    <a:gd name="T113" fmla="*/ 2649 h 4150"/>
                    <a:gd name="T114" fmla="*/ 3469 w 4966"/>
                    <a:gd name="T115" fmla="*/ 2500 h 4150"/>
                    <a:gd name="T116" fmla="*/ 3340 w 4966"/>
                    <a:gd name="T117" fmla="*/ 2392 h 4150"/>
                    <a:gd name="T118" fmla="*/ 3259 w 4966"/>
                    <a:gd name="T119" fmla="*/ 2282 h 4150"/>
                    <a:gd name="T120" fmla="*/ 3525 w 4966"/>
                    <a:gd name="T121" fmla="*/ 2161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6" h="4150">
                      <a:moveTo>
                        <a:pt x="4966" y="3099"/>
                      </a:moveTo>
                      <a:cubicBezTo>
                        <a:pt x="4966" y="2809"/>
                        <a:pt x="4879" y="2528"/>
                        <a:pt x="4715" y="2288"/>
                      </a:cubicBezTo>
                      <a:cubicBezTo>
                        <a:pt x="4596" y="2115"/>
                        <a:pt x="4444" y="1971"/>
                        <a:pt x="4267" y="1865"/>
                      </a:cubicBezTo>
                      <a:cubicBezTo>
                        <a:pt x="4475" y="1668"/>
                        <a:pt x="4605" y="1389"/>
                        <a:pt x="4605" y="1081"/>
                      </a:cubicBezTo>
                      <a:cubicBezTo>
                        <a:pt x="4605" y="485"/>
                        <a:pt x="4121" y="0"/>
                        <a:pt x="3525" y="0"/>
                      </a:cubicBezTo>
                      <a:cubicBezTo>
                        <a:pt x="3172" y="0"/>
                        <a:pt x="2841" y="175"/>
                        <a:pt x="2640" y="462"/>
                      </a:cubicBezTo>
                      <a:cubicBezTo>
                        <a:pt x="2589" y="454"/>
                        <a:pt x="2536" y="450"/>
                        <a:pt x="2483" y="450"/>
                      </a:cubicBezTo>
                      <a:cubicBezTo>
                        <a:pt x="2430" y="450"/>
                        <a:pt x="2378" y="454"/>
                        <a:pt x="2327" y="462"/>
                      </a:cubicBezTo>
                      <a:cubicBezTo>
                        <a:pt x="2126" y="175"/>
                        <a:pt x="1795" y="0"/>
                        <a:pt x="1442" y="0"/>
                      </a:cubicBezTo>
                      <a:cubicBezTo>
                        <a:pt x="846" y="0"/>
                        <a:pt x="361" y="485"/>
                        <a:pt x="361" y="1081"/>
                      </a:cubicBezTo>
                      <a:cubicBezTo>
                        <a:pt x="361" y="1389"/>
                        <a:pt x="491" y="1668"/>
                        <a:pt x="699" y="1865"/>
                      </a:cubicBezTo>
                      <a:cubicBezTo>
                        <a:pt x="523" y="1971"/>
                        <a:pt x="370" y="2115"/>
                        <a:pt x="252" y="2288"/>
                      </a:cubicBezTo>
                      <a:cubicBezTo>
                        <a:pt x="87" y="2528"/>
                        <a:pt x="0" y="2809"/>
                        <a:pt x="0" y="3099"/>
                      </a:cubicBezTo>
                      <a:lnTo>
                        <a:pt x="0" y="3700"/>
                      </a:lnTo>
                      <a:lnTo>
                        <a:pt x="1042" y="3700"/>
                      </a:lnTo>
                      <a:lnTo>
                        <a:pt x="1042" y="4150"/>
                      </a:lnTo>
                      <a:lnTo>
                        <a:pt x="3925" y="4150"/>
                      </a:lnTo>
                      <a:lnTo>
                        <a:pt x="3925" y="3700"/>
                      </a:lnTo>
                      <a:lnTo>
                        <a:pt x="4966" y="3700"/>
                      </a:lnTo>
                      <a:lnTo>
                        <a:pt x="4966" y="3099"/>
                      </a:lnTo>
                      <a:lnTo>
                        <a:pt x="4966" y="3099"/>
                      </a:lnTo>
                      <a:close/>
                      <a:moveTo>
                        <a:pt x="3525" y="267"/>
                      </a:moveTo>
                      <a:cubicBezTo>
                        <a:pt x="3974" y="267"/>
                        <a:pt x="4339" y="632"/>
                        <a:pt x="4339" y="1081"/>
                      </a:cubicBezTo>
                      <a:cubicBezTo>
                        <a:pt x="4339" y="1529"/>
                        <a:pt x="3974" y="1894"/>
                        <a:pt x="3525" y="1894"/>
                      </a:cubicBezTo>
                      <a:cubicBezTo>
                        <a:pt x="3517" y="1894"/>
                        <a:pt x="3509" y="1894"/>
                        <a:pt x="3501" y="1894"/>
                      </a:cubicBezTo>
                      <a:cubicBezTo>
                        <a:pt x="3501" y="1892"/>
                        <a:pt x="3502" y="1891"/>
                        <a:pt x="3502" y="1889"/>
                      </a:cubicBezTo>
                      <a:cubicBezTo>
                        <a:pt x="3516" y="1850"/>
                        <a:pt x="3528" y="1809"/>
                        <a:pt x="3537" y="1768"/>
                      </a:cubicBezTo>
                      <a:cubicBezTo>
                        <a:pt x="3538" y="1765"/>
                        <a:pt x="3539" y="1762"/>
                        <a:pt x="3539" y="1759"/>
                      </a:cubicBezTo>
                      <a:cubicBezTo>
                        <a:pt x="3542" y="1748"/>
                        <a:pt x="3544" y="1737"/>
                        <a:pt x="3546" y="1725"/>
                      </a:cubicBezTo>
                      <a:cubicBezTo>
                        <a:pt x="3547" y="1720"/>
                        <a:pt x="3548" y="1715"/>
                        <a:pt x="3549" y="1709"/>
                      </a:cubicBezTo>
                      <a:cubicBezTo>
                        <a:pt x="3550" y="1699"/>
                        <a:pt x="3552" y="1689"/>
                        <a:pt x="3553" y="1679"/>
                      </a:cubicBezTo>
                      <a:cubicBezTo>
                        <a:pt x="3554" y="1672"/>
                        <a:pt x="3555" y="1665"/>
                        <a:pt x="3556" y="1658"/>
                      </a:cubicBezTo>
                      <a:cubicBezTo>
                        <a:pt x="3557" y="1649"/>
                        <a:pt x="3558" y="1640"/>
                        <a:pt x="3559" y="1631"/>
                      </a:cubicBezTo>
                      <a:cubicBezTo>
                        <a:pt x="3560" y="1622"/>
                        <a:pt x="3560" y="1612"/>
                        <a:pt x="3561" y="1603"/>
                      </a:cubicBezTo>
                      <a:cubicBezTo>
                        <a:pt x="3561" y="1596"/>
                        <a:pt x="3562" y="1589"/>
                        <a:pt x="3562" y="1581"/>
                      </a:cubicBezTo>
                      <a:cubicBezTo>
                        <a:pt x="3563" y="1566"/>
                        <a:pt x="3564" y="1550"/>
                        <a:pt x="3564" y="1534"/>
                      </a:cubicBezTo>
                      <a:cubicBezTo>
                        <a:pt x="3564" y="1533"/>
                        <a:pt x="3564" y="1532"/>
                        <a:pt x="3564" y="1531"/>
                      </a:cubicBezTo>
                      <a:cubicBezTo>
                        <a:pt x="3564" y="1530"/>
                        <a:pt x="3564" y="1529"/>
                        <a:pt x="3564" y="1529"/>
                      </a:cubicBezTo>
                      <a:cubicBezTo>
                        <a:pt x="3564" y="1513"/>
                        <a:pt x="3563" y="1497"/>
                        <a:pt x="3562" y="1481"/>
                      </a:cubicBezTo>
                      <a:cubicBezTo>
                        <a:pt x="3562" y="1476"/>
                        <a:pt x="3562" y="1472"/>
                        <a:pt x="3562" y="1467"/>
                      </a:cubicBezTo>
                      <a:cubicBezTo>
                        <a:pt x="3561" y="1453"/>
                        <a:pt x="3560" y="1440"/>
                        <a:pt x="3559" y="1427"/>
                      </a:cubicBezTo>
                      <a:cubicBezTo>
                        <a:pt x="3558" y="1424"/>
                        <a:pt x="3558" y="1421"/>
                        <a:pt x="3558" y="1418"/>
                      </a:cubicBezTo>
                      <a:cubicBezTo>
                        <a:pt x="3517" y="1028"/>
                        <a:pt x="3271" y="695"/>
                        <a:pt x="2916" y="541"/>
                      </a:cubicBezTo>
                      <a:cubicBezTo>
                        <a:pt x="3069" y="369"/>
                        <a:pt x="3291" y="267"/>
                        <a:pt x="3525" y="267"/>
                      </a:cubicBezTo>
                      <a:close/>
                      <a:moveTo>
                        <a:pt x="2202" y="767"/>
                      </a:moveTo>
                      <a:cubicBezTo>
                        <a:pt x="2204" y="766"/>
                        <a:pt x="2207" y="765"/>
                        <a:pt x="2209" y="764"/>
                      </a:cubicBezTo>
                      <a:cubicBezTo>
                        <a:pt x="2218" y="761"/>
                        <a:pt x="2226" y="759"/>
                        <a:pt x="2234" y="756"/>
                      </a:cubicBezTo>
                      <a:cubicBezTo>
                        <a:pt x="2240" y="754"/>
                        <a:pt x="2246" y="752"/>
                        <a:pt x="2253" y="750"/>
                      </a:cubicBezTo>
                      <a:cubicBezTo>
                        <a:pt x="2257" y="749"/>
                        <a:pt x="2262" y="748"/>
                        <a:pt x="2266" y="746"/>
                      </a:cubicBezTo>
                      <a:cubicBezTo>
                        <a:pt x="2275" y="744"/>
                        <a:pt x="2283" y="742"/>
                        <a:pt x="2291" y="740"/>
                      </a:cubicBezTo>
                      <a:cubicBezTo>
                        <a:pt x="2353" y="725"/>
                        <a:pt x="2417" y="717"/>
                        <a:pt x="2483" y="717"/>
                      </a:cubicBezTo>
                      <a:cubicBezTo>
                        <a:pt x="2549" y="717"/>
                        <a:pt x="2614" y="725"/>
                        <a:pt x="2675" y="740"/>
                      </a:cubicBezTo>
                      <a:cubicBezTo>
                        <a:pt x="2684" y="742"/>
                        <a:pt x="2692" y="744"/>
                        <a:pt x="2700" y="746"/>
                      </a:cubicBezTo>
                      <a:cubicBezTo>
                        <a:pt x="2705" y="748"/>
                        <a:pt x="2709" y="749"/>
                        <a:pt x="2714" y="750"/>
                      </a:cubicBezTo>
                      <a:cubicBezTo>
                        <a:pt x="2720" y="752"/>
                        <a:pt x="2726" y="754"/>
                        <a:pt x="2732" y="756"/>
                      </a:cubicBezTo>
                      <a:cubicBezTo>
                        <a:pt x="2741" y="759"/>
                        <a:pt x="2749" y="761"/>
                        <a:pt x="2757" y="764"/>
                      </a:cubicBezTo>
                      <a:cubicBezTo>
                        <a:pt x="2760" y="765"/>
                        <a:pt x="2762" y="766"/>
                        <a:pt x="2765" y="767"/>
                      </a:cubicBezTo>
                      <a:cubicBezTo>
                        <a:pt x="3037" y="868"/>
                        <a:pt x="3241" y="1110"/>
                        <a:pt x="3287" y="1404"/>
                      </a:cubicBezTo>
                      <a:cubicBezTo>
                        <a:pt x="3287" y="1406"/>
                        <a:pt x="3288" y="1409"/>
                        <a:pt x="3288" y="1411"/>
                      </a:cubicBezTo>
                      <a:cubicBezTo>
                        <a:pt x="3290" y="1421"/>
                        <a:pt x="3291" y="1431"/>
                        <a:pt x="3292" y="1441"/>
                      </a:cubicBezTo>
                      <a:cubicBezTo>
                        <a:pt x="3292" y="1445"/>
                        <a:pt x="3293" y="1448"/>
                        <a:pt x="3293" y="1452"/>
                      </a:cubicBezTo>
                      <a:cubicBezTo>
                        <a:pt x="3294" y="1461"/>
                        <a:pt x="3295" y="1471"/>
                        <a:pt x="3295" y="1480"/>
                      </a:cubicBezTo>
                      <a:cubicBezTo>
                        <a:pt x="3296" y="1484"/>
                        <a:pt x="3296" y="1488"/>
                        <a:pt x="3296" y="1492"/>
                      </a:cubicBezTo>
                      <a:cubicBezTo>
                        <a:pt x="3297" y="1504"/>
                        <a:pt x="3297" y="1516"/>
                        <a:pt x="3297" y="1528"/>
                      </a:cubicBezTo>
                      <a:cubicBezTo>
                        <a:pt x="3297" y="1529"/>
                        <a:pt x="3297" y="1530"/>
                        <a:pt x="3297" y="1531"/>
                      </a:cubicBezTo>
                      <a:cubicBezTo>
                        <a:pt x="3297" y="1531"/>
                        <a:pt x="3297" y="1532"/>
                        <a:pt x="3297" y="1532"/>
                      </a:cubicBezTo>
                      <a:cubicBezTo>
                        <a:pt x="3297" y="1544"/>
                        <a:pt x="3297" y="1555"/>
                        <a:pt x="3296" y="1567"/>
                      </a:cubicBezTo>
                      <a:cubicBezTo>
                        <a:pt x="3296" y="1570"/>
                        <a:pt x="3296" y="1574"/>
                        <a:pt x="3296" y="1578"/>
                      </a:cubicBezTo>
                      <a:cubicBezTo>
                        <a:pt x="3295" y="1589"/>
                        <a:pt x="3294" y="1600"/>
                        <a:pt x="3293" y="1611"/>
                      </a:cubicBezTo>
                      <a:cubicBezTo>
                        <a:pt x="3293" y="1615"/>
                        <a:pt x="3292" y="1619"/>
                        <a:pt x="3292" y="1623"/>
                      </a:cubicBezTo>
                      <a:cubicBezTo>
                        <a:pt x="3291" y="1630"/>
                        <a:pt x="3290" y="1638"/>
                        <a:pt x="3289" y="1645"/>
                      </a:cubicBezTo>
                      <a:cubicBezTo>
                        <a:pt x="3288" y="1650"/>
                        <a:pt x="3287" y="1656"/>
                        <a:pt x="3286" y="1661"/>
                      </a:cubicBezTo>
                      <a:cubicBezTo>
                        <a:pt x="3285" y="1669"/>
                        <a:pt x="3284" y="1678"/>
                        <a:pt x="3282" y="1686"/>
                      </a:cubicBezTo>
                      <a:cubicBezTo>
                        <a:pt x="3281" y="1693"/>
                        <a:pt x="3279" y="1700"/>
                        <a:pt x="3277" y="1708"/>
                      </a:cubicBezTo>
                      <a:cubicBezTo>
                        <a:pt x="3276" y="1712"/>
                        <a:pt x="3275" y="1716"/>
                        <a:pt x="3274" y="1721"/>
                      </a:cubicBezTo>
                      <a:cubicBezTo>
                        <a:pt x="3272" y="1732"/>
                        <a:pt x="3269" y="1742"/>
                        <a:pt x="3266" y="1753"/>
                      </a:cubicBezTo>
                      <a:cubicBezTo>
                        <a:pt x="3265" y="1757"/>
                        <a:pt x="3264" y="1762"/>
                        <a:pt x="3262" y="1766"/>
                      </a:cubicBezTo>
                      <a:cubicBezTo>
                        <a:pt x="3260" y="1772"/>
                        <a:pt x="3258" y="1778"/>
                        <a:pt x="3256" y="1784"/>
                      </a:cubicBezTo>
                      <a:cubicBezTo>
                        <a:pt x="3255" y="1789"/>
                        <a:pt x="3253" y="1794"/>
                        <a:pt x="3252" y="1799"/>
                      </a:cubicBezTo>
                      <a:cubicBezTo>
                        <a:pt x="3250" y="1804"/>
                        <a:pt x="3248" y="1810"/>
                        <a:pt x="3246" y="1815"/>
                      </a:cubicBezTo>
                      <a:cubicBezTo>
                        <a:pt x="3242" y="1824"/>
                        <a:pt x="3239" y="1833"/>
                        <a:pt x="3235" y="1843"/>
                      </a:cubicBezTo>
                      <a:cubicBezTo>
                        <a:pt x="3233" y="1847"/>
                        <a:pt x="3231" y="1851"/>
                        <a:pt x="3230" y="1855"/>
                      </a:cubicBezTo>
                      <a:cubicBezTo>
                        <a:pt x="3226" y="1862"/>
                        <a:pt x="3223" y="1870"/>
                        <a:pt x="3219" y="1877"/>
                      </a:cubicBezTo>
                      <a:lnTo>
                        <a:pt x="3218" y="1880"/>
                      </a:lnTo>
                      <a:cubicBezTo>
                        <a:pt x="3217" y="1882"/>
                        <a:pt x="3216" y="1885"/>
                        <a:pt x="3214" y="1888"/>
                      </a:cubicBezTo>
                      <a:cubicBezTo>
                        <a:pt x="3210" y="1896"/>
                        <a:pt x="3206" y="1904"/>
                        <a:pt x="3202" y="1912"/>
                      </a:cubicBezTo>
                      <a:cubicBezTo>
                        <a:pt x="3200" y="1915"/>
                        <a:pt x="3199" y="1918"/>
                        <a:pt x="3197" y="1921"/>
                      </a:cubicBezTo>
                      <a:cubicBezTo>
                        <a:pt x="3197" y="1921"/>
                        <a:pt x="3197" y="1921"/>
                        <a:pt x="3197" y="1921"/>
                      </a:cubicBezTo>
                      <a:cubicBezTo>
                        <a:pt x="3192" y="1930"/>
                        <a:pt x="3187" y="1938"/>
                        <a:pt x="3183" y="1946"/>
                      </a:cubicBezTo>
                      <a:cubicBezTo>
                        <a:pt x="3181" y="1950"/>
                        <a:pt x="3179" y="1953"/>
                        <a:pt x="3177" y="1956"/>
                      </a:cubicBezTo>
                      <a:cubicBezTo>
                        <a:pt x="3171" y="1965"/>
                        <a:pt x="3166" y="1973"/>
                        <a:pt x="3160" y="1982"/>
                      </a:cubicBezTo>
                      <a:cubicBezTo>
                        <a:pt x="3157" y="1987"/>
                        <a:pt x="3153" y="1992"/>
                        <a:pt x="3149" y="1997"/>
                      </a:cubicBezTo>
                      <a:cubicBezTo>
                        <a:pt x="3146" y="2002"/>
                        <a:pt x="3143" y="2006"/>
                        <a:pt x="3140" y="2010"/>
                      </a:cubicBezTo>
                      <a:cubicBezTo>
                        <a:pt x="3136" y="2016"/>
                        <a:pt x="3132" y="2021"/>
                        <a:pt x="3128" y="2027"/>
                      </a:cubicBezTo>
                      <a:cubicBezTo>
                        <a:pt x="3125" y="2031"/>
                        <a:pt x="3122" y="2034"/>
                        <a:pt x="3119" y="2038"/>
                      </a:cubicBezTo>
                      <a:cubicBezTo>
                        <a:pt x="3114" y="2044"/>
                        <a:pt x="3110" y="2049"/>
                        <a:pt x="3105" y="2055"/>
                      </a:cubicBezTo>
                      <a:cubicBezTo>
                        <a:pt x="3102" y="2058"/>
                        <a:pt x="3099" y="2061"/>
                        <a:pt x="3097" y="2065"/>
                      </a:cubicBezTo>
                      <a:cubicBezTo>
                        <a:pt x="3092" y="2070"/>
                        <a:pt x="3087" y="2076"/>
                        <a:pt x="3082" y="2081"/>
                      </a:cubicBezTo>
                      <a:cubicBezTo>
                        <a:pt x="3079" y="2084"/>
                        <a:pt x="3076" y="2087"/>
                        <a:pt x="3073" y="2090"/>
                      </a:cubicBezTo>
                      <a:cubicBezTo>
                        <a:pt x="3065" y="2099"/>
                        <a:pt x="3057" y="2107"/>
                        <a:pt x="3048" y="2115"/>
                      </a:cubicBezTo>
                      <a:cubicBezTo>
                        <a:pt x="3043" y="2120"/>
                        <a:pt x="3039" y="2125"/>
                        <a:pt x="3033" y="2130"/>
                      </a:cubicBezTo>
                      <a:cubicBezTo>
                        <a:pt x="3030" y="2133"/>
                        <a:pt x="3026" y="2136"/>
                        <a:pt x="3023" y="2139"/>
                      </a:cubicBezTo>
                      <a:cubicBezTo>
                        <a:pt x="3017" y="2144"/>
                        <a:pt x="3011" y="2150"/>
                        <a:pt x="3005" y="2155"/>
                      </a:cubicBezTo>
                      <a:cubicBezTo>
                        <a:pt x="3002" y="2157"/>
                        <a:pt x="2999" y="2160"/>
                        <a:pt x="2996" y="2162"/>
                      </a:cubicBezTo>
                      <a:cubicBezTo>
                        <a:pt x="2989" y="2168"/>
                        <a:pt x="2981" y="2174"/>
                        <a:pt x="2974" y="2179"/>
                      </a:cubicBezTo>
                      <a:cubicBezTo>
                        <a:pt x="2972" y="2181"/>
                        <a:pt x="2970" y="2183"/>
                        <a:pt x="2968" y="2184"/>
                      </a:cubicBezTo>
                      <a:cubicBezTo>
                        <a:pt x="2832" y="2285"/>
                        <a:pt x="2665" y="2344"/>
                        <a:pt x="2483" y="2344"/>
                      </a:cubicBezTo>
                      <a:cubicBezTo>
                        <a:pt x="2302" y="2344"/>
                        <a:pt x="2134" y="2285"/>
                        <a:pt x="1999" y="2184"/>
                      </a:cubicBezTo>
                      <a:cubicBezTo>
                        <a:pt x="1997" y="2183"/>
                        <a:pt x="1995" y="2181"/>
                        <a:pt x="1993" y="2179"/>
                      </a:cubicBezTo>
                      <a:cubicBezTo>
                        <a:pt x="1985" y="2174"/>
                        <a:pt x="1978" y="2168"/>
                        <a:pt x="1971" y="2162"/>
                      </a:cubicBezTo>
                      <a:cubicBezTo>
                        <a:pt x="1968" y="2160"/>
                        <a:pt x="1964" y="2157"/>
                        <a:pt x="1961" y="2155"/>
                      </a:cubicBezTo>
                      <a:cubicBezTo>
                        <a:pt x="1955" y="2150"/>
                        <a:pt x="1950" y="2144"/>
                        <a:pt x="1944" y="2139"/>
                      </a:cubicBezTo>
                      <a:cubicBezTo>
                        <a:pt x="1940" y="2136"/>
                        <a:pt x="1937" y="2133"/>
                        <a:pt x="1933" y="2130"/>
                      </a:cubicBezTo>
                      <a:cubicBezTo>
                        <a:pt x="1928" y="2125"/>
                        <a:pt x="1923" y="2120"/>
                        <a:pt x="1918" y="2115"/>
                      </a:cubicBezTo>
                      <a:cubicBezTo>
                        <a:pt x="1910" y="2107"/>
                        <a:pt x="1901" y="2099"/>
                        <a:pt x="1893" y="2090"/>
                      </a:cubicBezTo>
                      <a:cubicBezTo>
                        <a:pt x="1890" y="2087"/>
                        <a:pt x="1887" y="2084"/>
                        <a:pt x="1884" y="2081"/>
                      </a:cubicBezTo>
                      <a:cubicBezTo>
                        <a:pt x="1879" y="2076"/>
                        <a:pt x="1875" y="2070"/>
                        <a:pt x="1870" y="2065"/>
                      </a:cubicBezTo>
                      <a:cubicBezTo>
                        <a:pt x="1867" y="2061"/>
                        <a:pt x="1864" y="2058"/>
                        <a:pt x="1861" y="2055"/>
                      </a:cubicBezTo>
                      <a:cubicBezTo>
                        <a:pt x="1857" y="2049"/>
                        <a:pt x="1852" y="2044"/>
                        <a:pt x="1848" y="2038"/>
                      </a:cubicBezTo>
                      <a:cubicBezTo>
                        <a:pt x="1845" y="2034"/>
                        <a:pt x="1842" y="2031"/>
                        <a:pt x="1839" y="2027"/>
                      </a:cubicBezTo>
                      <a:cubicBezTo>
                        <a:pt x="1835" y="2021"/>
                        <a:pt x="1830" y="2016"/>
                        <a:pt x="1826" y="2010"/>
                      </a:cubicBezTo>
                      <a:cubicBezTo>
                        <a:pt x="1823" y="2006"/>
                        <a:pt x="1820" y="2002"/>
                        <a:pt x="1817" y="1997"/>
                      </a:cubicBezTo>
                      <a:cubicBezTo>
                        <a:pt x="1813" y="1992"/>
                        <a:pt x="1810" y="1987"/>
                        <a:pt x="1806" y="1982"/>
                      </a:cubicBezTo>
                      <a:cubicBezTo>
                        <a:pt x="1801" y="1973"/>
                        <a:pt x="1795" y="1965"/>
                        <a:pt x="1790" y="1956"/>
                      </a:cubicBezTo>
                      <a:cubicBezTo>
                        <a:pt x="1788" y="1953"/>
                        <a:pt x="1786" y="1950"/>
                        <a:pt x="1784" y="1946"/>
                      </a:cubicBezTo>
                      <a:cubicBezTo>
                        <a:pt x="1779" y="1938"/>
                        <a:pt x="1774" y="1930"/>
                        <a:pt x="1769" y="1921"/>
                      </a:cubicBezTo>
                      <a:cubicBezTo>
                        <a:pt x="1768" y="1918"/>
                        <a:pt x="1766" y="1915"/>
                        <a:pt x="1764" y="1912"/>
                      </a:cubicBezTo>
                      <a:cubicBezTo>
                        <a:pt x="1760" y="1904"/>
                        <a:pt x="1756" y="1896"/>
                        <a:pt x="1752" y="1888"/>
                      </a:cubicBezTo>
                      <a:cubicBezTo>
                        <a:pt x="1751" y="1885"/>
                        <a:pt x="1749" y="1882"/>
                        <a:pt x="1748" y="1879"/>
                      </a:cubicBezTo>
                      <a:cubicBezTo>
                        <a:pt x="1748" y="1879"/>
                        <a:pt x="1747" y="1878"/>
                        <a:pt x="1747" y="1878"/>
                      </a:cubicBezTo>
                      <a:cubicBezTo>
                        <a:pt x="1744" y="1870"/>
                        <a:pt x="1740" y="1862"/>
                        <a:pt x="1737" y="1854"/>
                      </a:cubicBezTo>
                      <a:cubicBezTo>
                        <a:pt x="1735" y="1850"/>
                        <a:pt x="1733" y="1847"/>
                        <a:pt x="1732" y="1843"/>
                      </a:cubicBezTo>
                      <a:cubicBezTo>
                        <a:pt x="1728" y="1834"/>
                        <a:pt x="1724" y="1824"/>
                        <a:pt x="1721" y="1815"/>
                      </a:cubicBezTo>
                      <a:cubicBezTo>
                        <a:pt x="1719" y="1810"/>
                        <a:pt x="1717" y="1804"/>
                        <a:pt x="1715" y="1799"/>
                      </a:cubicBezTo>
                      <a:cubicBezTo>
                        <a:pt x="1713" y="1794"/>
                        <a:pt x="1712" y="1789"/>
                        <a:pt x="1710" y="1783"/>
                      </a:cubicBezTo>
                      <a:cubicBezTo>
                        <a:pt x="1708" y="1778"/>
                        <a:pt x="1706" y="1772"/>
                        <a:pt x="1704" y="1766"/>
                      </a:cubicBezTo>
                      <a:cubicBezTo>
                        <a:pt x="1702" y="1758"/>
                        <a:pt x="1699" y="1749"/>
                        <a:pt x="1697" y="1740"/>
                      </a:cubicBezTo>
                      <a:cubicBezTo>
                        <a:pt x="1695" y="1734"/>
                        <a:pt x="1694" y="1728"/>
                        <a:pt x="1692" y="1722"/>
                      </a:cubicBezTo>
                      <a:cubicBezTo>
                        <a:pt x="1691" y="1717"/>
                        <a:pt x="1690" y="1712"/>
                        <a:pt x="1689" y="1707"/>
                      </a:cubicBezTo>
                      <a:cubicBezTo>
                        <a:pt x="1687" y="1701"/>
                        <a:pt x="1686" y="1695"/>
                        <a:pt x="1685" y="1689"/>
                      </a:cubicBezTo>
                      <a:cubicBezTo>
                        <a:pt x="1683" y="1679"/>
                        <a:pt x="1681" y="1670"/>
                        <a:pt x="1680" y="1661"/>
                      </a:cubicBezTo>
                      <a:cubicBezTo>
                        <a:pt x="1679" y="1655"/>
                        <a:pt x="1678" y="1650"/>
                        <a:pt x="1678" y="1645"/>
                      </a:cubicBezTo>
                      <a:cubicBezTo>
                        <a:pt x="1676" y="1638"/>
                        <a:pt x="1676" y="1630"/>
                        <a:pt x="1675" y="1622"/>
                      </a:cubicBezTo>
                      <a:cubicBezTo>
                        <a:pt x="1674" y="1619"/>
                        <a:pt x="1674" y="1615"/>
                        <a:pt x="1673" y="1611"/>
                      </a:cubicBezTo>
                      <a:cubicBezTo>
                        <a:pt x="1672" y="1600"/>
                        <a:pt x="1671" y="1588"/>
                        <a:pt x="1671" y="1577"/>
                      </a:cubicBezTo>
                      <a:cubicBezTo>
                        <a:pt x="1671" y="1574"/>
                        <a:pt x="1670" y="1571"/>
                        <a:pt x="1670" y="1567"/>
                      </a:cubicBezTo>
                      <a:cubicBezTo>
                        <a:pt x="1670" y="1555"/>
                        <a:pt x="1669" y="1543"/>
                        <a:pt x="1669" y="1531"/>
                      </a:cubicBezTo>
                      <a:cubicBezTo>
                        <a:pt x="1669" y="1518"/>
                        <a:pt x="1670" y="1504"/>
                        <a:pt x="1670" y="1491"/>
                      </a:cubicBezTo>
                      <a:cubicBezTo>
                        <a:pt x="1671" y="1488"/>
                        <a:pt x="1671" y="1484"/>
                        <a:pt x="1671" y="1481"/>
                      </a:cubicBezTo>
                      <a:cubicBezTo>
                        <a:pt x="1672" y="1471"/>
                        <a:pt x="1672" y="1461"/>
                        <a:pt x="1673" y="1452"/>
                      </a:cubicBezTo>
                      <a:cubicBezTo>
                        <a:pt x="1674" y="1448"/>
                        <a:pt x="1674" y="1445"/>
                        <a:pt x="1674" y="1442"/>
                      </a:cubicBezTo>
                      <a:cubicBezTo>
                        <a:pt x="1675" y="1431"/>
                        <a:pt x="1677" y="1421"/>
                        <a:pt x="1678" y="1410"/>
                      </a:cubicBezTo>
                      <a:cubicBezTo>
                        <a:pt x="1679" y="1408"/>
                        <a:pt x="1679" y="1406"/>
                        <a:pt x="1679" y="1404"/>
                      </a:cubicBezTo>
                      <a:cubicBezTo>
                        <a:pt x="1725" y="1110"/>
                        <a:pt x="1929" y="868"/>
                        <a:pt x="2202" y="767"/>
                      </a:cubicBezTo>
                      <a:close/>
                      <a:moveTo>
                        <a:pt x="628" y="1081"/>
                      </a:moveTo>
                      <a:cubicBezTo>
                        <a:pt x="628" y="632"/>
                        <a:pt x="993" y="267"/>
                        <a:pt x="1442" y="267"/>
                      </a:cubicBezTo>
                      <a:cubicBezTo>
                        <a:pt x="1676" y="267"/>
                        <a:pt x="1897" y="369"/>
                        <a:pt x="2050" y="541"/>
                      </a:cubicBezTo>
                      <a:cubicBezTo>
                        <a:pt x="1695" y="695"/>
                        <a:pt x="1449" y="1028"/>
                        <a:pt x="1409" y="1418"/>
                      </a:cubicBezTo>
                      <a:cubicBezTo>
                        <a:pt x="1408" y="1421"/>
                        <a:pt x="1408" y="1423"/>
                        <a:pt x="1408" y="1426"/>
                      </a:cubicBezTo>
                      <a:cubicBezTo>
                        <a:pt x="1407" y="1440"/>
                        <a:pt x="1406" y="1454"/>
                        <a:pt x="1405" y="1468"/>
                      </a:cubicBezTo>
                      <a:cubicBezTo>
                        <a:pt x="1404" y="1472"/>
                        <a:pt x="1404" y="1476"/>
                        <a:pt x="1404" y="1480"/>
                      </a:cubicBezTo>
                      <a:cubicBezTo>
                        <a:pt x="1403" y="1497"/>
                        <a:pt x="1403" y="1514"/>
                        <a:pt x="1403" y="1531"/>
                      </a:cubicBezTo>
                      <a:cubicBezTo>
                        <a:pt x="1403" y="1548"/>
                        <a:pt x="1403" y="1565"/>
                        <a:pt x="1404" y="1582"/>
                      </a:cubicBezTo>
                      <a:cubicBezTo>
                        <a:pt x="1404" y="1588"/>
                        <a:pt x="1405" y="1595"/>
                        <a:pt x="1405" y="1602"/>
                      </a:cubicBezTo>
                      <a:cubicBezTo>
                        <a:pt x="1406" y="1612"/>
                        <a:pt x="1407" y="1622"/>
                        <a:pt x="1408" y="1631"/>
                      </a:cubicBezTo>
                      <a:cubicBezTo>
                        <a:pt x="1408" y="1640"/>
                        <a:pt x="1409" y="1649"/>
                        <a:pt x="1410" y="1657"/>
                      </a:cubicBezTo>
                      <a:cubicBezTo>
                        <a:pt x="1411" y="1665"/>
                        <a:pt x="1412" y="1672"/>
                        <a:pt x="1413" y="1680"/>
                      </a:cubicBezTo>
                      <a:cubicBezTo>
                        <a:pt x="1415" y="1689"/>
                        <a:pt x="1416" y="1699"/>
                        <a:pt x="1418" y="1709"/>
                      </a:cubicBezTo>
                      <a:cubicBezTo>
                        <a:pt x="1419" y="1715"/>
                        <a:pt x="1420" y="1720"/>
                        <a:pt x="1421" y="1726"/>
                      </a:cubicBezTo>
                      <a:cubicBezTo>
                        <a:pt x="1423" y="1737"/>
                        <a:pt x="1425" y="1748"/>
                        <a:pt x="1427" y="1759"/>
                      </a:cubicBezTo>
                      <a:cubicBezTo>
                        <a:pt x="1428" y="1762"/>
                        <a:pt x="1429" y="1766"/>
                        <a:pt x="1430" y="1769"/>
                      </a:cubicBezTo>
                      <a:cubicBezTo>
                        <a:pt x="1439" y="1809"/>
                        <a:pt x="1450" y="1848"/>
                        <a:pt x="1463" y="1887"/>
                      </a:cubicBezTo>
                      <a:cubicBezTo>
                        <a:pt x="1464" y="1889"/>
                        <a:pt x="1465" y="1892"/>
                        <a:pt x="1466" y="1894"/>
                      </a:cubicBezTo>
                      <a:cubicBezTo>
                        <a:pt x="1458" y="1894"/>
                        <a:pt x="1450" y="1894"/>
                        <a:pt x="1442" y="1894"/>
                      </a:cubicBezTo>
                      <a:cubicBezTo>
                        <a:pt x="993" y="1894"/>
                        <a:pt x="628" y="1529"/>
                        <a:pt x="628" y="1081"/>
                      </a:cubicBezTo>
                      <a:close/>
                      <a:moveTo>
                        <a:pt x="1265" y="2781"/>
                      </a:moveTo>
                      <a:cubicBezTo>
                        <a:pt x="1262" y="2785"/>
                        <a:pt x="1259" y="2790"/>
                        <a:pt x="1257" y="2795"/>
                      </a:cubicBezTo>
                      <a:cubicBezTo>
                        <a:pt x="1250" y="2804"/>
                        <a:pt x="1244" y="2814"/>
                        <a:pt x="1239" y="2824"/>
                      </a:cubicBezTo>
                      <a:cubicBezTo>
                        <a:pt x="1235" y="2830"/>
                        <a:pt x="1232" y="2835"/>
                        <a:pt x="1229" y="2841"/>
                      </a:cubicBezTo>
                      <a:cubicBezTo>
                        <a:pt x="1224" y="2850"/>
                        <a:pt x="1219" y="2860"/>
                        <a:pt x="1214" y="2869"/>
                      </a:cubicBezTo>
                      <a:cubicBezTo>
                        <a:pt x="1210" y="2875"/>
                        <a:pt x="1207" y="2881"/>
                        <a:pt x="1204" y="2887"/>
                      </a:cubicBezTo>
                      <a:cubicBezTo>
                        <a:pt x="1199" y="2896"/>
                        <a:pt x="1195" y="2905"/>
                        <a:pt x="1190" y="2915"/>
                      </a:cubicBezTo>
                      <a:cubicBezTo>
                        <a:pt x="1187" y="2921"/>
                        <a:pt x="1184" y="2926"/>
                        <a:pt x="1181" y="2932"/>
                      </a:cubicBezTo>
                      <a:cubicBezTo>
                        <a:pt x="1177" y="2942"/>
                        <a:pt x="1172" y="2952"/>
                        <a:pt x="1167" y="2962"/>
                      </a:cubicBezTo>
                      <a:cubicBezTo>
                        <a:pt x="1165" y="2968"/>
                        <a:pt x="1163" y="2973"/>
                        <a:pt x="1160" y="2978"/>
                      </a:cubicBezTo>
                      <a:cubicBezTo>
                        <a:pt x="1155" y="2990"/>
                        <a:pt x="1150" y="3002"/>
                        <a:pt x="1145" y="3014"/>
                      </a:cubicBezTo>
                      <a:cubicBezTo>
                        <a:pt x="1144" y="3018"/>
                        <a:pt x="1142" y="3021"/>
                        <a:pt x="1141" y="3025"/>
                      </a:cubicBezTo>
                      <a:cubicBezTo>
                        <a:pt x="1135" y="3041"/>
                        <a:pt x="1129" y="3057"/>
                        <a:pt x="1123" y="3072"/>
                      </a:cubicBezTo>
                      <a:cubicBezTo>
                        <a:pt x="1122" y="3076"/>
                        <a:pt x="1121" y="3080"/>
                        <a:pt x="1119" y="3083"/>
                      </a:cubicBezTo>
                      <a:cubicBezTo>
                        <a:pt x="1115" y="3096"/>
                        <a:pt x="1111" y="3108"/>
                        <a:pt x="1107" y="3120"/>
                      </a:cubicBezTo>
                      <a:cubicBezTo>
                        <a:pt x="1105" y="3126"/>
                        <a:pt x="1104" y="3132"/>
                        <a:pt x="1102" y="3137"/>
                      </a:cubicBezTo>
                      <a:cubicBezTo>
                        <a:pt x="1099" y="3148"/>
                        <a:pt x="1096" y="3158"/>
                        <a:pt x="1093" y="3169"/>
                      </a:cubicBezTo>
                      <a:cubicBezTo>
                        <a:pt x="1091" y="3175"/>
                        <a:pt x="1090" y="3181"/>
                        <a:pt x="1088" y="3188"/>
                      </a:cubicBezTo>
                      <a:cubicBezTo>
                        <a:pt x="1085" y="3198"/>
                        <a:pt x="1083" y="3208"/>
                        <a:pt x="1080" y="3218"/>
                      </a:cubicBezTo>
                      <a:cubicBezTo>
                        <a:pt x="1079" y="3224"/>
                        <a:pt x="1077" y="3231"/>
                        <a:pt x="1076" y="3237"/>
                      </a:cubicBezTo>
                      <a:cubicBezTo>
                        <a:pt x="1074" y="3248"/>
                        <a:pt x="1072" y="3258"/>
                        <a:pt x="1069" y="3268"/>
                      </a:cubicBezTo>
                      <a:cubicBezTo>
                        <a:pt x="1068" y="3275"/>
                        <a:pt x="1067" y="3281"/>
                        <a:pt x="1066" y="3287"/>
                      </a:cubicBezTo>
                      <a:cubicBezTo>
                        <a:pt x="1064" y="3298"/>
                        <a:pt x="1062" y="3310"/>
                        <a:pt x="1060" y="3321"/>
                      </a:cubicBezTo>
                      <a:cubicBezTo>
                        <a:pt x="1059" y="3326"/>
                        <a:pt x="1058" y="3332"/>
                        <a:pt x="1057" y="3337"/>
                      </a:cubicBezTo>
                      <a:cubicBezTo>
                        <a:pt x="1055" y="3354"/>
                        <a:pt x="1053" y="3370"/>
                        <a:pt x="1051" y="3387"/>
                      </a:cubicBezTo>
                      <a:cubicBezTo>
                        <a:pt x="1051" y="3387"/>
                        <a:pt x="1051" y="3387"/>
                        <a:pt x="1051" y="3388"/>
                      </a:cubicBezTo>
                      <a:cubicBezTo>
                        <a:pt x="1049" y="3403"/>
                        <a:pt x="1048" y="3418"/>
                        <a:pt x="1046" y="3434"/>
                      </a:cubicBezTo>
                      <a:lnTo>
                        <a:pt x="267" y="3434"/>
                      </a:lnTo>
                      <a:lnTo>
                        <a:pt x="267" y="3099"/>
                      </a:lnTo>
                      <a:cubicBezTo>
                        <a:pt x="267" y="2642"/>
                        <a:pt x="529" y="2232"/>
                        <a:pt x="941" y="2038"/>
                      </a:cubicBezTo>
                      <a:cubicBezTo>
                        <a:pt x="1091" y="2116"/>
                        <a:pt x="1261" y="2161"/>
                        <a:pt x="1442" y="2161"/>
                      </a:cubicBezTo>
                      <a:cubicBezTo>
                        <a:pt x="1494" y="2161"/>
                        <a:pt x="1546" y="2157"/>
                        <a:pt x="1598" y="2150"/>
                      </a:cubicBezTo>
                      <a:cubicBezTo>
                        <a:pt x="1606" y="2161"/>
                        <a:pt x="1615" y="2173"/>
                        <a:pt x="1623" y="2184"/>
                      </a:cubicBezTo>
                      <a:cubicBezTo>
                        <a:pt x="1626" y="2188"/>
                        <a:pt x="1629" y="2191"/>
                        <a:pt x="1632" y="2195"/>
                      </a:cubicBezTo>
                      <a:cubicBezTo>
                        <a:pt x="1640" y="2206"/>
                        <a:pt x="1649" y="2216"/>
                        <a:pt x="1658" y="2227"/>
                      </a:cubicBezTo>
                      <a:cubicBezTo>
                        <a:pt x="1661" y="2231"/>
                        <a:pt x="1665" y="2235"/>
                        <a:pt x="1669" y="2240"/>
                      </a:cubicBezTo>
                      <a:cubicBezTo>
                        <a:pt x="1677" y="2249"/>
                        <a:pt x="1685" y="2258"/>
                        <a:pt x="1694" y="2268"/>
                      </a:cubicBezTo>
                      <a:cubicBezTo>
                        <a:pt x="1699" y="2272"/>
                        <a:pt x="1703" y="2277"/>
                        <a:pt x="1708" y="2282"/>
                      </a:cubicBezTo>
                      <a:cubicBezTo>
                        <a:pt x="1716" y="2290"/>
                        <a:pt x="1724" y="2298"/>
                        <a:pt x="1732" y="2306"/>
                      </a:cubicBezTo>
                      <a:cubicBezTo>
                        <a:pt x="1735" y="2309"/>
                        <a:pt x="1738" y="2312"/>
                        <a:pt x="1741" y="2315"/>
                      </a:cubicBezTo>
                      <a:cubicBezTo>
                        <a:pt x="1729" y="2322"/>
                        <a:pt x="1718" y="2329"/>
                        <a:pt x="1706" y="2336"/>
                      </a:cubicBezTo>
                      <a:cubicBezTo>
                        <a:pt x="1704" y="2338"/>
                        <a:pt x="1703" y="2339"/>
                        <a:pt x="1701" y="2340"/>
                      </a:cubicBezTo>
                      <a:cubicBezTo>
                        <a:pt x="1689" y="2347"/>
                        <a:pt x="1678" y="2355"/>
                        <a:pt x="1667" y="2363"/>
                      </a:cubicBezTo>
                      <a:cubicBezTo>
                        <a:pt x="1663" y="2365"/>
                        <a:pt x="1659" y="2368"/>
                        <a:pt x="1655" y="2371"/>
                      </a:cubicBezTo>
                      <a:cubicBezTo>
                        <a:pt x="1645" y="2378"/>
                        <a:pt x="1636" y="2385"/>
                        <a:pt x="1626" y="2392"/>
                      </a:cubicBezTo>
                      <a:cubicBezTo>
                        <a:pt x="1623" y="2394"/>
                        <a:pt x="1620" y="2397"/>
                        <a:pt x="1617" y="2399"/>
                      </a:cubicBezTo>
                      <a:cubicBezTo>
                        <a:pt x="1604" y="2408"/>
                        <a:pt x="1592" y="2418"/>
                        <a:pt x="1580" y="2428"/>
                      </a:cubicBezTo>
                      <a:cubicBezTo>
                        <a:pt x="1577" y="2430"/>
                        <a:pt x="1575" y="2432"/>
                        <a:pt x="1572" y="2434"/>
                      </a:cubicBezTo>
                      <a:cubicBezTo>
                        <a:pt x="1562" y="2442"/>
                        <a:pt x="1553" y="2450"/>
                        <a:pt x="1543" y="2458"/>
                      </a:cubicBezTo>
                      <a:cubicBezTo>
                        <a:pt x="1540" y="2461"/>
                        <a:pt x="1536" y="2464"/>
                        <a:pt x="1533" y="2468"/>
                      </a:cubicBezTo>
                      <a:cubicBezTo>
                        <a:pt x="1523" y="2476"/>
                        <a:pt x="1514" y="2484"/>
                        <a:pt x="1505" y="2493"/>
                      </a:cubicBezTo>
                      <a:cubicBezTo>
                        <a:pt x="1502" y="2495"/>
                        <a:pt x="1500" y="2497"/>
                        <a:pt x="1497" y="2500"/>
                      </a:cubicBezTo>
                      <a:cubicBezTo>
                        <a:pt x="1486" y="2510"/>
                        <a:pt x="1475" y="2521"/>
                        <a:pt x="1464" y="2532"/>
                      </a:cubicBezTo>
                      <a:cubicBezTo>
                        <a:pt x="1461" y="2535"/>
                        <a:pt x="1458" y="2538"/>
                        <a:pt x="1455" y="2541"/>
                      </a:cubicBezTo>
                      <a:cubicBezTo>
                        <a:pt x="1447" y="2549"/>
                        <a:pt x="1439" y="2558"/>
                        <a:pt x="1431" y="2567"/>
                      </a:cubicBezTo>
                      <a:cubicBezTo>
                        <a:pt x="1427" y="2570"/>
                        <a:pt x="1424" y="2574"/>
                        <a:pt x="1421" y="2577"/>
                      </a:cubicBezTo>
                      <a:cubicBezTo>
                        <a:pt x="1412" y="2587"/>
                        <a:pt x="1402" y="2598"/>
                        <a:pt x="1394" y="2608"/>
                      </a:cubicBezTo>
                      <a:cubicBezTo>
                        <a:pt x="1392" y="2610"/>
                        <a:pt x="1391" y="2611"/>
                        <a:pt x="1389" y="2613"/>
                      </a:cubicBezTo>
                      <a:cubicBezTo>
                        <a:pt x="1379" y="2625"/>
                        <a:pt x="1369" y="2637"/>
                        <a:pt x="1359" y="2649"/>
                      </a:cubicBezTo>
                      <a:cubicBezTo>
                        <a:pt x="1357" y="2653"/>
                        <a:pt x="1354" y="2656"/>
                        <a:pt x="1351" y="2659"/>
                      </a:cubicBezTo>
                      <a:cubicBezTo>
                        <a:pt x="1344" y="2669"/>
                        <a:pt x="1336" y="2678"/>
                        <a:pt x="1329" y="2688"/>
                      </a:cubicBezTo>
                      <a:cubicBezTo>
                        <a:pt x="1326" y="2692"/>
                        <a:pt x="1324" y="2695"/>
                        <a:pt x="1321" y="2699"/>
                      </a:cubicBezTo>
                      <a:cubicBezTo>
                        <a:pt x="1312" y="2712"/>
                        <a:pt x="1302" y="2725"/>
                        <a:pt x="1293" y="2738"/>
                      </a:cubicBezTo>
                      <a:cubicBezTo>
                        <a:pt x="1284" y="2752"/>
                        <a:pt x="1274" y="2766"/>
                        <a:pt x="1265" y="2781"/>
                      </a:cubicBezTo>
                      <a:close/>
                      <a:moveTo>
                        <a:pt x="1308" y="3884"/>
                      </a:moveTo>
                      <a:lnTo>
                        <a:pt x="1308" y="3700"/>
                      </a:lnTo>
                      <a:lnTo>
                        <a:pt x="1308" y="3549"/>
                      </a:lnTo>
                      <a:cubicBezTo>
                        <a:pt x="1308" y="3535"/>
                        <a:pt x="1309" y="3520"/>
                        <a:pt x="1309" y="3505"/>
                      </a:cubicBezTo>
                      <a:cubicBezTo>
                        <a:pt x="1309" y="3500"/>
                        <a:pt x="1310" y="3495"/>
                        <a:pt x="1310" y="3491"/>
                      </a:cubicBezTo>
                      <a:cubicBezTo>
                        <a:pt x="1310" y="3481"/>
                        <a:pt x="1311" y="3471"/>
                        <a:pt x="1312" y="3461"/>
                      </a:cubicBezTo>
                      <a:cubicBezTo>
                        <a:pt x="1312" y="3455"/>
                        <a:pt x="1313" y="3449"/>
                        <a:pt x="1313" y="3443"/>
                      </a:cubicBezTo>
                      <a:cubicBezTo>
                        <a:pt x="1314" y="3435"/>
                        <a:pt x="1315" y="3426"/>
                        <a:pt x="1316" y="3418"/>
                      </a:cubicBezTo>
                      <a:cubicBezTo>
                        <a:pt x="1316" y="3411"/>
                        <a:pt x="1317" y="3405"/>
                        <a:pt x="1318" y="3399"/>
                      </a:cubicBezTo>
                      <a:cubicBezTo>
                        <a:pt x="1319" y="3391"/>
                        <a:pt x="1320" y="3383"/>
                        <a:pt x="1321" y="3375"/>
                      </a:cubicBezTo>
                      <a:cubicBezTo>
                        <a:pt x="1322" y="3368"/>
                        <a:pt x="1323" y="3362"/>
                        <a:pt x="1324" y="3355"/>
                      </a:cubicBezTo>
                      <a:cubicBezTo>
                        <a:pt x="1326" y="3347"/>
                        <a:pt x="1327" y="3340"/>
                        <a:pt x="1328" y="3332"/>
                      </a:cubicBezTo>
                      <a:cubicBezTo>
                        <a:pt x="1330" y="3325"/>
                        <a:pt x="1331" y="3319"/>
                        <a:pt x="1332" y="3312"/>
                      </a:cubicBezTo>
                      <a:cubicBezTo>
                        <a:pt x="1334" y="3305"/>
                        <a:pt x="1336" y="3297"/>
                        <a:pt x="1337" y="3290"/>
                      </a:cubicBezTo>
                      <a:cubicBezTo>
                        <a:pt x="1339" y="3283"/>
                        <a:pt x="1340" y="3276"/>
                        <a:pt x="1342" y="3270"/>
                      </a:cubicBezTo>
                      <a:cubicBezTo>
                        <a:pt x="1344" y="3262"/>
                        <a:pt x="1346" y="3255"/>
                        <a:pt x="1347" y="3248"/>
                      </a:cubicBezTo>
                      <a:cubicBezTo>
                        <a:pt x="1349" y="3241"/>
                        <a:pt x="1351" y="3235"/>
                        <a:pt x="1353" y="3228"/>
                      </a:cubicBezTo>
                      <a:cubicBezTo>
                        <a:pt x="1355" y="3221"/>
                        <a:pt x="1357" y="3214"/>
                        <a:pt x="1359" y="3207"/>
                      </a:cubicBezTo>
                      <a:cubicBezTo>
                        <a:pt x="1361" y="3200"/>
                        <a:pt x="1363" y="3193"/>
                        <a:pt x="1366" y="3187"/>
                      </a:cubicBezTo>
                      <a:cubicBezTo>
                        <a:pt x="1368" y="3180"/>
                        <a:pt x="1370" y="3173"/>
                        <a:pt x="1372" y="3166"/>
                      </a:cubicBezTo>
                      <a:cubicBezTo>
                        <a:pt x="1375" y="3159"/>
                        <a:pt x="1377" y="3153"/>
                        <a:pt x="1379" y="3146"/>
                      </a:cubicBezTo>
                      <a:cubicBezTo>
                        <a:pt x="1382" y="3140"/>
                        <a:pt x="1384" y="3133"/>
                        <a:pt x="1387" y="3126"/>
                      </a:cubicBezTo>
                      <a:cubicBezTo>
                        <a:pt x="1390" y="3119"/>
                        <a:pt x="1392" y="3113"/>
                        <a:pt x="1395" y="3107"/>
                      </a:cubicBezTo>
                      <a:cubicBezTo>
                        <a:pt x="1398" y="3100"/>
                        <a:pt x="1400" y="3093"/>
                        <a:pt x="1403" y="3087"/>
                      </a:cubicBezTo>
                      <a:cubicBezTo>
                        <a:pt x="1406" y="3080"/>
                        <a:pt x="1409" y="3074"/>
                        <a:pt x="1412" y="3067"/>
                      </a:cubicBezTo>
                      <a:cubicBezTo>
                        <a:pt x="1415" y="3061"/>
                        <a:pt x="1418" y="3054"/>
                        <a:pt x="1421" y="3048"/>
                      </a:cubicBezTo>
                      <a:cubicBezTo>
                        <a:pt x="1424" y="3042"/>
                        <a:pt x="1427" y="3035"/>
                        <a:pt x="1430" y="3029"/>
                      </a:cubicBezTo>
                      <a:cubicBezTo>
                        <a:pt x="1433" y="3023"/>
                        <a:pt x="1436" y="3016"/>
                        <a:pt x="1439" y="3010"/>
                      </a:cubicBezTo>
                      <a:cubicBezTo>
                        <a:pt x="1443" y="3004"/>
                        <a:pt x="1446" y="2997"/>
                        <a:pt x="1449" y="2991"/>
                      </a:cubicBezTo>
                      <a:cubicBezTo>
                        <a:pt x="1453" y="2985"/>
                        <a:pt x="1456" y="2979"/>
                        <a:pt x="1460" y="2973"/>
                      </a:cubicBezTo>
                      <a:cubicBezTo>
                        <a:pt x="1463" y="2966"/>
                        <a:pt x="1467" y="2960"/>
                        <a:pt x="1470" y="2954"/>
                      </a:cubicBezTo>
                      <a:cubicBezTo>
                        <a:pt x="1474" y="2948"/>
                        <a:pt x="1477" y="2942"/>
                        <a:pt x="1481" y="2936"/>
                      </a:cubicBezTo>
                      <a:cubicBezTo>
                        <a:pt x="1485" y="2930"/>
                        <a:pt x="1489" y="2924"/>
                        <a:pt x="1492" y="2918"/>
                      </a:cubicBezTo>
                      <a:cubicBezTo>
                        <a:pt x="1496" y="2912"/>
                        <a:pt x="1500" y="2906"/>
                        <a:pt x="1504" y="2900"/>
                      </a:cubicBezTo>
                      <a:cubicBezTo>
                        <a:pt x="1508" y="2894"/>
                        <a:pt x="1512" y="2889"/>
                        <a:pt x="1516" y="2883"/>
                      </a:cubicBezTo>
                      <a:cubicBezTo>
                        <a:pt x="1520" y="2877"/>
                        <a:pt x="1524" y="2871"/>
                        <a:pt x="1528" y="2865"/>
                      </a:cubicBezTo>
                      <a:cubicBezTo>
                        <a:pt x="1532" y="2860"/>
                        <a:pt x="1536" y="2854"/>
                        <a:pt x="1541" y="2848"/>
                      </a:cubicBezTo>
                      <a:cubicBezTo>
                        <a:pt x="1545" y="2843"/>
                        <a:pt x="1549" y="2837"/>
                        <a:pt x="1553" y="2832"/>
                      </a:cubicBezTo>
                      <a:cubicBezTo>
                        <a:pt x="1558" y="2826"/>
                        <a:pt x="1562" y="2820"/>
                        <a:pt x="1567" y="2815"/>
                      </a:cubicBezTo>
                      <a:cubicBezTo>
                        <a:pt x="1571" y="2809"/>
                        <a:pt x="1576" y="2804"/>
                        <a:pt x="1580" y="2798"/>
                      </a:cubicBezTo>
                      <a:cubicBezTo>
                        <a:pt x="1585" y="2793"/>
                        <a:pt x="1589" y="2788"/>
                        <a:pt x="1594" y="2782"/>
                      </a:cubicBezTo>
                      <a:cubicBezTo>
                        <a:pt x="1598" y="2777"/>
                        <a:pt x="1603" y="2772"/>
                        <a:pt x="1608" y="2766"/>
                      </a:cubicBezTo>
                      <a:cubicBezTo>
                        <a:pt x="1613" y="2761"/>
                        <a:pt x="1617" y="2756"/>
                        <a:pt x="1622" y="2751"/>
                      </a:cubicBezTo>
                      <a:cubicBezTo>
                        <a:pt x="1627" y="2745"/>
                        <a:pt x="1632" y="2740"/>
                        <a:pt x="1637" y="2735"/>
                      </a:cubicBezTo>
                      <a:cubicBezTo>
                        <a:pt x="1642" y="2730"/>
                        <a:pt x="1647" y="2725"/>
                        <a:pt x="1652" y="2720"/>
                      </a:cubicBezTo>
                      <a:cubicBezTo>
                        <a:pt x="1657" y="2715"/>
                        <a:pt x="1662" y="2710"/>
                        <a:pt x="1667" y="2705"/>
                      </a:cubicBezTo>
                      <a:cubicBezTo>
                        <a:pt x="1672" y="2700"/>
                        <a:pt x="1677" y="2695"/>
                        <a:pt x="1683" y="2690"/>
                      </a:cubicBezTo>
                      <a:cubicBezTo>
                        <a:pt x="1688" y="2686"/>
                        <a:pt x="1693" y="2681"/>
                        <a:pt x="1698" y="2676"/>
                      </a:cubicBezTo>
                      <a:cubicBezTo>
                        <a:pt x="1704" y="2671"/>
                        <a:pt x="1709" y="2667"/>
                        <a:pt x="1714" y="2662"/>
                      </a:cubicBezTo>
                      <a:cubicBezTo>
                        <a:pt x="1720" y="2657"/>
                        <a:pt x="1725" y="2653"/>
                        <a:pt x="1731" y="2648"/>
                      </a:cubicBezTo>
                      <a:cubicBezTo>
                        <a:pt x="1736" y="2643"/>
                        <a:pt x="1742" y="2639"/>
                        <a:pt x="1747" y="2634"/>
                      </a:cubicBezTo>
                      <a:cubicBezTo>
                        <a:pt x="1753" y="2630"/>
                        <a:pt x="1759" y="2625"/>
                        <a:pt x="1764" y="2621"/>
                      </a:cubicBezTo>
                      <a:cubicBezTo>
                        <a:pt x="1770" y="2617"/>
                        <a:pt x="1776" y="2612"/>
                        <a:pt x="1781" y="2608"/>
                      </a:cubicBezTo>
                      <a:cubicBezTo>
                        <a:pt x="1787" y="2604"/>
                        <a:pt x="1793" y="2600"/>
                        <a:pt x="1799" y="2595"/>
                      </a:cubicBezTo>
                      <a:cubicBezTo>
                        <a:pt x="1805" y="2591"/>
                        <a:pt x="1811" y="2587"/>
                        <a:pt x="1816" y="2583"/>
                      </a:cubicBezTo>
                      <a:cubicBezTo>
                        <a:pt x="1822" y="2579"/>
                        <a:pt x="1829" y="2575"/>
                        <a:pt x="1835" y="2571"/>
                      </a:cubicBezTo>
                      <a:cubicBezTo>
                        <a:pt x="1841" y="2567"/>
                        <a:pt x="1847" y="2563"/>
                        <a:pt x="1853" y="2559"/>
                      </a:cubicBezTo>
                      <a:cubicBezTo>
                        <a:pt x="1859" y="2555"/>
                        <a:pt x="1865" y="2551"/>
                        <a:pt x="1871" y="2547"/>
                      </a:cubicBezTo>
                      <a:cubicBezTo>
                        <a:pt x="1877" y="2544"/>
                        <a:pt x="1884" y="2540"/>
                        <a:pt x="1890" y="2536"/>
                      </a:cubicBezTo>
                      <a:cubicBezTo>
                        <a:pt x="1896" y="2533"/>
                        <a:pt x="1903" y="2529"/>
                        <a:pt x="1909" y="2525"/>
                      </a:cubicBezTo>
                      <a:cubicBezTo>
                        <a:pt x="1915" y="2522"/>
                        <a:pt x="1922" y="2518"/>
                        <a:pt x="1928" y="2515"/>
                      </a:cubicBezTo>
                      <a:cubicBezTo>
                        <a:pt x="1934" y="2511"/>
                        <a:pt x="1941" y="2508"/>
                        <a:pt x="1948" y="2505"/>
                      </a:cubicBezTo>
                      <a:cubicBezTo>
                        <a:pt x="1954" y="2501"/>
                        <a:pt x="1961" y="2498"/>
                        <a:pt x="1967" y="2495"/>
                      </a:cubicBezTo>
                      <a:cubicBezTo>
                        <a:pt x="1972" y="2492"/>
                        <a:pt x="1977" y="2490"/>
                        <a:pt x="1982" y="2488"/>
                      </a:cubicBezTo>
                      <a:cubicBezTo>
                        <a:pt x="2132" y="2566"/>
                        <a:pt x="2302" y="2611"/>
                        <a:pt x="2483" y="2611"/>
                      </a:cubicBezTo>
                      <a:cubicBezTo>
                        <a:pt x="2664" y="2611"/>
                        <a:pt x="2834" y="2566"/>
                        <a:pt x="2984" y="2488"/>
                      </a:cubicBezTo>
                      <a:cubicBezTo>
                        <a:pt x="2989" y="2490"/>
                        <a:pt x="2994" y="2492"/>
                        <a:pt x="2999" y="2495"/>
                      </a:cubicBezTo>
                      <a:cubicBezTo>
                        <a:pt x="3006" y="2498"/>
                        <a:pt x="3012" y="2501"/>
                        <a:pt x="3019" y="2505"/>
                      </a:cubicBezTo>
                      <a:cubicBezTo>
                        <a:pt x="3025" y="2508"/>
                        <a:pt x="3032" y="2511"/>
                        <a:pt x="3038" y="2515"/>
                      </a:cubicBezTo>
                      <a:cubicBezTo>
                        <a:pt x="3045" y="2518"/>
                        <a:pt x="3051" y="2522"/>
                        <a:pt x="3057" y="2525"/>
                      </a:cubicBezTo>
                      <a:cubicBezTo>
                        <a:pt x="3064" y="2529"/>
                        <a:pt x="3070" y="2533"/>
                        <a:pt x="3077" y="2536"/>
                      </a:cubicBezTo>
                      <a:cubicBezTo>
                        <a:pt x="3083" y="2540"/>
                        <a:pt x="3089" y="2544"/>
                        <a:pt x="3095" y="2547"/>
                      </a:cubicBezTo>
                      <a:cubicBezTo>
                        <a:pt x="3101" y="2551"/>
                        <a:pt x="3108" y="2555"/>
                        <a:pt x="3114" y="2559"/>
                      </a:cubicBezTo>
                      <a:cubicBezTo>
                        <a:pt x="3120" y="2563"/>
                        <a:pt x="3126" y="2567"/>
                        <a:pt x="3132" y="2571"/>
                      </a:cubicBezTo>
                      <a:cubicBezTo>
                        <a:pt x="3138" y="2575"/>
                        <a:pt x="3144" y="2579"/>
                        <a:pt x="3150" y="2583"/>
                      </a:cubicBezTo>
                      <a:cubicBezTo>
                        <a:pt x="3156" y="2587"/>
                        <a:pt x="3162" y="2591"/>
                        <a:pt x="3168" y="2595"/>
                      </a:cubicBezTo>
                      <a:cubicBezTo>
                        <a:pt x="3173" y="2600"/>
                        <a:pt x="3179" y="2604"/>
                        <a:pt x="3185" y="2608"/>
                      </a:cubicBezTo>
                      <a:cubicBezTo>
                        <a:pt x="3191" y="2612"/>
                        <a:pt x="3196" y="2617"/>
                        <a:pt x="3202" y="2621"/>
                      </a:cubicBezTo>
                      <a:cubicBezTo>
                        <a:pt x="3208" y="2625"/>
                        <a:pt x="3213" y="2630"/>
                        <a:pt x="3219" y="2634"/>
                      </a:cubicBezTo>
                      <a:cubicBezTo>
                        <a:pt x="3225" y="2639"/>
                        <a:pt x="3230" y="2643"/>
                        <a:pt x="3236" y="2648"/>
                      </a:cubicBezTo>
                      <a:cubicBezTo>
                        <a:pt x="3241" y="2653"/>
                        <a:pt x="3247" y="2657"/>
                        <a:pt x="3252" y="2662"/>
                      </a:cubicBezTo>
                      <a:cubicBezTo>
                        <a:pt x="3257" y="2666"/>
                        <a:pt x="3263" y="2671"/>
                        <a:pt x="3268" y="2676"/>
                      </a:cubicBezTo>
                      <a:cubicBezTo>
                        <a:pt x="3273" y="2681"/>
                        <a:pt x="3279" y="2685"/>
                        <a:pt x="3284" y="2690"/>
                      </a:cubicBezTo>
                      <a:cubicBezTo>
                        <a:pt x="3289" y="2695"/>
                        <a:pt x="3294" y="2700"/>
                        <a:pt x="3299" y="2705"/>
                      </a:cubicBezTo>
                      <a:cubicBezTo>
                        <a:pt x="3305" y="2710"/>
                        <a:pt x="3310" y="2715"/>
                        <a:pt x="3314" y="2720"/>
                      </a:cubicBezTo>
                      <a:cubicBezTo>
                        <a:pt x="3320" y="2725"/>
                        <a:pt x="3325" y="2730"/>
                        <a:pt x="3330" y="2735"/>
                      </a:cubicBezTo>
                      <a:cubicBezTo>
                        <a:pt x="3334" y="2740"/>
                        <a:pt x="3339" y="2745"/>
                        <a:pt x="3344" y="2751"/>
                      </a:cubicBezTo>
                      <a:cubicBezTo>
                        <a:pt x="3349" y="2756"/>
                        <a:pt x="3354" y="2761"/>
                        <a:pt x="3359" y="2766"/>
                      </a:cubicBezTo>
                      <a:cubicBezTo>
                        <a:pt x="3363" y="2772"/>
                        <a:pt x="3368" y="2777"/>
                        <a:pt x="3372" y="2782"/>
                      </a:cubicBezTo>
                      <a:cubicBezTo>
                        <a:pt x="3377" y="2788"/>
                        <a:pt x="3382" y="2793"/>
                        <a:pt x="3386" y="2798"/>
                      </a:cubicBezTo>
                      <a:cubicBezTo>
                        <a:pt x="3391" y="2804"/>
                        <a:pt x="3395" y="2809"/>
                        <a:pt x="3400" y="2815"/>
                      </a:cubicBezTo>
                      <a:cubicBezTo>
                        <a:pt x="3404" y="2820"/>
                        <a:pt x="3409" y="2826"/>
                        <a:pt x="3413" y="2832"/>
                      </a:cubicBezTo>
                      <a:cubicBezTo>
                        <a:pt x="3417" y="2837"/>
                        <a:pt x="3421" y="2843"/>
                        <a:pt x="3426" y="2848"/>
                      </a:cubicBezTo>
                      <a:cubicBezTo>
                        <a:pt x="3430" y="2854"/>
                        <a:pt x="3434" y="2860"/>
                        <a:pt x="3438" y="2866"/>
                      </a:cubicBezTo>
                      <a:cubicBezTo>
                        <a:pt x="3442" y="2871"/>
                        <a:pt x="3446" y="2877"/>
                        <a:pt x="3450" y="2883"/>
                      </a:cubicBezTo>
                      <a:cubicBezTo>
                        <a:pt x="3454" y="2889"/>
                        <a:pt x="3459" y="2894"/>
                        <a:pt x="3462" y="2900"/>
                      </a:cubicBezTo>
                      <a:cubicBezTo>
                        <a:pt x="3466" y="2906"/>
                        <a:pt x="3470" y="2912"/>
                        <a:pt x="3474" y="2918"/>
                      </a:cubicBezTo>
                      <a:cubicBezTo>
                        <a:pt x="3478" y="2924"/>
                        <a:pt x="3482" y="2930"/>
                        <a:pt x="3485" y="2936"/>
                      </a:cubicBezTo>
                      <a:cubicBezTo>
                        <a:pt x="3489" y="2942"/>
                        <a:pt x="3493" y="2948"/>
                        <a:pt x="3496" y="2954"/>
                      </a:cubicBezTo>
                      <a:cubicBezTo>
                        <a:pt x="3500" y="2960"/>
                        <a:pt x="3503" y="2966"/>
                        <a:pt x="3507" y="2973"/>
                      </a:cubicBezTo>
                      <a:cubicBezTo>
                        <a:pt x="3510" y="2979"/>
                        <a:pt x="3514" y="2985"/>
                        <a:pt x="3517" y="2991"/>
                      </a:cubicBezTo>
                      <a:cubicBezTo>
                        <a:pt x="3520" y="2997"/>
                        <a:pt x="3524" y="3004"/>
                        <a:pt x="3527" y="3010"/>
                      </a:cubicBezTo>
                      <a:cubicBezTo>
                        <a:pt x="3530" y="3016"/>
                        <a:pt x="3533" y="3023"/>
                        <a:pt x="3537" y="3029"/>
                      </a:cubicBezTo>
                      <a:cubicBezTo>
                        <a:pt x="3540" y="3035"/>
                        <a:pt x="3543" y="3041"/>
                        <a:pt x="3546" y="3048"/>
                      </a:cubicBezTo>
                      <a:cubicBezTo>
                        <a:pt x="3549" y="3054"/>
                        <a:pt x="3552" y="3061"/>
                        <a:pt x="3555" y="3067"/>
                      </a:cubicBezTo>
                      <a:cubicBezTo>
                        <a:pt x="3558" y="3074"/>
                        <a:pt x="3561" y="3080"/>
                        <a:pt x="3563" y="3087"/>
                      </a:cubicBezTo>
                      <a:cubicBezTo>
                        <a:pt x="3566" y="3093"/>
                        <a:pt x="3569" y="3100"/>
                        <a:pt x="3571" y="3107"/>
                      </a:cubicBezTo>
                      <a:cubicBezTo>
                        <a:pt x="3574" y="3113"/>
                        <a:pt x="3577" y="3119"/>
                        <a:pt x="3579" y="3126"/>
                      </a:cubicBezTo>
                      <a:cubicBezTo>
                        <a:pt x="3582" y="3133"/>
                        <a:pt x="3584" y="3140"/>
                        <a:pt x="3587" y="3146"/>
                      </a:cubicBezTo>
                      <a:cubicBezTo>
                        <a:pt x="3589" y="3153"/>
                        <a:pt x="3592" y="3159"/>
                        <a:pt x="3594" y="3166"/>
                      </a:cubicBezTo>
                      <a:cubicBezTo>
                        <a:pt x="3596" y="3173"/>
                        <a:pt x="3599" y="3180"/>
                        <a:pt x="3601" y="3187"/>
                      </a:cubicBezTo>
                      <a:cubicBezTo>
                        <a:pt x="3603" y="3194"/>
                        <a:pt x="3605" y="3200"/>
                        <a:pt x="3607" y="3207"/>
                      </a:cubicBezTo>
                      <a:cubicBezTo>
                        <a:pt x="3609" y="3214"/>
                        <a:pt x="3611" y="3221"/>
                        <a:pt x="3613" y="3228"/>
                      </a:cubicBezTo>
                      <a:cubicBezTo>
                        <a:pt x="3615" y="3235"/>
                        <a:pt x="3617" y="3241"/>
                        <a:pt x="3619" y="3248"/>
                      </a:cubicBezTo>
                      <a:cubicBezTo>
                        <a:pt x="3621" y="3255"/>
                        <a:pt x="3623" y="3262"/>
                        <a:pt x="3624" y="3270"/>
                      </a:cubicBezTo>
                      <a:cubicBezTo>
                        <a:pt x="3626" y="3276"/>
                        <a:pt x="3628" y="3283"/>
                        <a:pt x="3629" y="3290"/>
                      </a:cubicBezTo>
                      <a:cubicBezTo>
                        <a:pt x="3631" y="3297"/>
                        <a:pt x="3632" y="3305"/>
                        <a:pt x="3634" y="3312"/>
                      </a:cubicBezTo>
                      <a:cubicBezTo>
                        <a:pt x="3635" y="3319"/>
                        <a:pt x="3637" y="3325"/>
                        <a:pt x="3638" y="3332"/>
                      </a:cubicBezTo>
                      <a:cubicBezTo>
                        <a:pt x="3639" y="3340"/>
                        <a:pt x="3641" y="3347"/>
                        <a:pt x="3642" y="3355"/>
                      </a:cubicBezTo>
                      <a:cubicBezTo>
                        <a:pt x="3643" y="3362"/>
                        <a:pt x="3644" y="3368"/>
                        <a:pt x="3645" y="3375"/>
                      </a:cubicBezTo>
                      <a:cubicBezTo>
                        <a:pt x="3646" y="3383"/>
                        <a:pt x="3647" y="3391"/>
                        <a:pt x="3648" y="3399"/>
                      </a:cubicBezTo>
                      <a:cubicBezTo>
                        <a:pt x="3649" y="3405"/>
                        <a:pt x="3650" y="3411"/>
                        <a:pt x="3651" y="3418"/>
                      </a:cubicBezTo>
                      <a:cubicBezTo>
                        <a:pt x="3652" y="3426"/>
                        <a:pt x="3652" y="3435"/>
                        <a:pt x="3653" y="3443"/>
                      </a:cubicBezTo>
                      <a:cubicBezTo>
                        <a:pt x="3654" y="3449"/>
                        <a:pt x="3654" y="3455"/>
                        <a:pt x="3655" y="3461"/>
                      </a:cubicBezTo>
                      <a:cubicBezTo>
                        <a:pt x="3656" y="3471"/>
                        <a:pt x="3656" y="3481"/>
                        <a:pt x="3657" y="3491"/>
                      </a:cubicBezTo>
                      <a:cubicBezTo>
                        <a:pt x="3657" y="3495"/>
                        <a:pt x="3657" y="3500"/>
                        <a:pt x="3657" y="3505"/>
                      </a:cubicBezTo>
                      <a:cubicBezTo>
                        <a:pt x="3658" y="3520"/>
                        <a:pt x="3658" y="3535"/>
                        <a:pt x="3658" y="3549"/>
                      </a:cubicBezTo>
                      <a:lnTo>
                        <a:pt x="3658" y="3700"/>
                      </a:lnTo>
                      <a:lnTo>
                        <a:pt x="3658" y="3884"/>
                      </a:lnTo>
                      <a:lnTo>
                        <a:pt x="1308" y="3884"/>
                      </a:lnTo>
                      <a:close/>
                      <a:moveTo>
                        <a:pt x="3920" y="3434"/>
                      </a:moveTo>
                      <a:cubicBezTo>
                        <a:pt x="3918" y="3401"/>
                        <a:pt x="3914" y="3369"/>
                        <a:pt x="3909" y="3337"/>
                      </a:cubicBezTo>
                      <a:cubicBezTo>
                        <a:pt x="3908" y="3332"/>
                        <a:pt x="3907" y="3327"/>
                        <a:pt x="3907" y="3322"/>
                      </a:cubicBezTo>
                      <a:cubicBezTo>
                        <a:pt x="3905" y="3310"/>
                        <a:pt x="3903" y="3298"/>
                        <a:pt x="3901" y="3287"/>
                      </a:cubicBezTo>
                      <a:cubicBezTo>
                        <a:pt x="3900" y="3281"/>
                        <a:pt x="3898" y="3275"/>
                        <a:pt x="3897" y="3269"/>
                      </a:cubicBezTo>
                      <a:cubicBezTo>
                        <a:pt x="3895" y="3258"/>
                        <a:pt x="3893" y="3248"/>
                        <a:pt x="3890" y="3237"/>
                      </a:cubicBezTo>
                      <a:cubicBezTo>
                        <a:pt x="3889" y="3231"/>
                        <a:pt x="3888" y="3224"/>
                        <a:pt x="3886" y="3218"/>
                      </a:cubicBezTo>
                      <a:cubicBezTo>
                        <a:pt x="3884" y="3208"/>
                        <a:pt x="3881" y="3198"/>
                        <a:pt x="3878" y="3187"/>
                      </a:cubicBezTo>
                      <a:cubicBezTo>
                        <a:pt x="3877" y="3181"/>
                        <a:pt x="3875" y="3175"/>
                        <a:pt x="3873" y="3169"/>
                      </a:cubicBezTo>
                      <a:cubicBezTo>
                        <a:pt x="3871" y="3158"/>
                        <a:pt x="3867" y="3148"/>
                        <a:pt x="3864" y="3137"/>
                      </a:cubicBezTo>
                      <a:cubicBezTo>
                        <a:pt x="3863" y="3131"/>
                        <a:pt x="3861" y="3126"/>
                        <a:pt x="3859" y="3120"/>
                      </a:cubicBezTo>
                      <a:cubicBezTo>
                        <a:pt x="3855" y="3108"/>
                        <a:pt x="3851" y="3095"/>
                        <a:pt x="3847" y="3083"/>
                      </a:cubicBezTo>
                      <a:cubicBezTo>
                        <a:pt x="3846" y="3079"/>
                        <a:pt x="3845" y="3076"/>
                        <a:pt x="3843" y="3072"/>
                      </a:cubicBezTo>
                      <a:cubicBezTo>
                        <a:pt x="3838" y="3057"/>
                        <a:pt x="3832" y="3041"/>
                        <a:pt x="3826" y="3025"/>
                      </a:cubicBezTo>
                      <a:cubicBezTo>
                        <a:pt x="3824" y="3022"/>
                        <a:pt x="3823" y="3018"/>
                        <a:pt x="3821" y="3015"/>
                      </a:cubicBezTo>
                      <a:cubicBezTo>
                        <a:pt x="3817" y="3003"/>
                        <a:pt x="3811" y="2990"/>
                        <a:pt x="3806" y="2978"/>
                      </a:cubicBezTo>
                      <a:cubicBezTo>
                        <a:pt x="3804" y="2973"/>
                        <a:pt x="3801" y="2968"/>
                        <a:pt x="3799" y="2962"/>
                      </a:cubicBezTo>
                      <a:cubicBezTo>
                        <a:pt x="3794" y="2952"/>
                        <a:pt x="3790" y="2942"/>
                        <a:pt x="3785" y="2932"/>
                      </a:cubicBezTo>
                      <a:cubicBezTo>
                        <a:pt x="3782" y="2926"/>
                        <a:pt x="3779" y="2921"/>
                        <a:pt x="3777" y="2915"/>
                      </a:cubicBezTo>
                      <a:cubicBezTo>
                        <a:pt x="3772" y="2905"/>
                        <a:pt x="3767" y="2896"/>
                        <a:pt x="3762" y="2886"/>
                      </a:cubicBezTo>
                      <a:cubicBezTo>
                        <a:pt x="3759" y="2881"/>
                        <a:pt x="3756" y="2875"/>
                        <a:pt x="3753" y="2869"/>
                      </a:cubicBezTo>
                      <a:cubicBezTo>
                        <a:pt x="3748" y="2860"/>
                        <a:pt x="3743" y="2850"/>
                        <a:pt x="3737" y="2841"/>
                      </a:cubicBezTo>
                      <a:cubicBezTo>
                        <a:pt x="3734" y="2835"/>
                        <a:pt x="3731" y="2830"/>
                        <a:pt x="3728" y="2824"/>
                      </a:cubicBezTo>
                      <a:cubicBezTo>
                        <a:pt x="3722" y="2814"/>
                        <a:pt x="3716" y="2804"/>
                        <a:pt x="3710" y="2794"/>
                      </a:cubicBezTo>
                      <a:cubicBezTo>
                        <a:pt x="3707" y="2790"/>
                        <a:pt x="3704" y="2785"/>
                        <a:pt x="3701" y="2781"/>
                      </a:cubicBezTo>
                      <a:cubicBezTo>
                        <a:pt x="3692" y="2766"/>
                        <a:pt x="3683" y="2752"/>
                        <a:pt x="3673" y="2738"/>
                      </a:cubicBezTo>
                      <a:cubicBezTo>
                        <a:pt x="3664" y="2725"/>
                        <a:pt x="3655" y="2712"/>
                        <a:pt x="3645" y="2699"/>
                      </a:cubicBezTo>
                      <a:cubicBezTo>
                        <a:pt x="3643" y="2695"/>
                        <a:pt x="3640" y="2692"/>
                        <a:pt x="3637" y="2688"/>
                      </a:cubicBezTo>
                      <a:cubicBezTo>
                        <a:pt x="3630" y="2678"/>
                        <a:pt x="3623" y="2669"/>
                        <a:pt x="3615" y="2659"/>
                      </a:cubicBezTo>
                      <a:cubicBezTo>
                        <a:pt x="3613" y="2656"/>
                        <a:pt x="3610" y="2653"/>
                        <a:pt x="3607" y="2649"/>
                      </a:cubicBezTo>
                      <a:cubicBezTo>
                        <a:pt x="3597" y="2637"/>
                        <a:pt x="3587" y="2625"/>
                        <a:pt x="3577" y="2613"/>
                      </a:cubicBezTo>
                      <a:cubicBezTo>
                        <a:pt x="3576" y="2611"/>
                        <a:pt x="3574" y="2610"/>
                        <a:pt x="3573" y="2608"/>
                      </a:cubicBezTo>
                      <a:cubicBezTo>
                        <a:pt x="3564" y="2598"/>
                        <a:pt x="3555" y="2587"/>
                        <a:pt x="3546" y="2577"/>
                      </a:cubicBezTo>
                      <a:cubicBezTo>
                        <a:pt x="3542" y="2574"/>
                        <a:pt x="3539" y="2570"/>
                        <a:pt x="3536" y="2567"/>
                      </a:cubicBezTo>
                      <a:cubicBezTo>
                        <a:pt x="3528" y="2558"/>
                        <a:pt x="3519" y="2549"/>
                        <a:pt x="3511" y="2541"/>
                      </a:cubicBezTo>
                      <a:cubicBezTo>
                        <a:pt x="3508" y="2538"/>
                        <a:pt x="3505" y="2535"/>
                        <a:pt x="3503" y="2532"/>
                      </a:cubicBezTo>
                      <a:cubicBezTo>
                        <a:pt x="3492" y="2521"/>
                        <a:pt x="3480" y="2510"/>
                        <a:pt x="3469" y="2500"/>
                      </a:cubicBezTo>
                      <a:cubicBezTo>
                        <a:pt x="3467" y="2497"/>
                        <a:pt x="3464" y="2495"/>
                        <a:pt x="3462" y="2493"/>
                      </a:cubicBezTo>
                      <a:cubicBezTo>
                        <a:pt x="3453" y="2484"/>
                        <a:pt x="3443" y="2476"/>
                        <a:pt x="3434" y="2468"/>
                      </a:cubicBezTo>
                      <a:cubicBezTo>
                        <a:pt x="3430" y="2464"/>
                        <a:pt x="3427" y="2461"/>
                        <a:pt x="3423" y="2458"/>
                      </a:cubicBezTo>
                      <a:cubicBezTo>
                        <a:pt x="3414" y="2450"/>
                        <a:pt x="3404" y="2442"/>
                        <a:pt x="3394" y="2434"/>
                      </a:cubicBezTo>
                      <a:cubicBezTo>
                        <a:pt x="3392" y="2432"/>
                        <a:pt x="3389" y="2430"/>
                        <a:pt x="3387" y="2428"/>
                      </a:cubicBezTo>
                      <a:cubicBezTo>
                        <a:pt x="3374" y="2418"/>
                        <a:pt x="3362" y="2408"/>
                        <a:pt x="3350" y="2399"/>
                      </a:cubicBezTo>
                      <a:cubicBezTo>
                        <a:pt x="3347" y="2397"/>
                        <a:pt x="3344" y="2394"/>
                        <a:pt x="3340" y="2392"/>
                      </a:cubicBezTo>
                      <a:cubicBezTo>
                        <a:pt x="3331" y="2385"/>
                        <a:pt x="3321" y="2378"/>
                        <a:pt x="3311" y="2371"/>
                      </a:cubicBezTo>
                      <a:cubicBezTo>
                        <a:pt x="3307" y="2368"/>
                        <a:pt x="3303" y="2365"/>
                        <a:pt x="3299" y="2363"/>
                      </a:cubicBezTo>
                      <a:cubicBezTo>
                        <a:pt x="3288" y="2355"/>
                        <a:pt x="3277" y="2348"/>
                        <a:pt x="3266" y="2340"/>
                      </a:cubicBezTo>
                      <a:cubicBezTo>
                        <a:pt x="3264" y="2339"/>
                        <a:pt x="3262" y="2338"/>
                        <a:pt x="3260" y="2336"/>
                      </a:cubicBezTo>
                      <a:cubicBezTo>
                        <a:pt x="3249" y="2329"/>
                        <a:pt x="3237" y="2322"/>
                        <a:pt x="3226" y="2315"/>
                      </a:cubicBezTo>
                      <a:cubicBezTo>
                        <a:pt x="3229" y="2312"/>
                        <a:pt x="3232" y="2309"/>
                        <a:pt x="3234" y="2306"/>
                      </a:cubicBezTo>
                      <a:cubicBezTo>
                        <a:pt x="3243" y="2298"/>
                        <a:pt x="3251" y="2290"/>
                        <a:pt x="3259" y="2282"/>
                      </a:cubicBezTo>
                      <a:cubicBezTo>
                        <a:pt x="3263" y="2277"/>
                        <a:pt x="3268" y="2273"/>
                        <a:pt x="3272" y="2268"/>
                      </a:cubicBezTo>
                      <a:cubicBezTo>
                        <a:pt x="3281" y="2259"/>
                        <a:pt x="3289" y="2249"/>
                        <a:pt x="3298" y="2239"/>
                      </a:cubicBezTo>
                      <a:cubicBezTo>
                        <a:pt x="3301" y="2235"/>
                        <a:pt x="3305" y="2231"/>
                        <a:pt x="3308" y="2227"/>
                      </a:cubicBezTo>
                      <a:cubicBezTo>
                        <a:pt x="3317" y="2216"/>
                        <a:pt x="3326" y="2206"/>
                        <a:pt x="3335" y="2195"/>
                      </a:cubicBezTo>
                      <a:cubicBezTo>
                        <a:pt x="3337" y="2191"/>
                        <a:pt x="3340" y="2188"/>
                        <a:pt x="3343" y="2184"/>
                      </a:cubicBezTo>
                      <a:cubicBezTo>
                        <a:pt x="3352" y="2173"/>
                        <a:pt x="3360" y="2161"/>
                        <a:pt x="3368" y="2150"/>
                      </a:cubicBezTo>
                      <a:cubicBezTo>
                        <a:pt x="3420" y="2157"/>
                        <a:pt x="3473" y="2161"/>
                        <a:pt x="3525" y="2161"/>
                      </a:cubicBezTo>
                      <a:cubicBezTo>
                        <a:pt x="3706" y="2161"/>
                        <a:pt x="3876" y="2116"/>
                        <a:pt x="4026" y="2038"/>
                      </a:cubicBezTo>
                      <a:cubicBezTo>
                        <a:pt x="4437" y="2232"/>
                        <a:pt x="4700" y="2643"/>
                        <a:pt x="4700" y="3099"/>
                      </a:cubicBezTo>
                      <a:lnTo>
                        <a:pt x="4700" y="3434"/>
                      </a:lnTo>
                      <a:lnTo>
                        <a:pt x="3920" y="3434"/>
                      </a:ln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7" name="tiny-pc_73443">
                  <a:extLst>
                    <a:ext uri="{FF2B5EF4-FFF2-40B4-BE49-F238E27FC236}">
                      <a16:creationId xmlns:a16="http://schemas.microsoft.com/office/drawing/2014/main" id="{8584AD83-5981-42EC-BF68-0ACC8BE956C9}"/>
                    </a:ext>
                  </a:extLst>
                </p:cNvPr>
                <p:cNvSpPr>
                  <a:spLocks noChangeAspect="1"/>
                </p:cNvSpPr>
                <p:nvPr/>
              </p:nvSpPr>
              <p:spPr bwMode="auto">
                <a:xfrm>
                  <a:off x="6554607" y="1496926"/>
                  <a:ext cx="473609" cy="306551"/>
                </a:xfrm>
                <a:custGeom>
                  <a:avLst/>
                  <a:gdLst>
                    <a:gd name="connsiteX0" fmla="*/ 175692 w 608274"/>
                    <a:gd name="connsiteY0" fmla="*/ 343272 h 403140"/>
                    <a:gd name="connsiteX1" fmla="*/ 175692 w 608274"/>
                    <a:gd name="connsiteY1" fmla="*/ 375423 h 403140"/>
                    <a:gd name="connsiteX2" fmla="*/ 257015 w 608274"/>
                    <a:gd name="connsiteY2" fmla="*/ 375423 h 403140"/>
                    <a:gd name="connsiteX3" fmla="*/ 257015 w 608274"/>
                    <a:gd name="connsiteY3" fmla="*/ 343272 h 403140"/>
                    <a:gd name="connsiteX4" fmla="*/ 485586 w 608274"/>
                    <a:gd name="connsiteY4" fmla="*/ 284792 h 403140"/>
                    <a:gd name="connsiteX5" fmla="*/ 485586 w 608274"/>
                    <a:gd name="connsiteY5" fmla="*/ 370851 h 403140"/>
                    <a:gd name="connsiteX6" fmla="*/ 490166 w 608274"/>
                    <a:gd name="connsiteY6" fmla="*/ 375424 h 403140"/>
                    <a:gd name="connsiteX7" fmla="*/ 575937 w 608274"/>
                    <a:gd name="connsiteY7" fmla="*/ 375424 h 403140"/>
                    <a:gd name="connsiteX8" fmla="*/ 580517 w 608274"/>
                    <a:gd name="connsiteY8" fmla="*/ 370851 h 403140"/>
                    <a:gd name="connsiteX9" fmla="*/ 580517 w 608274"/>
                    <a:gd name="connsiteY9" fmla="*/ 284792 h 403140"/>
                    <a:gd name="connsiteX10" fmla="*/ 27755 w 608274"/>
                    <a:gd name="connsiteY10" fmla="*/ 274673 h 403140"/>
                    <a:gd name="connsiteX11" fmla="*/ 27755 w 608274"/>
                    <a:gd name="connsiteY11" fmla="*/ 301697 h 403140"/>
                    <a:gd name="connsiteX12" fmla="*/ 41633 w 608274"/>
                    <a:gd name="connsiteY12" fmla="*/ 315555 h 403140"/>
                    <a:gd name="connsiteX13" fmla="*/ 391074 w 608274"/>
                    <a:gd name="connsiteY13" fmla="*/ 315555 h 403140"/>
                    <a:gd name="connsiteX14" fmla="*/ 404952 w 608274"/>
                    <a:gd name="connsiteY14" fmla="*/ 301697 h 403140"/>
                    <a:gd name="connsiteX15" fmla="*/ 404952 w 608274"/>
                    <a:gd name="connsiteY15" fmla="*/ 274673 h 403140"/>
                    <a:gd name="connsiteX16" fmla="*/ 485586 w 608274"/>
                    <a:gd name="connsiteY16" fmla="*/ 233656 h 403140"/>
                    <a:gd name="connsiteX17" fmla="*/ 485586 w 608274"/>
                    <a:gd name="connsiteY17" fmla="*/ 257076 h 403140"/>
                    <a:gd name="connsiteX18" fmla="*/ 580517 w 608274"/>
                    <a:gd name="connsiteY18" fmla="*/ 257076 h 403140"/>
                    <a:gd name="connsiteX19" fmla="*/ 580517 w 608274"/>
                    <a:gd name="connsiteY19" fmla="*/ 233656 h 403140"/>
                    <a:gd name="connsiteX20" fmla="*/ 528576 w 608274"/>
                    <a:gd name="connsiteY20" fmla="*/ 103096 h 403140"/>
                    <a:gd name="connsiteX21" fmla="*/ 537455 w 608274"/>
                    <a:gd name="connsiteY21" fmla="*/ 103096 h 403140"/>
                    <a:gd name="connsiteX22" fmla="*/ 551327 w 608274"/>
                    <a:gd name="connsiteY22" fmla="*/ 116962 h 403140"/>
                    <a:gd name="connsiteX23" fmla="*/ 537455 w 608274"/>
                    <a:gd name="connsiteY23" fmla="*/ 130828 h 403140"/>
                    <a:gd name="connsiteX24" fmla="*/ 528576 w 608274"/>
                    <a:gd name="connsiteY24" fmla="*/ 130828 h 403140"/>
                    <a:gd name="connsiteX25" fmla="*/ 514704 w 608274"/>
                    <a:gd name="connsiteY25" fmla="*/ 116962 h 403140"/>
                    <a:gd name="connsiteX26" fmla="*/ 528576 w 608274"/>
                    <a:gd name="connsiteY26" fmla="*/ 103096 h 403140"/>
                    <a:gd name="connsiteX27" fmla="*/ 490166 w 608274"/>
                    <a:gd name="connsiteY27" fmla="*/ 74289 h 403140"/>
                    <a:gd name="connsiteX28" fmla="*/ 485586 w 608274"/>
                    <a:gd name="connsiteY28" fmla="*/ 79001 h 403140"/>
                    <a:gd name="connsiteX29" fmla="*/ 485586 w 608274"/>
                    <a:gd name="connsiteY29" fmla="*/ 205940 h 403140"/>
                    <a:gd name="connsiteX30" fmla="*/ 580517 w 608274"/>
                    <a:gd name="connsiteY30" fmla="*/ 205940 h 403140"/>
                    <a:gd name="connsiteX31" fmla="*/ 580517 w 608274"/>
                    <a:gd name="connsiteY31" fmla="*/ 79001 h 403140"/>
                    <a:gd name="connsiteX32" fmla="*/ 575937 w 608274"/>
                    <a:gd name="connsiteY32" fmla="*/ 74289 h 403140"/>
                    <a:gd name="connsiteX33" fmla="*/ 490166 w 608274"/>
                    <a:gd name="connsiteY33" fmla="*/ 46573 h 403140"/>
                    <a:gd name="connsiteX34" fmla="*/ 575937 w 608274"/>
                    <a:gd name="connsiteY34" fmla="*/ 46573 h 403140"/>
                    <a:gd name="connsiteX35" fmla="*/ 608274 w 608274"/>
                    <a:gd name="connsiteY35" fmla="*/ 79001 h 403140"/>
                    <a:gd name="connsiteX36" fmla="*/ 608274 w 608274"/>
                    <a:gd name="connsiteY36" fmla="*/ 370851 h 403140"/>
                    <a:gd name="connsiteX37" fmla="*/ 575937 w 608274"/>
                    <a:gd name="connsiteY37" fmla="*/ 403140 h 403140"/>
                    <a:gd name="connsiteX38" fmla="*/ 490166 w 608274"/>
                    <a:gd name="connsiteY38" fmla="*/ 403140 h 403140"/>
                    <a:gd name="connsiteX39" fmla="*/ 457829 w 608274"/>
                    <a:gd name="connsiteY39" fmla="*/ 370851 h 403140"/>
                    <a:gd name="connsiteX40" fmla="*/ 457829 w 608274"/>
                    <a:gd name="connsiteY40" fmla="*/ 79001 h 403140"/>
                    <a:gd name="connsiteX41" fmla="*/ 490166 w 608274"/>
                    <a:gd name="connsiteY41" fmla="*/ 46573 h 403140"/>
                    <a:gd name="connsiteX42" fmla="*/ 41633 w 608274"/>
                    <a:gd name="connsiteY42" fmla="*/ 27717 h 403140"/>
                    <a:gd name="connsiteX43" fmla="*/ 27755 w 608274"/>
                    <a:gd name="connsiteY43" fmla="*/ 41575 h 403140"/>
                    <a:gd name="connsiteX44" fmla="*/ 27755 w 608274"/>
                    <a:gd name="connsiteY44" fmla="*/ 246956 h 403140"/>
                    <a:gd name="connsiteX45" fmla="*/ 404952 w 608274"/>
                    <a:gd name="connsiteY45" fmla="*/ 246956 h 403140"/>
                    <a:gd name="connsiteX46" fmla="*/ 404952 w 608274"/>
                    <a:gd name="connsiteY46" fmla="*/ 41575 h 403140"/>
                    <a:gd name="connsiteX47" fmla="*/ 391074 w 608274"/>
                    <a:gd name="connsiteY47" fmla="*/ 27717 h 403140"/>
                    <a:gd name="connsiteX48" fmla="*/ 41633 w 608274"/>
                    <a:gd name="connsiteY48" fmla="*/ 0 h 403140"/>
                    <a:gd name="connsiteX49" fmla="*/ 391074 w 608274"/>
                    <a:gd name="connsiteY49" fmla="*/ 0 h 403140"/>
                    <a:gd name="connsiteX50" fmla="*/ 432707 w 608274"/>
                    <a:gd name="connsiteY50" fmla="*/ 41575 h 403140"/>
                    <a:gd name="connsiteX51" fmla="*/ 432707 w 608274"/>
                    <a:gd name="connsiteY51" fmla="*/ 301697 h 403140"/>
                    <a:gd name="connsiteX52" fmla="*/ 391074 w 608274"/>
                    <a:gd name="connsiteY52" fmla="*/ 343272 h 403140"/>
                    <a:gd name="connsiteX53" fmla="*/ 284771 w 608274"/>
                    <a:gd name="connsiteY53" fmla="*/ 343272 h 403140"/>
                    <a:gd name="connsiteX54" fmla="*/ 284771 w 608274"/>
                    <a:gd name="connsiteY54" fmla="*/ 375423 h 403140"/>
                    <a:gd name="connsiteX55" fmla="*/ 331677 w 608274"/>
                    <a:gd name="connsiteY55" fmla="*/ 375423 h 403140"/>
                    <a:gd name="connsiteX56" fmla="*/ 345555 w 608274"/>
                    <a:gd name="connsiteY56" fmla="*/ 389282 h 403140"/>
                    <a:gd name="connsiteX57" fmla="*/ 331677 w 608274"/>
                    <a:gd name="connsiteY57" fmla="*/ 403140 h 403140"/>
                    <a:gd name="connsiteX58" fmla="*/ 284771 w 608274"/>
                    <a:gd name="connsiteY58" fmla="*/ 403140 h 403140"/>
                    <a:gd name="connsiteX59" fmla="*/ 147936 w 608274"/>
                    <a:gd name="connsiteY59" fmla="*/ 403140 h 403140"/>
                    <a:gd name="connsiteX60" fmla="*/ 101169 w 608274"/>
                    <a:gd name="connsiteY60" fmla="*/ 403140 h 403140"/>
                    <a:gd name="connsiteX61" fmla="*/ 87291 w 608274"/>
                    <a:gd name="connsiteY61" fmla="*/ 389282 h 403140"/>
                    <a:gd name="connsiteX62" fmla="*/ 101169 w 608274"/>
                    <a:gd name="connsiteY62" fmla="*/ 375423 h 403140"/>
                    <a:gd name="connsiteX63" fmla="*/ 147936 w 608274"/>
                    <a:gd name="connsiteY63" fmla="*/ 375423 h 403140"/>
                    <a:gd name="connsiteX64" fmla="*/ 147936 w 608274"/>
                    <a:gd name="connsiteY64" fmla="*/ 343272 h 403140"/>
                    <a:gd name="connsiteX65" fmla="*/ 41633 w 608274"/>
                    <a:gd name="connsiteY65" fmla="*/ 343272 h 403140"/>
                    <a:gd name="connsiteX66" fmla="*/ 0 w 608274"/>
                    <a:gd name="connsiteY66" fmla="*/ 301697 h 403140"/>
                    <a:gd name="connsiteX67" fmla="*/ 0 w 608274"/>
                    <a:gd name="connsiteY67" fmla="*/ 41575 h 403140"/>
                    <a:gd name="connsiteX68" fmla="*/ 41633 w 608274"/>
                    <a:gd name="connsiteY68" fmla="*/ 0 h 4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274" h="403140">
                      <a:moveTo>
                        <a:pt x="175692" y="343272"/>
                      </a:moveTo>
                      <a:lnTo>
                        <a:pt x="175692" y="375423"/>
                      </a:lnTo>
                      <a:lnTo>
                        <a:pt x="257015" y="375423"/>
                      </a:lnTo>
                      <a:lnTo>
                        <a:pt x="257015" y="343272"/>
                      </a:lnTo>
                      <a:close/>
                      <a:moveTo>
                        <a:pt x="485586" y="284792"/>
                      </a:moveTo>
                      <a:lnTo>
                        <a:pt x="485586" y="370851"/>
                      </a:lnTo>
                      <a:cubicBezTo>
                        <a:pt x="485586" y="373345"/>
                        <a:pt x="487668" y="375424"/>
                        <a:pt x="490166" y="375424"/>
                      </a:cubicBezTo>
                      <a:lnTo>
                        <a:pt x="575937" y="375424"/>
                      </a:lnTo>
                      <a:cubicBezTo>
                        <a:pt x="578435" y="375424"/>
                        <a:pt x="580517" y="373345"/>
                        <a:pt x="580517" y="370851"/>
                      </a:cubicBezTo>
                      <a:lnTo>
                        <a:pt x="580517" y="284792"/>
                      </a:lnTo>
                      <a:close/>
                      <a:moveTo>
                        <a:pt x="27755" y="274673"/>
                      </a:moveTo>
                      <a:lnTo>
                        <a:pt x="27755" y="301697"/>
                      </a:lnTo>
                      <a:cubicBezTo>
                        <a:pt x="27755" y="309319"/>
                        <a:pt x="34000" y="315555"/>
                        <a:pt x="41633" y="315555"/>
                      </a:cubicBezTo>
                      <a:lnTo>
                        <a:pt x="391074" y="315555"/>
                      </a:lnTo>
                      <a:cubicBezTo>
                        <a:pt x="398845" y="315555"/>
                        <a:pt x="404952" y="309319"/>
                        <a:pt x="404952" y="301697"/>
                      </a:cubicBezTo>
                      <a:lnTo>
                        <a:pt x="404952" y="274673"/>
                      </a:lnTo>
                      <a:close/>
                      <a:moveTo>
                        <a:pt x="485586" y="233656"/>
                      </a:moveTo>
                      <a:lnTo>
                        <a:pt x="485586" y="257076"/>
                      </a:lnTo>
                      <a:lnTo>
                        <a:pt x="580517" y="257076"/>
                      </a:lnTo>
                      <a:lnTo>
                        <a:pt x="580517" y="233656"/>
                      </a:lnTo>
                      <a:close/>
                      <a:moveTo>
                        <a:pt x="528576" y="103096"/>
                      </a:moveTo>
                      <a:lnTo>
                        <a:pt x="537455" y="103096"/>
                      </a:lnTo>
                      <a:cubicBezTo>
                        <a:pt x="545084" y="103096"/>
                        <a:pt x="551327" y="109336"/>
                        <a:pt x="551327" y="116962"/>
                      </a:cubicBezTo>
                      <a:cubicBezTo>
                        <a:pt x="551327" y="124588"/>
                        <a:pt x="545084" y="130828"/>
                        <a:pt x="537455" y="130828"/>
                      </a:cubicBezTo>
                      <a:lnTo>
                        <a:pt x="528576" y="130828"/>
                      </a:lnTo>
                      <a:cubicBezTo>
                        <a:pt x="520947" y="130828"/>
                        <a:pt x="514704" y="124588"/>
                        <a:pt x="514704" y="116962"/>
                      </a:cubicBezTo>
                      <a:cubicBezTo>
                        <a:pt x="514704" y="109336"/>
                        <a:pt x="520947" y="103096"/>
                        <a:pt x="528576" y="103096"/>
                      </a:cubicBezTo>
                      <a:close/>
                      <a:moveTo>
                        <a:pt x="490166" y="74289"/>
                      </a:moveTo>
                      <a:cubicBezTo>
                        <a:pt x="487668" y="74289"/>
                        <a:pt x="485586" y="76506"/>
                        <a:pt x="485586" y="79001"/>
                      </a:cubicBezTo>
                      <a:lnTo>
                        <a:pt x="485586" y="205940"/>
                      </a:lnTo>
                      <a:lnTo>
                        <a:pt x="580517" y="205940"/>
                      </a:lnTo>
                      <a:lnTo>
                        <a:pt x="580517" y="79001"/>
                      </a:lnTo>
                      <a:cubicBezTo>
                        <a:pt x="580517" y="76506"/>
                        <a:pt x="578435" y="74289"/>
                        <a:pt x="575937" y="74289"/>
                      </a:cubicBezTo>
                      <a:close/>
                      <a:moveTo>
                        <a:pt x="490166" y="46573"/>
                      </a:moveTo>
                      <a:lnTo>
                        <a:pt x="575937" y="46573"/>
                      </a:lnTo>
                      <a:cubicBezTo>
                        <a:pt x="593840" y="46573"/>
                        <a:pt x="608274" y="61124"/>
                        <a:pt x="608274" y="79001"/>
                      </a:cubicBezTo>
                      <a:lnTo>
                        <a:pt x="608274" y="370851"/>
                      </a:lnTo>
                      <a:cubicBezTo>
                        <a:pt x="608274" y="388728"/>
                        <a:pt x="593840" y="403140"/>
                        <a:pt x="575937" y="403140"/>
                      </a:cubicBezTo>
                      <a:lnTo>
                        <a:pt x="490166" y="403140"/>
                      </a:lnTo>
                      <a:cubicBezTo>
                        <a:pt x="472402" y="403140"/>
                        <a:pt x="457829" y="388728"/>
                        <a:pt x="457829" y="370851"/>
                      </a:cubicBezTo>
                      <a:lnTo>
                        <a:pt x="457829" y="79001"/>
                      </a:lnTo>
                      <a:cubicBezTo>
                        <a:pt x="457829" y="61124"/>
                        <a:pt x="472402" y="46573"/>
                        <a:pt x="490166" y="46573"/>
                      </a:cubicBezTo>
                      <a:close/>
                      <a:moveTo>
                        <a:pt x="41633" y="27717"/>
                      </a:moveTo>
                      <a:cubicBezTo>
                        <a:pt x="34000" y="27717"/>
                        <a:pt x="27755" y="33953"/>
                        <a:pt x="27755" y="41575"/>
                      </a:cubicBezTo>
                      <a:lnTo>
                        <a:pt x="27755" y="246956"/>
                      </a:lnTo>
                      <a:lnTo>
                        <a:pt x="404952" y="246956"/>
                      </a:lnTo>
                      <a:lnTo>
                        <a:pt x="404952" y="41575"/>
                      </a:lnTo>
                      <a:cubicBezTo>
                        <a:pt x="404952" y="33953"/>
                        <a:pt x="398845" y="27717"/>
                        <a:pt x="391074" y="27717"/>
                      </a:cubicBezTo>
                      <a:close/>
                      <a:moveTo>
                        <a:pt x="41633" y="0"/>
                      </a:moveTo>
                      <a:lnTo>
                        <a:pt x="391074" y="0"/>
                      </a:lnTo>
                      <a:cubicBezTo>
                        <a:pt x="414111" y="0"/>
                        <a:pt x="432707" y="18570"/>
                        <a:pt x="432707" y="41575"/>
                      </a:cubicBezTo>
                      <a:lnTo>
                        <a:pt x="432707" y="301697"/>
                      </a:lnTo>
                      <a:cubicBezTo>
                        <a:pt x="432707" y="324563"/>
                        <a:pt x="414111" y="343272"/>
                        <a:pt x="391074" y="343272"/>
                      </a:cubicBezTo>
                      <a:lnTo>
                        <a:pt x="284771" y="343272"/>
                      </a:lnTo>
                      <a:lnTo>
                        <a:pt x="284771" y="375423"/>
                      </a:lnTo>
                      <a:lnTo>
                        <a:pt x="331677" y="375423"/>
                      </a:lnTo>
                      <a:cubicBezTo>
                        <a:pt x="339310" y="375423"/>
                        <a:pt x="345555" y="381660"/>
                        <a:pt x="345555" y="389282"/>
                      </a:cubicBezTo>
                      <a:cubicBezTo>
                        <a:pt x="345555" y="397042"/>
                        <a:pt x="339310" y="403140"/>
                        <a:pt x="331677" y="403140"/>
                      </a:cubicBezTo>
                      <a:lnTo>
                        <a:pt x="284771" y="403140"/>
                      </a:lnTo>
                      <a:lnTo>
                        <a:pt x="147936" y="403140"/>
                      </a:lnTo>
                      <a:lnTo>
                        <a:pt x="101169" y="403140"/>
                      </a:lnTo>
                      <a:cubicBezTo>
                        <a:pt x="93536" y="403140"/>
                        <a:pt x="87291" y="397042"/>
                        <a:pt x="87291" y="389282"/>
                      </a:cubicBezTo>
                      <a:cubicBezTo>
                        <a:pt x="87291" y="381660"/>
                        <a:pt x="93536" y="375423"/>
                        <a:pt x="101169" y="375423"/>
                      </a:cubicBezTo>
                      <a:lnTo>
                        <a:pt x="147936" y="375423"/>
                      </a:lnTo>
                      <a:lnTo>
                        <a:pt x="147936" y="343272"/>
                      </a:lnTo>
                      <a:lnTo>
                        <a:pt x="41633" y="343272"/>
                      </a:lnTo>
                      <a:cubicBezTo>
                        <a:pt x="18735" y="343272"/>
                        <a:pt x="0" y="324563"/>
                        <a:pt x="0" y="301697"/>
                      </a:cubicBezTo>
                      <a:lnTo>
                        <a:pt x="0" y="41575"/>
                      </a:lnTo>
                      <a:cubicBezTo>
                        <a:pt x="0" y="18570"/>
                        <a:pt x="18735" y="0"/>
                        <a:pt x="41633"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a:p>
              </p:txBody>
            </p:sp>
            <p:sp>
              <p:nvSpPr>
                <p:cNvPr id="38" name="tablet_283277">
                  <a:extLst>
                    <a:ext uri="{FF2B5EF4-FFF2-40B4-BE49-F238E27FC236}">
                      <a16:creationId xmlns:a16="http://schemas.microsoft.com/office/drawing/2014/main" id="{C666C70F-2239-4E83-9231-03F39F717DEC}"/>
                    </a:ext>
                  </a:extLst>
                </p:cNvPr>
                <p:cNvSpPr>
                  <a:spLocks noChangeAspect="1"/>
                </p:cNvSpPr>
                <p:nvPr/>
              </p:nvSpPr>
              <p:spPr bwMode="auto">
                <a:xfrm>
                  <a:off x="7717278" y="1520148"/>
                  <a:ext cx="233387" cy="295759"/>
                </a:xfrm>
                <a:custGeom>
                  <a:avLst/>
                  <a:gdLst>
                    <a:gd name="connsiteX0" fmla="*/ 223683 w 447455"/>
                    <a:gd name="connsiteY0" fmla="*/ 460721 h 580612"/>
                    <a:gd name="connsiteX1" fmla="*/ 247331 w 447455"/>
                    <a:gd name="connsiteY1" fmla="*/ 484290 h 580612"/>
                    <a:gd name="connsiteX2" fmla="*/ 223683 w 447455"/>
                    <a:gd name="connsiteY2" fmla="*/ 507859 h 580612"/>
                    <a:gd name="connsiteX3" fmla="*/ 200123 w 447455"/>
                    <a:gd name="connsiteY3" fmla="*/ 484290 h 580612"/>
                    <a:gd name="connsiteX4" fmla="*/ 223683 w 447455"/>
                    <a:gd name="connsiteY4" fmla="*/ 460721 h 580612"/>
                    <a:gd name="connsiteX5" fmla="*/ 48422 w 447455"/>
                    <a:gd name="connsiteY5" fmla="*/ 428194 h 580612"/>
                    <a:gd name="connsiteX6" fmla="*/ 48422 w 447455"/>
                    <a:gd name="connsiteY6" fmla="*/ 532265 h 580612"/>
                    <a:gd name="connsiteX7" fmla="*/ 399122 w 447455"/>
                    <a:gd name="connsiteY7" fmla="*/ 532265 h 580612"/>
                    <a:gd name="connsiteX8" fmla="*/ 399122 w 447455"/>
                    <a:gd name="connsiteY8" fmla="*/ 428194 h 580612"/>
                    <a:gd name="connsiteX9" fmla="*/ 48422 w 447455"/>
                    <a:gd name="connsiteY9" fmla="*/ 48347 h 580612"/>
                    <a:gd name="connsiteX10" fmla="*/ 48422 w 447455"/>
                    <a:gd name="connsiteY10" fmla="*/ 379757 h 580612"/>
                    <a:gd name="connsiteX11" fmla="*/ 399033 w 447455"/>
                    <a:gd name="connsiteY11" fmla="*/ 379757 h 580612"/>
                    <a:gd name="connsiteX12" fmla="*/ 399033 w 447455"/>
                    <a:gd name="connsiteY12" fmla="*/ 48347 h 580612"/>
                    <a:gd name="connsiteX13" fmla="*/ 24211 w 447455"/>
                    <a:gd name="connsiteY13" fmla="*/ 0 h 580612"/>
                    <a:gd name="connsiteX14" fmla="*/ 423244 w 447455"/>
                    <a:gd name="connsiteY14" fmla="*/ 0 h 580612"/>
                    <a:gd name="connsiteX15" fmla="*/ 447455 w 447455"/>
                    <a:gd name="connsiteY15" fmla="*/ 24174 h 580612"/>
                    <a:gd name="connsiteX16" fmla="*/ 447455 w 447455"/>
                    <a:gd name="connsiteY16" fmla="*/ 556438 h 580612"/>
                    <a:gd name="connsiteX17" fmla="*/ 423244 w 447455"/>
                    <a:gd name="connsiteY17" fmla="*/ 580612 h 580612"/>
                    <a:gd name="connsiteX18" fmla="*/ 24211 w 447455"/>
                    <a:gd name="connsiteY18" fmla="*/ 580612 h 580612"/>
                    <a:gd name="connsiteX19" fmla="*/ 0 w 447455"/>
                    <a:gd name="connsiteY19" fmla="*/ 556438 h 580612"/>
                    <a:gd name="connsiteX20" fmla="*/ 0 w 447455"/>
                    <a:gd name="connsiteY20" fmla="*/ 24174 h 580612"/>
                    <a:gd name="connsiteX21" fmla="*/ 24211 w 447455"/>
                    <a:gd name="connsiteY21"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455" h="580612">
                      <a:moveTo>
                        <a:pt x="223683" y="460721"/>
                      </a:moveTo>
                      <a:cubicBezTo>
                        <a:pt x="236751" y="460721"/>
                        <a:pt x="247331" y="471394"/>
                        <a:pt x="247331" y="484290"/>
                      </a:cubicBezTo>
                      <a:cubicBezTo>
                        <a:pt x="247331" y="497364"/>
                        <a:pt x="236751" y="507859"/>
                        <a:pt x="223683" y="507859"/>
                      </a:cubicBezTo>
                      <a:cubicBezTo>
                        <a:pt x="210703" y="507859"/>
                        <a:pt x="200123" y="497364"/>
                        <a:pt x="200123" y="484290"/>
                      </a:cubicBezTo>
                      <a:cubicBezTo>
                        <a:pt x="200123" y="471216"/>
                        <a:pt x="210703" y="460721"/>
                        <a:pt x="223683" y="460721"/>
                      </a:cubicBezTo>
                      <a:close/>
                      <a:moveTo>
                        <a:pt x="48422" y="428194"/>
                      </a:moveTo>
                      <a:lnTo>
                        <a:pt x="48422" y="532265"/>
                      </a:lnTo>
                      <a:lnTo>
                        <a:pt x="399122" y="532265"/>
                      </a:lnTo>
                      <a:lnTo>
                        <a:pt x="399122" y="428194"/>
                      </a:lnTo>
                      <a:close/>
                      <a:moveTo>
                        <a:pt x="48422" y="48347"/>
                      </a:moveTo>
                      <a:lnTo>
                        <a:pt x="48422" y="379757"/>
                      </a:lnTo>
                      <a:lnTo>
                        <a:pt x="399033" y="379757"/>
                      </a:lnTo>
                      <a:lnTo>
                        <a:pt x="399033" y="48347"/>
                      </a:lnTo>
                      <a:close/>
                      <a:moveTo>
                        <a:pt x="24211" y="0"/>
                      </a:moveTo>
                      <a:lnTo>
                        <a:pt x="423244" y="0"/>
                      </a:lnTo>
                      <a:cubicBezTo>
                        <a:pt x="436596" y="0"/>
                        <a:pt x="447455" y="10754"/>
                        <a:pt x="447455" y="24174"/>
                      </a:cubicBezTo>
                      <a:lnTo>
                        <a:pt x="447455" y="556438"/>
                      </a:lnTo>
                      <a:cubicBezTo>
                        <a:pt x="447455" y="569858"/>
                        <a:pt x="436596" y="580612"/>
                        <a:pt x="423244" y="580612"/>
                      </a:cubicBezTo>
                      <a:lnTo>
                        <a:pt x="24211" y="580612"/>
                      </a:lnTo>
                      <a:cubicBezTo>
                        <a:pt x="10770" y="580612"/>
                        <a:pt x="0" y="569858"/>
                        <a:pt x="0" y="556438"/>
                      </a:cubicBezTo>
                      <a:lnTo>
                        <a:pt x="0" y="24174"/>
                      </a:lnTo>
                      <a:cubicBezTo>
                        <a:pt x="0" y="10754"/>
                        <a:pt x="10770" y="0"/>
                        <a:pt x="24211" y="0"/>
                      </a:cubicBezTo>
                      <a:close/>
                    </a:path>
                  </a:pathLst>
                </a:custGeom>
              </p:spPr>
              <p:style>
                <a:lnRef idx="2">
                  <a:schemeClr val="accent1"/>
                </a:lnRef>
                <a:fillRef idx="1">
                  <a:schemeClr val="lt1"/>
                </a:fillRef>
                <a:effectRef idx="0">
                  <a:schemeClr val="accent1"/>
                </a:effectRef>
                <a:fontRef idx="minor">
                  <a:schemeClr val="dk1"/>
                </a:fontRef>
              </p:style>
              <p:txBody>
                <a:bodyPr/>
                <a:lstStyle/>
                <a:p>
                  <a:endParaRPr lang="zh-CN" altLang="en-US" sz="1200">
                    <a:latin typeface="腾讯体 W7" panose="020C08030202040F0204" pitchFamily="34" charset="-122"/>
                    <a:ea typeface="腾讯体 W7" panose="020C08030202040F0204" pitchFamily="34" charset="-122"/>
                  </a:endParaRPr>
                </a:p>
              </p:txBody>
            </p:sp>
            <p:pic>
              <p:nvPicPr>
                <p:cNvPr id="41" name="Picture 27">
                  <a:extLst>
                    <a:ext uri="{FF2B5EF4-FFF2-40B4-BE49-F238E27FC236}">
                      <a16:creationId xmlns:a16="http://schemas.microsoft.com/office/drawing/2014/main" id="{11A39CEC-02BE-4E70-9AD0-E8A762FEF1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0298" y="1491432"/>
                  <a:ext cx="514345" cy="401855"/>
                </a:xfrm>
                <a:prstGeom prst="rect">
                  <a:avLst/>
                </a:prstGeom>
              </p:spPr>
            </p:pic>
            <p:cxnSp>
              <p:nvCxnSpPr>
                <p:cNvPr id="54" name="Straight Connector 41">
                  <a:extLst>
                    <a:ext uri="{FF2B5EF4-FFF2-40B4-BE49-F238E27FC236}">
                      <a16:creationId xmlns:a16="http://schemas.microsoft.com/office/drawing/2014/main" id="{D01BA7B6-ED2C-408E-B6FE-C1DBE2AF03D2}"/>
                    </a:ext>
                  </a:extLst>
                </p:cNvPr>
                <p:cNvCxnSpPr>
                  <a:stCxn id="35" idx="2"/>
                  <a:endCxn id="30" idx="0"/>
                </p:cNvCxnSpPr>
                <p:nvPr/>
              </p:nvCxnSpPr>
              <p:spPr>
                <a:xfrm flipH="1">
                  <a:off x="6167800" y="3031577"/>
                  <a:ext cx="4262" cy="520269"/>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43">
                  <a:extLst>
                    <a:ext uri="{FF2B5EF4-FFF2-40B4-BE49-F238E27FC236}">
                      <a16:creationId xmlns:a16="http://schemas.microsoft.com/office/drawing/2014/main" id="{EACACFC8-EDCA-46A6-A63D-E0A877F23DC8}"/>
                    </a:ext>
                  </a:extLst>
                </p:cNvPr>
                <p:cNvCxnSpPr>
                  <a:stCxn id="41" idx="2"/>
                  <a:endCxn id="23" idx="0"/>
                </p:cNvCxnSpPr>
                <p:nvPr/>
              </p:nvCxnSpPr>
              <p:spPr>
                <a:xfrm flipH="1">
                  <a:off x="6200704" y="1893287"/>
                  <a:ext cx="2326766" cy="453842"/>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44">
                  <a:extLst>
                    <a:ext uri="{FF2B5EF4-FFF2-40B4-BE49-F238E27FC236}">
                      <a16:creationId xmlns:a16="http://schemas.microsoft.com/office/drawing/2014/main" id="{37D5493A-4FD7-4F74-9885-386C383CA160}"/>
                    </a:ext>
                  </a:extLst>
                </p:cNvPr>
                <p:cNvCxnSpPr>
                  <a:stCxn id="41" idx="2"/>
                </p:cNvCxnSpPr>
                <p:nvPr/>
              </p:nvCxnSpPr>
              <p:spPr>
                <a:xfrm>
                  <a:off x="8527470" y="1893287"/>
                  <a:ext cx="2107323" cy="453842"/>
                </a:xfrm>
                <a:prstGeom prst="line">
                  <a:avLst/>
                </a:prstGeom>
                <a:ln w="25400"/>
              </p:spPr>
              <p:style>
                <a:lnRef idx="1">
                  <a:schemeClr val="dk1"/>
                </a:lnRef>
                <a:fillRef idx="0">
                  <a:schemeClr val="dk1"/>
                </a:fillRef>
                <a:effectRef idx="0">
                  <a:schemeClr val="dk1"/>
                </a:effectRef>
                <a:fontRef idx="minor">
                  <a:schemeClr val="tx1"/>
                </a:fontRef>
              </p:style>
            </p:cxnSp>
            <p:sp>
              <p:nvSpPr>
                <p:cNvPr id="65" name="Left-Right Arrow 58">
                  <a:extLst>
                    <a:ext uri="{FF2B5EF4-FFF2-40B4-BE49-F238E27FC236}">
                      <a16:creationId xmlns:a16="http://schemas.microsoft.com/office/drawing/2014/main" id="{65D08D75-3030-4AFE-8376-C007F698B266}"/>
                    </a:ext>
                  </a:extLst>
                </p:cNvPr>
                <p:cNvSpPr/>
                <p:nvPr/>
              </p:nvSpPr>
              <p:spPr>
                <a:xfrm>
                  <a:off x="8081614" y="3885034"/>
                  <a:ext cx="522931" cy="203514"/>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grpSp>
          <p:sp>
            <p:nvSpPr>
              <p:cNvPr id="9" name="TextBox 60">
                <a:extLst>
                  <a:ext uri="{FF2B5EF4-FFF2-40B4-BE49-F238E27FC236}">
                    <a16:creationId xmlns:a16="http://schemas.microsoft.com/office/drawing/2014/main" id="{49A50040-A7CB-400E-83E9-EAD7366A7180}"/>
                  </a:ext>
                </a:extLst>
              </p:cNvPr>
              <p:cNvSpPr txBox="1"/>
              <p:nvPr/>
            </p:nvSpPr>
            <p:spPr>
              <a:xfrm>
                <a:off x="5957208" y="3909063"/>
                <a:ext cx="487518"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AS</a:t>
                </a:r>
                <a:endParaRPr lang="zh-CN" altLang="en-US" sz="1100">
                  <a:latin typeface="腾讯体 W7" panose="020C08030202040F0204" pitchFamily="34" charset="-122"/>
                  <a:ea typeface="腾讯体 W7" panose="020C08030202040F0204" pitchFamily="34" charset="-122"/>
                </a:endParaRPr>
              </a:p>
            </p:txBody>
          </p:sp>
          <p:sp>
            <p:nvSpPr>
              <p:cNvPr id="11" name="TextBox 60">
                <a:extLst>
                  <a:ext uri="{FF2B5EF4-FFF2-40B4-BE49-F238E27FC236}">
                    <a16:creationId xmlns:a16="http://schemas.microsoft.com/office/drawing/2014/main" id="{6ACCE3ED-6752-4167-A10F-71797611984E}"/>
                  </a:ext>
                </a:extLst>
              </p:cNvPr>
              <p:cNvSpPr txBox="1"/>
              <p:nvPr/>
            </p:nvSpPr>
            <p:spPr>
              <a:xfrm>
                <a:off x="8581727" y="990282"/>
                <a:ext cx="3043319"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Tencent Cloud DNS/HTTPDNS</a:t>
                </a:r>
                <a:endParaRPr lang="zh-CN" altLang="en-US" sz="1100">
                  <a:latin typeface="腾讯体 W7" panose="020C08030202040F0204" pitchFamily="34" charset="-122"/>
                  <a:ea typeface="腾讯体 W7" panose="020C08030202040F0204" pitchFamily="34" charset="-122"/>
                </a:endParaRPr>
              </a:p>
            </p:txBody>
          </p:sp>
          <p:sp>
            <p:nvSpPr>
              <p:cNvPr id="12" name="TextBox 60">
                <a:extLst>
                  <a:ext uri="{FF2B5EF4-FFF2-40B4-BE49-F238E27FC236}">
                    <a16:creationId xmlns:a16="http://schemas.microsoft.com/office/drawing/2014/main" id="{AE4EBBFA-9F0D-438D-9151-C362A3F1A519}"/>
                  </a:ext>
                </a:extLst>
              </p:cNvPr>
              <p:cNvSpPr txBox="1"/>
              <p:nvPr/>
            </p:nvSpPr>
            <p:spPr>
              <a:xfrm>
                <a:off x="6234613" y="2293517"/>
                <a:ext cx="622034" cy="332621"/>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CLB</a:t>
                </a:r>
                <a:endParaRPr lang="zh-CN" altLang="en-US" sz="1100">
                  <a:latin typeface="腾讯体 W7" panose="020C08030202040F0204" pitchFamily="34" charset="-122"/>
                  <a:ea typeface="腾讯体 W7" panose="020C08030202040F0204" pitchFamily="34" charset="-122"/>
                </a:endParaRPr>
              </a:p>
            </p:txBody>
          </p:sp>
        </p:grpSp>
        <p:pic>
          <p:nvPicPr>
            <p:cNvPr id="6" name="图片 5">
              <a:extLst>
                <a:ext uri="{FF2B5EF4-FFF2-40B4-BE49-F238E27FC236}">
                  <a16:creationId xmlns:a16="http://schemas.microsoft.com/office/drawing/2014/main" id="{DD4B243D-3C58-497B-9274-744A434EB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3103" y="4816796"/>
              <a:ext cx="423947" cy="423947"/>
            </a:xfrm>
            <a:prstGeom prst="rect">
              <a:avLst/>
            </a:prstGeom>
          </p:spPr>
        </p:pic>
      </p:grpSp>
      <p:sp>
        <p:nvSpPr>
          <p:cNvPr id="118" name="Rounded Rectangle 3">
            <a:extLst>
              <a:ext uri="{FF2B5EF4-FFF2-40B4-BE49-F238E27FC236}">
                <a16:creationId xmlns:a16="http://schemas.microsoft.com/office/drawing/2014/main" id="{93901243-8304-4E1B-ADBC-FB1FC7E6F6EE}"/>
              </a:ext>
            </a:extLst>
          </p:cNvPr>
          <p:cNvSpPr/>
          <p:nvPr/>
        </p:nvSpPr>
        <p:spPr>
          <a:xfrm>
            <a:off x="4733382" y="2752115"/>
            <a:ext cx="2411190" cy="3303742"/>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腾讯体 W7" panose="020C08030202040F0204" pitchFamily="34" charset="-122"/>
              <a:ea typeface="腾讯体 W7" panose="020C08030202040F0204" pitchFamily="34" charset="-122"/>
            </a:endParaRPr>
          </a:p>
        </p:txBody>
      </p:sp>
      <p:cxnSp>
        <p:nvCxnSpPr>
          <p:cNvPr id="137" name="Elbow Connector 49">
            <a:extLst>
              <a:ext uri="{FF2B5EF4-FFF2-40B4-BE49-F238E27FC236}">
                <a16:creationId xmlns:a16="http://schemas.microsoft.com/office/drawing/2014/main" id="{F7CE7BA1-8684-45FF-9AF6-32502F277CE1}"/>
              </a:ext>
            </a:extLst>
          </p:cNvPr>
          <p:cNvCxnSpPr>
            <a:stCxn id="32" idx="2"/>
            <a:endCxn id="17" idx="3"/>
          </p:cNvCxnSpPr>
          <p:nvPr/>
        </p:nvCxnSpPr>
        <p:spPr>
          <a:xfrm rot="5400000" flipV="1">
            <a:off x="3784118" y="3205164"/>
            <a:ext cx="112059" cy="4183218"/>
          </a:xfrm>
          <a:prstGeom prst="bentConnector3">
            <a:avLst>
              <a:gd name="adj1" fmla="val 303991"/>
            </a:avLst>
          </a:prstGeom>
          <a:ln w="2540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88401F06-086C-48BB-AE97-F6BEB64AE89A}"/>
              </a:ext>
            </a:extLst>
          </p:cNvPr>
          <p:cNvSpPr txBox="1"/>
          <p:nvPr/>
        </p:nvSpPr>
        <p:spPr>
          <a:xfrm>
            <a:off x="3546459" y="3682983"/>
            <a:ext cx="1070012" cy="640720"/>
          </a:xfrm>
          <a:prstGeom prst="rect">
            <a:avLst/>
          </a:prstGeom>
          <a:noFill/>
        </p:spPr>
        <p:txBody>
          <a:bodyPr wrap="square" rtlCol="0">
            <a:spAutoFit/>
          </a:bodyPr>
          <a:lstStyle/>
          <a:p>
            <a:pPr algn="ctr"/>
            <a:r>
              <a:rPr lang="en-US" sz="1200" b="0" i="0" strike="noStrike" cap="none" spc="0" baseline="0">
                <a:solidFill>
                  <a:srgbClr val="000000"/>
                </a:solidFill>
                <a:effectLst/>
                <a:latin typeface="Times New Roman"/>
                <a:ea typeface="Times New Roman"/>
                <a:cs typeface="Times New Roman"/>
              </a:rPr>
              <a:t>Direct Connect/VPN</a:t>
            </a:r>
            <a:endParaRPr lang="zh-CN" altLang="en-US" sz="1200">
              <a:latin typeface="腾讯体 W7" panose="020C08030202040F0204" pitchFamily="34" charset="-122"/>
              <a:ea typeface="腾讯体 W7" panose="020C08030202040F0204" pitchFamily="34" charset="-122"/>
            </a:endParaRPr>
          </a:p>
        </p:txBody>
      </p:sp>
      <p:pic>
        <p:nvPicPr>
          <p:cNvPr id="51" name="图片 50">
            <a:extLst>
              <a:ext uri="{FF2B5EF4-FFF2-40B4-BE49-F238E27FC236}">
                <a16:creationId xmlns:a16="http://schemas.microsoft.com/office/drawing/2014/main" id="{8A122D8F-A1D8-463D-8856-C0139D8216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326957" y="3078684"/>
            <a:ext cx="604111" cy="75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a:extLst>
              <a:ext uri="{FF2B5EF4-FFF2-40B4-BE49-F238E27FC236}">
                <a16:creationId xmlns:a16="http://schemas.microsoft.com/office/drawing/2014/main" id="{DC6A2FBA-F17D-4F64-9533-C0DEF6A12AC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96916" y="3072636"/>
            <a:ext cx="604111" cy="75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3678B84-7810-440E-B6BA-5083D4E9FD1D}"/>
              </a:ext>
            </a:extLst>
          </p:cNvPr>
          <p:cNvSpPr txBox="1"/>
          <p:nvPr/>
        </p:nvSpPr>
        <p:spPr>
          <a:xfrm>
            <a:off x="1320225" y="2406115"/>
            <a:ext cx="783951" cy="732252"/>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Tencent Cloud</a:t>
            </a:r>
          </a:p>
        </p:txBody>
      </p:sp>
      <p:sp>
        <p:nvSpPr>
          <p:cNvPr id="58" name="文本框 57">
            <a:extLst>
              <a:ext uri="{FF2B5EF4-FFF2-40B4-BE49-F238E27FC236}">
                <a16:creationId xmlns:a16="http://schemas.microsoft.com/office/drawing/2014/main" id="{2E71B56C-F525-442F-9912-C731FA434860}"/>
              </a:ext>
            </a:extLst>
          </p:cNvPr>
          <p:cNvSpPr txBox="1"/>
          <p:nvPr/>
        </p:nvSpPr>
        <p:spPr>
          <a:xfrm>
            <a:off x="6017859" y="2400013"/>
            <a:ext cx="783951" cy="305105"/>
          </a:xfrm>
          <a:prstGeom prst="rect">
            <a:avLst/>
          </a:prstGeom>
          <a:noFill/>
        </p:spPr>
        <p:txBody>
          <a:bodyPr wrap="square" rtlCol="0">
            <a:spAutoFit/>
          </a:bodyPr>
          <a:lstStyle/>
          <a:p>
            <a:r>
              <a:rPr lang="en-US" sz="1400" b="0" i="0" strike="noStrike" cap="none" spc="0" baseline="0">
                <a:solidFill>
                  <a:srgbClr val="000000"/>
                </a:solidFill>
                <a:effectLst/>
                <a:latin typeface="Times New Roman"/>
                <a:ea typeface="Times New Roman"/>
                <a:cs typeface="Times New Roman"/>
              </a:rPr>
              <a:t>IDC</a:t>
            </a:r>
            <a:endParaRPr lang="zh-CN" altLang="en-US" sz="1400">
              <a:latin typeface="腾讯体 W7" panose="020C08030202040F0204" pitchFamily="34" charset="-122"/>
              <a:ea typeface="腾讯体 W7" panose="020C08030202040F0204" pitchFamily="34" charset="-122"/>
            </a:endParaRPr>
          </a:p>
        </p:txBody>
      </p:sp>
      <p:sp>
        <p:nvSpPr>
          <p:cNvPr id="17" name="圆柱体 16">
            <a:extLst>
              <a:ext uri="{FF2B5EF4-FFF2-40B4-BE49-F238E27FC236}">
                <a16:creationId xmlns:a16="http://schemas.microsoft.com/office/drawing/2014/main" id="{3395D343-9AF1-4C85-B8E9-467B3937299A}"/>
              </a:ext>
            </a:extLst>
          </p:cNvPr>
          <p:cNvSpPr/>
          <p:nvPr/>
        </p:nvSpPr>
        <p:spPr>
          <a:xfrm>
            <a:off x="5629701" y="4816796"/>
            <a:ext cx="604111" cy="536007"/>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pic>
        <p:nvPicPr>
          <p:cNvPr id="33" name="图片 32">
            <a:extLst>
              <a:ext uri="{FF2B5EF4-FFF2-40B4-BE49-F238E27FC236}">
                <a16:creationId xmlns:a16="http://schemas.microsoft.com/office/drawing/2014/main" id="{75E0EF28-0191-4D38-8AA4-4F3F1625FBEA}"/>
              </a:ext>
            </a:extLst>
          </p:cNvPr>
          <p:cNvPicPr>
            <a:picLocks noChangeAspect="1"/>
          </p:cNvPicPr>
          <p:nvPr/>
        </p:nvPicPr>
        <p:blipFill>
          <a:blip r:embed="rId10"/>
          <a:stretch>
            <a:fillRect/>
          </a:stretch>
        </p:blipFill>
        <p:spPr>
          <a:xfrm>
            <a:off x="5279255" y="3995254"/>
            <a:ext cx="706837" cy="626680"/>
          </a:xfrm>
          <a:prstGeom prst="rect">
            <a:avLst/>
          </a:prstGeom>
        </p:spPr>
      </p:pic>
      <p:sp>
        <p:nvSpPr>
          <p:cNvPr id="34" name="文本框 33">
            <a:extLst>
              <a:ext uri="{FF2B5EF4-FFF2-40B4-BE49-F238E27FC236}">
                <a16:creationId xmlns:a16="http://schemas.microsoft.com/office/drawing/2014/main" id="{AFBD219C-CC62-48DB-BF90-C9A86D6CD0EC}"/>
              </a:ext>
            </a:extLst>
          </p:cNvPr>
          <p:cNvSpPr txBox="1"/>
          <p:nvPr/>
        </p:nvSpPr>
        <p:spPr>
          <a:xfrm>
            <a:off x="5987852" y="4211356"/>
            <a:ext cx="1184157" cy="274594"/>
          </a:xfrm>
          <a:prstGeom prst="rect">
            <a:avLst/>
          </a:prstGeom>
          <a:noFill/>
        </p:spPr>
        <p:txBody>
          <a:bodyPr wrap="square" rtlCol="0">
            <a:spAutoFit/>
          </a:bodyPr>
          <a:lstStyle/>
          <a:p>
            <a:r>
              <a:rPr lang="en-US" sz="1200" b="0" i="0" strike="noStrike" cap="none" spc="0" baseline="0">
                <a:solidFill>
                  <a:srgbClr val="000000"/>
                </a:solidFill>
                <a:effectLst/>
                <a:latin typeface="Times New Roman"/>
                <a:ea typeface="Times New Roman"/>
                <a:cs typeface="Times New Roman"/>
              </a:rPr>
              <a:t>CSG</a:t>
            </a:r>
            <a:endParaRPr lang="zh-CN" altLang="en-US" sz="120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54499312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6990067" cy="640720"/>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Application disaster recovery design:</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pSp>
        <p:nvGrpSpPr>
          <p:cNvPr id="6" name="组合 5">
            <a:extLst>
              <a:ext uri="{FF2B5EF4-FFF2-40B4-BE49-F238E27FC236}">
                <a16:creationId xmlns:a16="http://schemas.microsoft.com/office/drawing/2014/main" id="{17C38B16-0891-4B27-969F-2F0F547F3386}"/>
              </a:ext>
            </a:extLst>
          </p:cNvPr>
          <p:cNvGrpSpPr/>
          <p:nvPr/>
        </p:nvGrpSpPr>
        <p:grpSpPr>
          <a:xfrm>
            <a:off x="1991544" y="1230114"/>
            <a:ext cx="8885968" cy="4809704"/>
            <a:chOff x="1941049" y="1456484"/>
            <a:chExt cx="8885968" cy="4809704"/>
          </a:xfrm>
        </p:grpSpPr>
        <p:grpSp>
          <p:nvGrpSpPr>
            <p:cNvPr id="51" name="组合 50">
              <a:extLst>
                <a:ext uri="{FF2B5EF4-FFF2-40B4-BE49-F238E27FC236}">
                  <a16:creationId xmlns:a16="http://schemas.microsoft.com/office/drawing/2014/main" id="{D4B90231-0D70-41D8-AE7B-DFCD86843168}"/>
                </a:ext>
              </a:extLst>
            </p:cNvPr>
            <p:cNvGrpSpPr/>
            <p:nvPr/>
          </p:nvGrpSpPr>
          <p:grpSpPr>
            <a:xfrm>
              <a:off x="1941049" y="1781473"/>
              <a:ext cx="8885968" cy="4484715"/>
              <a:chOff x="952500" y="1532699"/>
              <a:chExt cx="16590772" cy="8373301"/>
            </a:xfrm>
          </p:grpSpPr>
          <p:sp>
            <p:nvSpPr>
              <p:cNvPr id="57" name="圆角矩形 36">
                <a:extLst>
                  <a:ext uri="{FF2B5EF4-FFF2-40B4-BE49-F238E27FC236}">
                    <a16:creationId xmlns:a16="http://schemas.microsoft.com/office/drawing/2014/main" id="{E772C902-7B18-4961-88E2-9788F2F30123}"/>
                  </a:ext>
                </a:extLst>
              </p:cNvPr>
              <p:cNvSpPr/>
              <p:nvPr/>
            </p:nvSpPr>
            <p:spPr>
              <a:xfrm>
                <a:off x="1426277" y="4947764"/>
                <a:ext cx="3777211" cy="3949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58" name="圆角矩形 2">
                <a:extLst>
                  <a:ext uri="{FF2B5EF4-FFF2-40B4-BE49-F238E27FC236}">
                    <a16:creationId xmlns:a16="http://schemas.microsoft.com/office/drawing/2014/main" id="{E7C364A1-9589-4BF5-BA38-4569C667BA36}"/>
                  </a:ext>
                </a:extLst>
              </p:cNvPr>
              <p:cNvSpPr/>
              <p:nvPr/>
            </p:nvSpPr>
            <p:spPr>
              <a:xfrm>
                <a:off x="2606610" y="3186962"/>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dispatch</a:t>
                </a:r>
                <a:endParaRPr lang="zh-CN" altLang="en-US" sz="1100">
                  <a:latin typeface="TTTGB Medium" panose="020C06030202040F0204" pitchFamily="34" charset="-122"/>
                  <a:ea typeface="TTTGB Medium" panose="020C06030202040F0204" pitchFamily="34" charset="-122"/>
                </a:endParaRPr>
              </a:p>
            </p:txBody>
          </p:sp>
          <p:sp>
            <p:nvSpPr>
              <p:cNvPr id="59" name="圆角矩形 3">
                <a:extLst>
                  <a:ext uri="{FF2B5EF4-FFF2-40B4-BE49-F238E27FC236}">
                    <a16:creationId xmlns:a16="http://schemas.microsoft.com/office/drawing/2014/main" id="{34BFB3CE-AE59-46C9-AE16-5140B7C0DF7C}"/>
                  </a:ext>
                </a:extLst>
              </p:cNvPr>
              <p:cNvSpPr/>
              <p:nvPr/>
            </p:nvSpPr>
            <p:spPr>
              <a:xfrm>
                <a:off x="2606610" y="4133310"/>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feeds</a:t>
                </a:r>
                <a:endParaRPr lang="zh-CN" altLang="en-US" sz="1100">
                  <a:latin typeface="TTTGB Medium" panose="020C06030202040F0204" pitchFamily="34" charset="-122"/>
                  <a:ea typeface="TTTGB Medium" panose="020C06030202040F0204" pitchFamily="34" charset="-122"/>
                </a:endParaRPr>
              </a:p>
            </p:txBody>
          </p:sp>
          <p:sp>
            <p:nvSpPr>
              <p:cNvPr id="60" name="圆角矩形 4">
                <a:extLst>
                  <a:ext uri="{FF2B5EF4-FFF2-40B4-BE49-F238E27FC236}">
                    <a16:creationId xmlns:a16="http://schemas.microsoft.com/office/drawing/2014/main" id="{A2D6B6C4-3553-4B3C-8D8A-E0032B4342B8}"/>
                  </a:ext>
                </a:extLst>
              </p:cNvPr>
              <p:cNvSpPr/>
              <p:nvPr/>
            </p:nvSpPr>
            <p:spPr>
              <a:xfrm>
                <a:off x="2606610" y="5041514"/>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Read svr</a:t>
                </a:r>
                <a:endParaRPr lang="zh-CN" altLang="en-US" sz="1100">
                  <a:latin typeface="TTTGB Medium" panose="020C06030202040F0204" pitchFamily="34" charset="-122"/>
                  <a:ea typeface="TTTGB Medium" panose="020C06030202040F0204" pitchFamily="34" charset="-122"/>
                </a:endParaRPr>
              </a:p>
            </p:txBody>
          </p:sp>
          <p:sp>
            <p:nvSpPr>
              <p:cNvPr id="61" name="圆角矩形 7">
                <a:extLst>
                  <a:ext uri="{FF2B5EF4-FFF2-40B4-BE49-F238E27FC236}">
                    <a16:creationId xmlns:a16="http://schemas.microsoft.com/office/drawing/2014/main" id="{7E0C6C2D-046D-4F26-8469-FCF6F1371FA8}"/>
                  </a:ext>
                </a:extLst>
              </p:cNvPr>
              <p:cNvSpPr/>
              <p:nvPr/>
            </p:nvSpPr>
            <p:spPr>
              <a:xfrm>
                <a:off x="1524057" y="9145785"/>
                <a:ext cx="3347599"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Storage component</a:t>
                </a:r>
              </a:p>
            </p:txBody>
          </p:sp>
          <p:sp>
            <p:nvSpPr>
              <p:cNvPr id="62" name="圆角矩形 10">
                <a:extLst>
                  <a:ext uri="{FF2B5EF4-FFF2-40B4-BE49-F238E27FC236}">
                    <a16:creationId xmlns:a16="http://schemas.microsoft.com/office/drawing/2014/main" id="{E4F7BD0E-989C-4E94-A143-E9ED4508C5A0}"/>
                  </a:ext>
                </a:extLst>
              </p:cNvPr>
              <p:cNvSpPr/>
              <p:nvPr/>
            </p:nvSpPr>
            <p:spPr>
              <a:xfrm>
                <a:off x="2606610" y="5966754"/>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qza (gateway)</a:t>
                </a:r>
                <a:endParaRPr lang="zh-CN" altLang="en-US" sz="1100">
                  <a:latin typeface="TTTGB Medium" panose="020C06030202040F0204" pitchFamily="34" charset="-122"/>
                  <a:ea typeface="TTTGB Medium" panose="020C06030202040F0204" pitchFamily="34" charset="-122"/>
                </a:endParaRPr>
              </a:p>
            </p:txBody>
          </p:sp>
          <p:sp>
            <p:nvSpPr>
              <p:cNvPr id="63" name="圆角矩形 11">
                <a:extLst>
                  <a:ext uri="{FF2B5EF4-FFF2-40B4-BE49-F238E27FC236}">
                    <a16:creationId xmlns:a16="http://schemas.microsoft.com/office/drawing/2014/main" id="{7CF31C99-0D88-4A8A-BF9F-ADC3187AA360}"/>
                  </a:ext>
                </a:extLst>
              </p:cNvPr>
              <p:cNvSpPr/>
              <p:nvPr/>
            </p:nvSpPr>
            <p:spPr>
              <a:xfrm>
                <a:off x="1524057" y="7121713"/>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Data shuffling</a:t>
                </a:r>
              </a:p>
            </p:txBody>
          </p:sp>
          <p:sp>
            <p:nvSpPr>
              <p:cNvPr id="64" name="圆角矩形 12">
                <a:extLst>
                  <a:ext uri="{FF2B5EF4-FFF2-40B4-BE49-F238E27FC236}">
                    <a16:creationId xmlns:a16="http://schemas.microsoft.com/office/drawing/2014/main" id="{F4B1ADC0-58A7-4A7A-B04B-91F257EDCF19}"/>
                  </a:ext>
                </a:extLst>
              </p:cNvPr>
              <p:cNvSpPr/>
              <p:nvPr/>
            </p:nvSpPr>
            <p:spPr>
              <a:xfrm>
                <a:off x="3365295" y="7121713"/>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Permission shuffling</a:t>
                </a:r>
              </a:p>
            </p:txBody>
          </p:sp>
          <p:sp>
            <p:nvSpPr>
              <p:cNvPr id="65" name="圆角矩形 13">
                <a:extLst>
                  <a:ext uri="{FF2B5EF4-FFF2-40B4-BE49-F238E27FC236}">
                    <a16:creationId xmlns:a16="http://schemas.microsoft.com/office/drawing/2014/main" id="{837C6707-5D01-41AB-A697-76A242900FA7}"/>
                  </a:ext>
                </a:extLst>
              </p:cNvPr>
              <p:cNvSpPr/>
              <p:nvPr/>
            </p:nvSpPr>
            <p:spPr>
              <a:xfrm>
                <a:off x="1527727" y="8046954"/>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Profile</a:t>
                </a:r>
              </a:p>
            </p:txBody>
          </p:sp>
          <p:sp>
            <p:nvSpPr>
              <p:cNvPr id="69" name="圆角矩形 14">
                <a:extLst>
                  <a:ext uri="{FF2B5EF4-FFF2-40B4-BE49-F238E27FC236}">
                    <a16:creationId xmlns:a16="http://schemas.microsoft.com/office/drawing/2014/main" id="{11F7DC0E-550E-4AD8-B8F0-F87C36F99C3D}"/>
                  </a:ext>
                </a:extLst>
              </p:cNvPr>
              <p:cNvSpPr/>
              <p:nvPr/>
            </p:nvSpPr>
            <p:spPr>
              <a:xfrm>
                <a:off x="3361626" y="8046953"/>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Contacts</a:t>
                </a:r>
              </a:p>
            </p:txBody>
          </p:sp>
          <p:sp>
            <p:nvSpPr>
              <p:cNvPr id="70" name="圆角矩形 15">
                <a:extLst>
                  <a:ext uri="{FF2B5EF4-FFF2-40B4-BE49-F238E27FC236}">
                    <a16:creationId xmlns:a16="http://schemas.microsoft.com/office/drawing/2014/main" id="{0C98B9E6-F19F-45E4-A3A7-B5C328D64517}"/>
                  </a:ext>
                </a:extLst>
              </p:cNvPr>
              <p:cNvSpPr/>
              <p:nvPr/>
            </p:nvSpPr>
            <p:spPr>
              <a:xfrm>
                <a:off x="6269827" y="7658487"/>
                <a:ext cx="916453" cy="582126"/>
              </a:xfrm>
              <a:prstGeom prst="roundRect">
                <a:avLst/>
              </a:prstGeom>
              <a:solidFill>
                <a:schemeClr val="accent2"/>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Update center</a:t>
                </a:r>
              </a:p>
            </p:txBody>
          </p:sp>
          <p:cxnSp>
            <p:nvCxnSpPr>
              <p:cNvPr id="71" name="直接箭头连接符 18">
                <a:extLst>
                  <a:ext uri="{FF2B5EF4-FFF2-40B4-BE49-F238E27FC236}">
                    <a16:creationId xmlns:a16="http://schemas.microsoft.com/office/drawing/2014/main" id="{0961F881-5314-4190-BA84-2516EC2D9E9D}"/>
                  </a:ext>
                </a:extLst>
              </p:cNvPr>
              <p:cNvCxnSpPr>
                <a:stCxn id="58" idx="2"/>
                <a:endCxn id="59" idx="0"/>
              </p:cNvCxnSpPr>
              <p:nvPr/>
            </p:nvCxnSpPr>
            <p:spPr>
              <a:xfrm flipH="1">
                <a:off x="3361626" y="3769088"/>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19">
                <a:extLst>
                  <a:ext uri="{FF2B5EF4-FFF2-40B4-BE49-F238E27FC236}">
                    <a16:creationId xmlns:a16="http://schemas.microsoft.com/office/drawing/2014/main" id="{4BCC15BF-1300-42DF-A9F3-D9C07E42CDA4}"/>
                  </a:ext>
                </a:extLst>
              </p:cNvPr>
              <p:cNvCxnSpPr/>
              <p:nvPr/>
            </p:nvCxnSpPr>
            <p:spPr>
              <a:xfrm flipH="1">
                <a:off x="3361626" y="4715436"/>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20">
                <a:extLst>
                  <a:ext uri="{FF2B5EF4-FFF2-40B4-BE49-F238E27FC236}">
                    <a16:creationId xmlns:a16="http://schemas.microsoft.com/office/drawing/2014/main" id="{9661BE42-E599-4021-8AFC-74A29E42DCBD}"/>
                  </a:ext>
                </a:extLst>
              </p:cNvPr>
              <p:cNvCxnSpPr/>
              <p:nvPr/>
            </p:nvCxnSpPr>
            <p:spPr>
              <a:xfrm flipH="1">
                <a:off x="3361626" y="5623640"/>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21">
                <a:extLst>
                  <a:ext uri="{FF2B5EF4-FFF2-40B4-BE49-F238E27FC236}">
                    <a16:creationId xmlns:a16="http://schemas.microsoft.com/office/drawing/2014/main" id="{1CC97382-F2E9-4513-980F-6A75D9F43627}"/>
                  </a:ext>
                </a:extLst>
              </p:cNvPr>
              <p:cNvCxnSpPr>
                <a:endCxn id="63" idx="0"/>
              </p:cNvCxnSpPr>
              <p:nvPr/>
            </p:nvCxnSpPr>
            <p:spPr>
              <a:xfrm flipH="1">
                <a:off x="2279073" y="6548880"/>
                <a:ext cx="997032" cy="57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8A8ACB3E-5181-4A6D-B00B-B81E12935F3C}"/>
                  </a:ext>
                </a:extLst>
              </p:cNvPr>
              <p:cNvCxnSpPr>
                <a:stCxn id="62" idx="2"/>
                <a:endCxn id="64" idx="0"/>
              </p:cNvCxnSpPr>
              <p:nvPr/>
            </p:nvCxnSpPr>
            <p:spPr>
              <a:xfrm>
                <a:off x="3361626" y="6548880"/>
                <a:ext cx="758685" cy="57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27">
                <a:extLst>
                  <a:ext uri="{FF2B5EF4-FFF2-40B4-BE49-F238E27FC236}">
                    <a16:creationId xmlns:a16="http://schemas.microsoft.com/office/drawing/2014/main" id="{41D39330-FFE0-43AE-A07C-2C6EA358C40C}"/>
                  </a:ext>
                </a:extLst>
              </p:cNvPr>
              <p:cNvCxnSpPr>
                <a:endCxn id="65" idx="0"/>
              </p:cNvCxnSpPr>
              <p:nvPr/>
            </p:nvCxnSpPr>
            <p:spPr>
              <a:xfrm flipH="1">
                <a:off x="2282742" y="6617526"/>
                <a:ext cx="935072" cy="1429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31">
                <a:extLst>
                  <a:ext uri="{FF2B5EF4-FFF2-40B4-BE49-F238E27FC236}">
                    <a16:creationId xmlns:a16="http://schemas.microsoft.com/office/drawing/2014/main" id="{D0EE0CA3-F0C3-4238-84CF-E12488BD9AE5}"/>
                  </a:ext>
                </a:extLst>
              </p:cNvPr>
              <p:cNvCxnSpPr>
                <a:stCxn id="62" idx="2"/>
                <a:endCxn id="69" idx="0"/>
              </p:cNvCxnSpPr>
              <p:nvPr/>
            </p:nvCxnSpPr>
            <p:spPr>
              <a:xfrm>
                <a:off x="3361626" y="6548880"/>
                <a:ext cx="755015" cy="149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圆角矩形 37">
                <a:extLst>
                  <a:ext uri="{FF2B5EF4-FFF2-40B4-BE49-F238E27FC236}">
                    <a16:creationId xmlns:a16="http://schemas.microsoft.com/office/drawing/2014/main" id="{E6B85B27-C427-4196-BD38-1F10E1EE01C5}"/>
                  </a:ext>
                </a:extLst>
              </p:cNvPr>
              <p:cNvSpPr/>
              <p:nvPr/>
            </p:nvSpPr>
            <p:spPr>
              <a:xfrm>
                <a:off x="1478722" y="2801346"/>
                <a:ext cx="3724766" cy="2037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84" name="圆角矩形 39">
                <a:extLst>
                  <a:ext uri="{FF2B5EF4-FFF2-40B4-BE49-F238E27FC236}">
                    <a16:creationId xmlns:a16="http://schemas.microsoft.com/office/drawing/2014/main" id="{7023EB5B-6E7D-40BB-8E33-501EBB0E9632}"/>
                  </a:ext>
                </a:extLst>
              </p:cNvPr>
              <p:cNvSpPr/>
              <p:nvPr/>
            </p:nvSpPr>
            <p:spPr>
              <a:xfrm>
                <a:off x="1581012" y="3271365"/>
                <a:ext cx="96435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cmdsvr</a:t>
                </a:r>
                <a:endParaRPr lang="zh-CN" altLang="en-US" sz="800">
                  <a:latin typeface="TTTGB Medium" panose="020C06030202040F0204" pitchFamily="34" charset="-122"/>
                  <a:ea typeface="TTTGB Medium" panose="020C06030202040F0204" pitchFamily="34" charset="-122"/>
                </a:endParaRPr>
              </a:p>
            </p:txBody>
          </p:sp>
          <p:sp>
            <p:nvSpPr>
              <p:cNvPr id="85" name="圆角矩形 40">
                <a:extLst>
                  <a:ext uri="{FF2B5EF4-FFF2-40B4-BE49-F238E27FC236}">
                    <a16:creationId xmlns:a16="http://schemas.microsoft.com/office/drawing/2014/main" id="{B916A626-7B0E-4B21-9A0F-51B580607295}"/>
                  </a:ext>
                </a:extLst>
              </p:cNvPr>
              <p:cNvSpPr/>
              <p:nvPr/>
            </p:nvSpPr>
            <p:spPr>
              <a:xfrm>
                <a:off x="1581012" y="4034495"/>
                <a:ext cx="897476"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cover</a:t>
                </a:r>
                <a:endParaRPr lang="zh-CN" altLang="en-US" sz="800">
                  <a:latin typeface="TTTGB Medium" panose="020C06030202040F0204" pitchFamily="34" charset="-122"/>
                  <a:ea typeface="TTTGB Medium" panose="020C06030202040F0204" pitchFamily="34" charset="-122"/>
                </a:endParaRPr>
              </a:p>
            </p:txBody>
          </p:sp>
          <p:sp>
            <p:nvSpPr>
              <p:cNvPr id="86" name="圆角矩形 41">
                <a:extLst>
                  <a:ext uri="{FF2B5EF4-FFF2-40B4-BE49-F238E27FC236}">
                    <a16:creationId xmlns:a16="http://schemas.microsoft.com/office/drawing/2014/main" id="{BDA5E500-9B9B-426A-9A0D-B35358944AA0}"/>
                  </a:ext>
                </a:extLst>
              </p:cNvPr>
              <p:cNvSpPr/>
              <p:nvPr/>
            </p:nvSpPr>
            <p:spPr>
              <a:xfrm>
                <a:off x="4218931" y="3271365"/>
                <a:ext cx="923308"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900" b="0" i="0" strike="noStrike" cap="none" spc="0" baseline="0">
                    <a:solidFill>
                      <a:srgbClr val="FFFFFF"/>
                    </a:solidFill>
                    <a:effectLst/>
                    <a:latin typeface="Times New Roman"/>
                    <a:ea typeface="Times New Roman"/>
                    <a:cs typeface="Times New Roman"/>
                  </a:rPr>
                  <a:t>extra</a:t>
                </a:r>
                <a:endParaRPr lang="zh-CN" altLang="en-US" sz="900">
                  <a:latin typeface="TTTGB Medium" panose="020C06030202040F0204" pitchFamily="34" charset="-122"/>
                  <a:ea typeface="TTTGB Medium" panose="020C06030202040F0204" pitchFamily="34" charset="-122"/>
                </a:endParaRPr>
              </a:p>
            </p:txBody>
          </p:sp>
          <p:sp>
            <p:nvSpPr>
              <p:cNvPr id="87" name="圆角矩形 42">
                <a:extLst>
                  <a:ext uri="{FF2B5EF4-FFF2-40B4-BE49-F238E27FC236}">
                    <a16:creationId xmlns:a16="http://schemas.microsoft.com/office/drawing/2014/main" id="{8D448F92-0BAE-49E6-945D-D630F6B9E3E1}"/>
                  </a:ext>
                </a:extLst>
              </p:cNvPr>
              <p:cNvSpPr/>
              <p:nvPr/>
            </p:nvSpPr>
            <p:spPr>
              <a:xfrm>
                <a:off x="4244763" y="4039351"/>
                <a:ext cx="923308"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applistpage</a:t>
                </a:r>
                <a:endParaRPr lang="zh-CN" altLang="en-US" sz="800">
                  <a:latin typeface="TTTGB Medium" panose="020C06030202040F0204" pitchFamily="34" charset="-122"/>
                  <a:ea typeface="TTTGB Medium" panose="020C06030202040F0204" pitchFamily="34" charset="-122"/>
                </a:endParaRPr>
              </a:p>
            </p:txBody>
          </p:sp>
          <p:cxnSp>
            <p:nvCxnSpPr>
              <p:cNvPr id="88" name="直接箭头连接符 44">
                <a:extLst>
                  <a:ext uri="{FF2B5EF4-FFF2-40B4-BE49-F238E27FC236}">
                    <a16:creationId xmlns:a16="http://schemas.microsoft.com/office/drawing/2014/main" id="{0891BB2D-6628-4827-8A8E-CFB889A72D76}"/>
                  </a:ext>
                </a:extLst>
              </p:cNvPr>
              <p:cNvCxnSpPr>
                <a:stCxn id="57" idx="3"/>
                <a:endCxn id="70" idx="1"/>
              </p:cNvCxnSpPr>
              <p:nvPr/>
            </p:nvCxnSpPr>
            <p:spPr>
              <a:xfrm>
                <a:off x="5203488" y="6922494"/>
                <a:ext cx="1066340" cy="1027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圆角矩形 46">
                <a:extLst>
                  <a:ext uri="{FF2B5EF4-FFF2-40B4-BE49-F238E27FC236}">
                    <a16:creationId xmlns:a16="http://schemas.microsoft.com/office/drawing/2014/main" id="{FFA3687D-A558-4B1D-BD9B-C0C9CAEE2375}"/>
                  </a:ext>
                </a:extLst>
              </p:cNvPr>
              <p:cNvSpPr/>
              <p:nvPr/>
            </p:nvSpPr>
            <p:spPr>
              <a:xfrm>
                <a:off x="8481613" y="8556504"/>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Sync center</a:t>
                </a:r>
              </a:p>
            </p:txBody>
          </p:sp>
          <p:sp>
            <p:nvSpPr>
              <p:cNvPr id="90" name="圆角矩形 52">
                <a:extLst>
                  <a:ext uri="{FF2B5EF4-FFF2-40B4-BE49-F238E27FC236}">
                    <a16:creationId xmlns:a16="http://schemas.microsoft.com/office/drawing/2014/main" id="{8B798939-249D-468C-9F72-EB64F6A4C136}"/>
                  </a:ext>
                </a:extLst>
              </p:cNvPr>
              <p:cNvSpPr/>
              <p:nvPr/>
            </p:nvSpPr>
            <p:spPr>
              <a:xfrm>
                <a:off x="6269827" y="8558832"/>
                <a:ext cx="916454" cy="582126"/>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Write svr</a:t>
                </a:r>
                <a:endParaRPr lang="zh-CN" altLang="en-US" sz="1100">
                  <a:latin typeface="TTTGB Medium" panose="020C06030202040F0204" pitchFamily="34" charset="-122"/>
                  <a:ea typeface="TTTGB Medium" panose="020C06030202040F0204" pitchFamily="34" charset="-122"/>
                </a:endParaRPr>
              </a:p>
            </p:txBody>
          </p:sp>
          <p:cxnSp>
            <p:nvCxnSpPr>
              <p:cNvPr id="91" name="肘形连接符 55">
                <a:extLst>
                  <a:ext uri="{FF2B5EF4-FFF2-40B4-BE49-F238E27FC236}">
                    <a16:creationId xmlns:a16="http://schemas.microsoft.com/office/drawing/2014/main" id="{7BD6AD74-BA1B-4472-99F9-3588184A9A7E}"/>
                  </a:ext>
                </a:extLst>
              </p:cNvPr>
              <p:cNvCxnSpPr>
                <a:stCxn id="90" idx="2"/>
                <a:endCxn id="61" idx="3"/>
              </p:cNvCxnSpPr>
              <p:nvPr/>
            </p:nvCxnSpPr>
            <p:spPr>
              <a:xfrm rot="5400000">
                <a:off x="5651910" y="8360704"/>
                <a:ext cx="295891" cy="1856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圆角矩形 56">
                <a:extLst>
                  <a:ext uri="{FF2B5EF4-FFF2-40B4-BE49-F238E27FC236}">
                    <a16:creationId xmlns:a16="http://schemas.microsoft.com/office/drawing/2014/main" id="{936DA19A-2410-4DDF-90D8-4DF968884CC2}"/>
                  </a:ext>
                </a:extLst>
              </p:cNvPr>
              <p:cNvSpPr/>
              <p:nvPr/>
            </p:nvSpPr>
            <p:spPr>
              <a:xfrm>
                <a:off x="10782428" y="8556503"/>
                <a:ext cx="916454" cy="582126"/>
              </a:xfrm>
              <a:prstGeom prst="roundRect">
                <a:avLst/>
              </a:prstGeom>
              <a:solidFill>
                <a:srgbClr val="00B05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Write svr</a:t>
                </a:r>
                <a:endParaRPr lang="zh-CN" altLang="en-US" sz="1100">
                  <a:latin typeface="TTTGB Medium" panose="020C06030202040F0204" pitchFamily="34" charset="-122"/>
                  <a:ea typeface="TTTGB Medium" panose="020C06030202040F0204" pitchFamily="34" charset="-122"/>
                </a:endParaRPr>
              </a:p>
            </p:txBody>
          </p:sp>
          <p:sp>
            <p:nvSpPr>
              <p:cNvPr id="93" name="圆角矩形 57">
                <a:extLst>
                  <a:ext uri="{FF2B5EF4-FFF2-40B4-BE49-F238E27FC236}">
                    <a16:creationId xmlns:a16="http://schemas.microsoft.com/office/drawing/2014/main" id="{EA619622-B0DF-4155-9BEB-A069E991A4AC}"/>
                  </a:ext>
                </a:extLst>
              </p:cNvPr>
              <p:cNvSpPr/>
              <p:nvPr/>
            </p:nvSpPr>
            <p:spPr>
              <a:xfrm>
                <a:off x="12188445" y="5014049"/>
                <a:ext cx="3777211" cy="3916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94" name="圆角矩形 58">
                <a:extLst>
                  <a:ext uri="{FF2B5EF4-FFF2-40B4-BE49-F238E27FC236}">
                    <a16:creationId xmlns:a16="http://schemas.microsoft.com/office/drawing/2014/main" id="{64379257-0E41-4A6E-BC19-4A45F2E1037F}"/>
                  </a:ext>
                </a:extLst>
              </p:cNvPr>
              <p:cNvSpPr/>
              <p:nvPr/>
            </p:nvSpPr>
            <p:spPr>
              <a:xfrm>
                <a:off x="13368779" y="3220167"/>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dispatch</a:t>
                </a:r>
                <a:endParaRPr lang="zh-CN" altLang="en-US" sz="1100">
                  <a:latin typeface="TTTGB Medium" panose="020C06030202040F0204" pitchFamily="34" charset="-122"/>
                  <a:ea typeface="TTTGB Medium" panose="020C06030202040F0204" pitchFamily="34" charset="-122"/>
                </a:endParaRPr>
              </a:p>
            </p:txBody>
          </p:sp>
          <p:sp>
            <p:nvSpPr>
              <p:cNvPr id="95" name="圆角矩形 59">
                <a:extLst>
                  <a:ext uri="{FF2B5EF4-FFF2-40B4-BE49-F238E27FC236}">
                    <a16:creationId xmlns:a16="http://schemas.microsoft.com/office/drawing/2014/main" id="{B309B291-36B2-4E71-B967-01D4647EC2C9}"/>
                  </a:ext>
                </a:extLst>
              </p:cNvPr>
              <p:cNvSpPr/>
              <p:nvPr/>
            </p:nvSpPr>
            <p:spPr>
              <a:xfrm>
                <a:off x="13368779" y="4166514"/>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feeds</a:t>
                </a:r>
                <a:endParaRPr lang="zh-CN" altLang="en-US" sz="1100">
                  <a:latin typeface="TTTGB Medium" panose="020C06030202040F0204" pitchFamily="34" charset="-122"/>
                  <a:ea typeface="TTTGB Medium" panose="020C06030202040F0204" pitchFamily="34" charset="-122"/>
                </a:endParaRPr>
              </a:p>
            </p:txBody>
          </p:sp>
          <p:sp>
            <p:nvSpPr>
              <p:cNvPr id="96" name="圆角矩形 60">
                <a:extLst>
                  <a:ext uri="{FF2B5EF4-FFF2-40B4-BE49-F238E27FC236}">
                    <a16:creationId xmlns:a16="http://schemas.microsoft.com/office/drawing/2014/main" id="{F937C2BF-1735-45FA-8570-27095BAEAF04}"/>
                  </a:ext>
                </a:extLst>
              </p:cNvPr>
              <p:cNvSpPr/>
              <p:nvPr/>
            </p:nvSpPr>
            <p:spPr>
              <a:xfrm>
                <a:off x="13368779" y="5074719"/>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Read svr</a:t>
                </a:r>
                <a:endParaRPr lang="zh-CN" altLang="en-US" sz="1100">
                  <a:latin typeface="TTTGB Medium" panose="020C06030202040F0204" pitchFamily="34" charset="-122"/>
                  <a:ea typeface="TTTGB Medium" panose="020C06030202040F0204" pitchFamily="34" charset="-122"/>
                </a:endParaRPr>
              </a:p>
            </p:txBody>
          </p:sp>
          <p:sp>
            <p:nvSpPr>
              <p:cNvPr id="97" name="圆角矩形 61">
                <a:extLst>
                  <a:ext uri="{FF2B5EF4-FFF2-40B4-BE49-F238E27FC236}">
                    <a16:creationId xmlns:a16="http://schemas.microsoft.com/office/drawing/2014/main" id="{AE3621AF-52C1-496F-9548-BCA2FDCB0777}"/>
                  </a:ext>
                </a:extLst>
              </p:cNvPr>
              <p:cNvSpPr/>
              <p:nvPr/>
            </p:nvSpPr>
            <p:spPr>
              <a:xfrm>
                <a:off x="13368779" y="5999958"/>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qza (gateway)</a:t>
                </a:r>
                <a:endParaRPr lang="zh-CN" altLang="en-US" sz="1100">
                  <a:latin typeface="TTTGB Medium" panose="020C06030202040F0204" pitchFamily="34" charset="-122"/>
                  <a:ea typeface="TTTGB Medium" panose="020C06030202040F0204" pitchFamily="34" charset="-122"/>
                </a:endParaRPr>
              </a:p>
            </p:txBody>
          </p:sp>
          <p:sp>
            <p:nvSpPr>
              <p:cNvPr id="98" name="圆角矩形 62">
                <a:extLst>
                  <a:ext uri="{FF2B5EF4-FFF2-40B4-BE49-F238E27FC236}">
                    <a16:creationId xmlns:a16="http://schemas.microsoft.com/office/drawing/2014/main" id="{10EEF242-B8AF-42CA-AE6E-55AA76CFA638}"/>
                  </a:ext>
                </a:extLst>
              </p:cNvPr>
              <p:cNvSpPr/>
              <p:nvPr/>
            </p:nvSpPr>
            <p:spPr>
              <a:xfrm>
                <a:off x="12286226" y="7154917"/>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Data shuffling</a:t>
                </a:r>
              </a:p>
            </p:txBody>
          </p:sp>
          <p:sp>
            <p:nvSpPr>
              <p:cNvPr id="99" name="圆角矩形 63">
                <a:extLst>
                  <a:ext uri="{FF2B5EF4-FFF2-40B4-BE49-F238E27FC236}">
                    <a16:creationId xmlns:a16="http://schemas.microsoft.com/office/drawing/2014/main" id="{F16F63C3-803E-4B8A-92A8-33FB8C661146}"/>
                  </a:ext>
                </a:extLst>
              </p:cNvPr>
              <p:cNvSpPr/>
              <p:nvPr/>
            </p:nvSpPr>
            <p:spPr>
              <a:xfrm>
                <a:off x="14127463" y="7154917"/>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Permission shuffling</a:t>
                </a:r>
              </a:p>
            </p:txBody>
          </p:sp>
          <p:sp>
            <p:nvSpPr>
              <p:cNvPr id="100" name="圆角矩形 64">
                <a:extLst>
                  <a:ext uri="{FF2B5EF4-FFF2-40B4-BE49-F238E27FC236}">
                    <a16:creationId xmlns:a16="http://schemas.microsoft.com/office/drawing/2014/main" id="{0FFAA6F4-B8F2-473D-A50E-C89B736AC89D}"/>
                  </a:ext>
                </a:extLst>
              </p:cNvPr>
              <p:cNvSpPr/>
              <p:nvPr/>
            </p:nvSpPr>
            <p:spPr>
              <a:xfrm>
                <a:off x="12289895" y="8080159"/>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Profile</a:t>
                </a:r>
              </a:p>
            </p:txBody>
          </p:sp>
          <p:sp>
            <p:nvSpPr>
              <p:cNvPr id="101" name="圆角矩形 65">
                <a:extLst>
                  <a:ext uri="{FF2B5EF4-FFF2-40B4-BE49-F238E27FC236}">
                    <a16:creationId xmlns:a16="http://schemas.microsoft.com/office/drawing/2014/main" id="{847C712F-5B50-4383-91D5-7F36840EBDDF}"/>
                  </a:ext>
                </a:extLst>
              </p:cNvPr>
              <p:cNvSpPr/>
              <p:nvPr/>
            </p:nvSpPr>
            <p:spPr>
              <a:xfrm>
                <a:off x="14123794" y="8080157"/>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Contacts</a:t>
                </a:r>
              </a:p>
            </p:txBody>
          </p:sp>
          <p:cxnSp>
            <p:nvCxnSpPr>
              <p:cNvPr id="102" name="直接箭头连接符 66">
                <a:extLst>
                  <a:ext uri="{FF2B5EF4-FFF2-40B4-BE49-F238E27FC236}">
                    <a16:creationId xmlns:a16="http://schemas.microsoft.com/office/drawing/2014/main" id="{9C0227C8-6FE4-4991-9B13-F4451E1E6FB6}"/>
                  </a:ext>
                </a:extLst>
              </p:cNvPr>
              <p:cNvCxnSpPr>
                <a:stCxn id="94" idx="2"/>
                <a:endCxn id="95" idx="0"/>
              </p:cNvCxnSpPr>
              <p:nvPr/>
            </p:nvCxnSpPr>
            <p:spPr>
              <a:xfrm flipH="1">
                <a:off x="14123794" y="3802293"/>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67">
                <a:extLst>
                  <a:ext uri="{FF2B5EF4-FFF2-40B4-BE49-F238E27FC236}">
                    <a16:creationId xmlns:a16="http://schemas.microsoft.com/office/drawing/2014/main" id="{3CE2665B-CB16-4FA9-B2FE-C640976A598B}"/>
                  </a:ext>
                </a:extLst>
              </p:cNvPr>
              <p:cNvCxnSpPr/>
              <p:nvPr/>
            </p:nvCxnSpPr>
            <p:spPr>
              <a:xfrm flipH="1">
                <a:off x="14123794" y="4748641"/>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68">
                <a:extLst>
                  <a:ext uri="{FF2B5EF4-FFF2-40B4-BE49-F238E27FC236}">
                    <a16:creationId xmlns:a16="http://schemas.microsoft.com/office/drawing/2014/main" id="{1723EA2F-97C8-4527-84F4-4D5F3345BF5A}"/>
                  </a:ext>
                </a:extLst>
              </p:cNvPr>
              <p:cNvCxnSpPr/>
              <p:nvPr/>
            </p:nvCxnSpPr>
            <p:spPr>
              <a:xfrm flipH="1">
                <a:off x="14123794" y="5656845"/>
                <a:ext cx="0" cy="3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69">
                <a:extLst>
                  <a:ext uri="{FF2B5EF4-FFF2-40B4-BE49-F238E27FC236}">
                    <a16:creationId xmlns:a16="http://schemas.microsoft.com/office/drawing/2014/main" id="{547C83BF-E64B-4C23-B3F5-CF39FBCFB38C}"/>
                  </a:ext>
                </a:extLst>
              </p:cNvPr>
              <p:cNvCxnSpPr>
                <a:endCxn id="98" idx="0"/>
              </p:cNvCxnSpPr>
              <p:nvPr/>
            </p:nvCxnSpPr>
            <p:spPr>
              <a:xfrm flipH="1">
                <a:off x="13041241" y="6582085"/>
                <a:ext cx="997032" cy="57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70">
                <a:extLst>
                  <a:ext uri="{FF2B5EF4-FFF2-40B4-BE49-F238E27FC236}">
                    <a16:creationId xmlns:a16="http://schemas.microsoft.com/office/drawing/2014/main" id="{3E16BAA3-F472-433A-BB2B-7405F37D901A}"/>
                  </a:ext>
                </a:extLst>
              </p:cNvPr>
              <p:cNvCxnSpPr>
                <a:stCxn id="97" idx="2"/>
                <a:endCxn id="99" idx="0"/>
              </p:cNvCxnSpPr>
              <p:nvPr/>
            </p:nvCxnSpPr>
            <p:spPr>
              <a:xfrm>
                <a:off x="14123794" y="6582085"/>
                <a:ext cx="758685" cy="57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71">
                <a:extLst>
                  <a:ext uri="{FF2B5EF4-FFF2-40B4-BE49-F238E27FC236}">
                    <a16:creationId xmlns:a16="http://schemas.microsoft.com/office/drawing/2014/main" id="{A968759F-7DD3-48B6-A41E-1FB57FF2CEB8}"/>
                  </a:ext>
                </a:extLst>
              </p:cNvPr>
              <p:cNvCxnSpPr>
                <a:endCxn id="100" idx="0"/>
              </p:cNvCxnSpPr>
              <p:nvPr/>
            </p:nvCxnSpPr>
            <p:spPr>
              <a:xfrm flipH="1">
                <a:off x="13044911" y="6650731"/>
                <a:ext cx="935072" cy="1429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72">
                <a:extLst>
                  <a:ext uri="{FF2B5EF4-FFF2-40B4-BE49-F238E27FC236}">
                    <a16:creationId xmlns:a16="http://schemas.microsoft.com/office/drawing/2014/main" id="{C6385C08-6DEC-49DA-8FCA-A19D08FB55C9}"/>
                  </a:ext>
                </a:extLst>
              </p:cNvPr>
              <p:cNvCxnSpPr>
                <a:stCxn id="97" idx="2"/>
                <a:endCxn id="101" idx="0"/>
              </p:cNvCxnSpPr>
              <p:nvPr/>
            </p:nvCxnSpPr>
            <p:spPr>
              <a:xfrm>
                <a:off x="14123794" y="6582085"/>
                <a:ext cx="755015" cy="149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圆角矩形 73">
                <a:extLst>
                  <a:ext uri="{FF2B5EF4-FFF2-40B4-BE49-F238E27FC236}">
                    <a16:creationId xmlns:a16="http://schemas.microsoft.com/office/drawing/2014/main" id="{1373215B-1E4D-4AC6-A145-E63D2D8568FB}"/>
                  </a:ext>
                </a:extLst>
              </p:cNvPr>
              <p:cNvSpPr/>
              <p:nvPr/>
            </p:nvSpPr>
            <p:spPr>
              <a:xfrm>
                <a:off x="12240890" y="2834551"/>
                <a:ext cx="3724766" cy="2037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110" name="圆角矩形 74">
                <a:extLst>
                  <a:ext uri="{FF2B5EF4-FFF2-40B4-BE49-F238E27FC236}">
                    <a16:creationId xmlns:a16="http://schemas.microsoft.com/office/drawing/2014/main" id="{47DF78F0-3C03-4A2A-9D0D-E4F7E286029D}"/>
                  </a:ext>
                </a:extLst>
              </p:cNvPr>
              <p:cNvSpPr/>
              <p:nvPr/>
            </p:nvSpPr>
            <p:spPr>
              <a:xfrm>
                <a:off x="12343180" y="3304570"/>
                <a:ext cx="96435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cmdsvr</a:t>
                </a:r>
                <a:endParaRPr lang="zh-CN" altLang="en-US" sz="800">
                  <a:latin typeface="TTTGB Medium" panose="020C06030202040F0204" pitchFamily="34" charset="-122"/>
                  <a:ea typeface="TTTGB Medium" panose="020C06030202040F0204" pitchFamily="34" charset="-122"/>
                </a:endParaRPr>
              </a:p>
            </p:txBody>
          </p:sp>
          <p:sp>
            <p:nvSpPr>
              <p:cNvPr id="111" name="圆角矩形 75">
                <a:extLst>
                  <a:ext uri="{FF2B5EF4-FFF2-40B4-BE49-F238E27FC236}">
                    <a16:creationId xmlns:a16="http://schemas.microsoft.com/office/drawing/2014/main" id="{D50C7A24-C56F-46CE-813C-E6A7E099E475}"/>
                  </a:ext>
                </a:extLst>
              </p:cNvPr>
              <p:cNvSpPr/>
              <p:nvPr/>
            </p:nvSpPr>
            <p:spPr>
              <a:xfrm>
                <a:off x="12343179" y="4067700"/>
                <a:ext cx="96435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cover</a:t>
                </a:r>
                <a:endParaRPr lang="zh-CN" altLang="en-US" sz="800">
                  <a:latin typeface="TTTGB Medium" panose="020C06030202040F0204" pitchFamily="34" charset="-122"/>
                  <a:ea typeface="TTTGB Medium" panose="020C06030202040F0204" pitchFamily="34" charset="-122"/>
                </a:endParaRPr>
              </a:p>
            </p:txBody>
          </p:sp>
          <p:sp>
            <p:nvSpPr>
              <p:cNvPr id="112" name="圆角矩形 76">
                <a:extLst>
                  <a:ext uri="{FF2B5EF4-FFF2-40B4-BE49-F238E27FC236}">
                    <a16:creationId xmlns:a16="http://schemas.microsoft.com/office/drawing/2014/main" id="{2F73C389-7460-49FE-8AFD-1D4AAE02C943}"/>
                  </a:ext>
                </a:extLst>
              </p:cNvPr>
              <p:cNvSpPr/>
              <p:nvPr/>
            </p:nvSpPr>
            <p:spPr>
              <a:xfrm>
                <a:off x="14940059" y="3304570"/>
                <a:ext cx="964349"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extra</a:t>
                </a:r>
                <a:endParaRPr lang="zh-CN" altLang="en-US" sz="800">
                  <a:latin typeface="TTTGB Medium" panose="020C06030202040F0204" pitchFamily="34" charset="-122"/>
                  <a:ea typeface="TTTGB Medium" panose="020C06030202040F0204" pitchFamily="34" charset="-122"/>
                </a:endParaRPr>
              </a:p>
            </p:txBody>
          </p:sp>
          <p:sp>
            <p:nvSpPr>
              <p:cNvPr id="113" name="圆角矩形 77">
                <a:extLst>
                  <a:ext uri="{FF2B5EF4-FFF2-40B4-BE49-F238E27FC236}">
                    <a16:creationId xmlns:a16="http://schemas.microsoft.com/office/drawing/2014/main" id="{40DE26A5-7566-43F0-9A2F-00379D46CECD}"/>
                  </a:ext>
                </a:extLst>
              </p:cNvPr>
              <p:cNvSpPr/>
              <p:nvPr/>
            </p:nvSpPr>
            <p:spPr>
              <a:xfrm>
                <a:off x="14965890" y="4072555"/>
                <a:ext cx="964349"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800" b="0" i="0" strike="noStrike" cap="none" spc="0" baseline="0">
                    <a:solidFill>
                      <a:srgbClr val="FFFFFF"/>
                    </a:solidFill>
                    <a:effectLst/>
                    <a:latin typeface="Times New Roman"/>
                    <a:ea typeface="Times New Roman"/>
                    <a:cs typeface="Times New Roman"/>
                  </a:rPr>
                  <a:t>applistpage</a:t>
                </a:r>
                <a:endParaRPr lang="zh-CN" altLang="en-US" sz="800">
                  <a:latin typeface="TTTGB Medium" panose="020C06030202040F0204" pitchFamily="34" charset="-122"/>
                  <a:ea typeface="TTTGB Medium" panose="020C06030202040F0204" pitchFamily="34" charset="-122"/>
                </a:endParaRPr>
              </a:p>
            </p:txBody>
          </p:sp>
          <p:sp>
            <p:nvSpPr>
              <p:cNvPr id="114" name="圆角矩形 83">
                <a:extLst>
                  <a:ext uri="{FF2B5EF4-FFF2-40B4-BE49-F238E27FC236}">
                    <a16:creationId xmlns:a16="http://schemas.microsoft.com/office/drawing/2014/main" id="{4ACF8829-1A35-43E5-A2CE-2856CB188BEF}"/>
                  </a:ext>
                </a:extLst>
              </p:cNvPr>
              <p:cNvSpPr/>
              <p:nvPr/>
            </p:nvSpPr>
            <p:spPr>
              <a:xfrm>
                <a:off x="12403251" y="9140958"/>
                <a:ext cx="3347599"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Storage component</a:t>
                </a:r>
              </a:p>
            </p:txBody>
          </p:sp>
          <p:cxnSp>
            <p:nvCxnSpPr>
              <p:cNvPr id="115" name="直接箭头连接符 84">
                <a:extLst>
                  <a:ext uri="{FF2B5EF4-FFF2-40B4-BE49-F238E27FC236}">
                    <a16:creationId xmlns:a16="http://schemas.microsoft.com/office/drawing/2014/main" id="{C4199C37-76F2-43CC-9230-8AE22C97BF1D}"/>
                  </a:ext>
                </a:extLst>
              </p:cNvPr>
              <p:cNvCxnSpPr>
                <a:endCxn id="61" idx="0"/>
              </p:cNvCxnSpPr>
              <p:nvPr/>
            </p:nvCxnSpPr>
            <p:spPr>
              <a:xfrm>
                <a:off x="3194306" y="8861406"/>
                <a:ext cx="3551" cy="28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86">
                <a:extLst>
                  <a:ext uri="{FF2B5EF4-FFF2-40B4-BE49-F238E27FC236}">
                    <a16:creationId xmlns:a16="http://schemas.microsoft.com/office/drawing/2014/main" id="{EFFE8C9E-2863-43D9-B225-14AA6470DFD2}"/>
                  </a:ext>
                </a:extLst>
              </p:cNvPr>
              <p:cNvCxnSpPr/>
              <p:nvPr/>
            </p:nvCxnSpPr>
            <p:spPr>
              <a:xfrm>
                <a:off x="14034723" y="8893503"/>
                <a:ext cx="3551" cy="28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肘形连接符 87">
                <a:extLst>
                  <a:ext uri="{FF2B5EF4-FFF2-40B4-BE49-F238E27FC236}">
                    <a16:creationId xmlns:a16="http://schemas.microsoft.com/office/drawing/2014/main" id="{EE3243EF-6AF8-48B5-B003-DDB1588D6F10}"/>
                  </a:ext>
                </a:extLst>
              </p:cNvPr>
              <p:cNvCxnSpPr>
                <a:stCxn id="92" idx="2"/>
                <a:endCxn id="114" idx="1"/>
              </p:cNvCxnSpPr>
              <p:nvPr/>
            </p:nvCxnSpPr>
            <p:spPr>
              <a:xfrm rot="16200000" flipH="1">
                <a:off x="11675256" y="8704027"/>
                <a:ext cx="293393" cy="11625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圆角矩形 90">
                <a:extLst>
                  <a:ext uri="{FF2B5EF4-FFF2-40B4-BE49-F238E27FC236}">
                    <a16:creationId xmlns:a16="http://schemas.microsoft.com/office/drawing/2014/main" id="{34F4DF1F-811E-46D0-BB34-D15CF7B8E423}"/>
                  </a:ext>
                </a:extLst>
              </p:cNvPr>
              <p:cNvSpPr/>
              <p:nvPr/>
            </p:nvSpPr>
            <p:spPr>
              <a:xfrm>
                <a:off x="952500" y="2609630"/>
                <a:ext cx="7128353" cy="72963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119" name="圆角矩形 91">
                <a:extLst>
                  <a:ext uri="{FF2B5EF4-FFF2-40B4-BE49-F238E27FC236}">
                    <a16:creationId xmlns:a16="http://schemas.microsoft.com/office/drawing/2014/main" id="{61C767ED-330B-4989-A161-C02DBDF16067}"/>
                  </a:ext>
                </a:extLst>
              </p:cNvPr>
              <p:cNvSpPr/>
              <p:nvPr/>
            </p:nvSpPr>
            <p:spPr>
              <a:xfrm>
                <a:off x="10416693" y="2609631"/>
                <a:ext cx="7126579" cy="72963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TTGB Medium" panose="020C06030202040F0204" pitchFamily="34" charset="-122"/>
                  <a:ea typeface="TTTGB Medium" panose="020C06030202040F0204" pitchFamily="34" charset="-122"/>
                </a:endParaRPr>
              </a:p>
            </p:txBody>
          </p:sp>
          <p:sp>
            <p:nvSpPr>
              <p:cNvPr id="120" name="文本框 109">
                <a:extLst>
                  <a:ext uri="{FF2B5EF4-FFF2-40B4-BE49-F238E27FC236}">
                    <a16:creationId xmlns:a16="http://schemas.microsoft.com/office/drawing/2014/main" id="{F4F6A7C5-D042-4861-B8B6-A633377544E6}"/>
                  </a:ext>
                </a:extLst>
              </p:cNvPr>
              <p:cNvSpPr txBox="1"/>
              <p:nvPr/>
            </p:nvSpPr>
            <p:spPr>
              <a:xfrm>
                <a:off x="6053087" y="5284431"/>
                <a:ext cx="1864527" cy="2962200"/>
              </a:xfrm>
              <a:prstGeom prst="rect">
                <a:avLst/>
              </a:prstGeom>
              <a:noFill/>
            </p:spPr>
            <p:txBody>
              <a:bodyPr wrap="square" rtlCol="0">
                <a:spAutoFit/>
              </a:bodyPr>
              <a:lstStyle/>
              <a:p>
                <a:r>
                  <a:rPr lang="en-US" sz="1400" b="1" i="0" strike="noStrike" cap="none" spc="0" baseline="0">
                    <a:solidFill>
                      <a:srgbClr val="006EFF"/>
                    </a:solidFill>
                    <a:effectLst/>
                    <a:latin typeface="Times New Roman"/>
                    <a:ea typeface="Times New Roman"/>
                    <a:cs typeface="Times New Roman"/>
                  </a:rPr>
                  <a:t>XX integrated cluster in Shenzhen</a:t>
                </a:r>
              </a:p>
            </p:txBody>
          </p:sp>
          <p:sp>
            <p:nvSpPr>
              <p:cNvPr id="121" name="文本框 112">
                <a:extLst>
                  <a:ext uri="{FF2B5EF4-FFF2-40B4-BE49-F238E27FC236}">
                    <a16:creationId xmlns:a16="http://schemas.microsoft.com/office/drawing/2014/main" id="{E47F9194-35FD-4E6B-B644-37BC2C803F7D}"/>
                  </a:ext>
                </a:extLst>
              </p:cNvPr>
              <p:cNvSpPr txBox="1"/>
              <p:nvPr/>
            </p:nvSpPr>
            <p:spPr>
              <a:xfrm>
                <a:off x="10611589" y="5285937"/>
                <a:ext cx="1864527" cy="2962200"/>
              </a:xfrm>
              <a:prstGeom prst="rect">
                <a:avLst/>
              </a:prstGeom>
              <a:noFill/>
            </p:spPr>
            <p:txBody>
              <a:bodyPr wrap="square" rtlCol="0">
                <a:spAutoFit/>
              </a:bodyPr>
              <a:lstStyle/>
              <a:p>
                <a:r>
                  <a:rPr lang="en-US" sz="1400" b="1" i="0" strike="noStrike" cap="none" spc="0" baseline="0">
                    <a:solidFill>
                      <a:srgbClr val="006EFF"/>
                    </a:solidFill>
                    <a:effectLst/>
                    <a:latin typeface="Times New Roman"/>
                    <a:ea typeface="Times New Roman"/>
                    <a:cs typeface="Times New Roman"/>
                  </a:rPr>
                  <a:t>XX integrated cluster in Shanghai</a:t>
                </a:r>
              </a:p>
            </p:txBody>
          </p:sp>
          <p:sp>
            <p:nvSpPr>
              <p:cNvPr id="122" name="圆角矩形 113">
                <a:extLst>
                  <a:ext uri="{FF2B5EF4-FFF2-40B4-BE49-F238E27FC236}">
                    <a16:creationId xmlns:a16="http://schemas.microsoft.com/office/drawing/2014/main" id="{FDFF545A-28F4-4756-9FB9-F47952C2484F}"/>
                  </a:ext>
                </a:extLst>
              </p:cNvPr>
              <p:cNvSpPr/>
              <p:nvPr/>
            </p:nvSpPr>
            <p:spPr>
              <a:xfrm>
                <a:off x="8478411" y="2027503"/>
                <a:ext cx="1510031" cy="582126"/>
              </a:xfrm>
              <a:prstGeom prst="roundRect">
                <a:avLst/>
              </a:prstGeom>
              <a:solidFill>
                <a:srgbClr val="3987E5"/>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0" i="0" strike="noStrike" cap="none" spc="0" baseline="0">
                    <a:solidFill>
                      <a:srgbClr val="FFFFFF"/>
                    </a:solidFill>
                    <a:effectLst/>
                    <a:latin typeface="Times New Roman"/>
                    <a:ea typeface="Times New Roman"/>
                    <a:cs typeface="Times New Roman"/>
                  </a:rPr>
                  <a:t>XXX SSO</a:t>
                </a:r>
                <a:endParaRPr lang="zh-CN" altLang="en-US" sz="1100">
                  <a:latin typeface="TTTGB Medium" panose="020C06030202040F0204" pitchFamily="34" charset="-122"/>
                  <a:ea typeface="TTTGB Medium" panose="020C06030202040F0204" pitchFamily="34" charset="-122"/>
                </a:endParaRPr>
              </a:p>
            </p:txBody>
          </p:sp>
          <p:cxnSp>
            <p:nvCxnSpPr>
              <p:cNvPr id="123" name="直接箭头连接符 114">
                <a:extLst>
                  <a:ext uri="{FF2B5EF4-FFF2-40B4-BE49-F238E27FC236}">
                    <a16:creationId xmlns:a16="http://schemas.microsoft.com/office/drawing/2014/main" id="{A35351D6-C0CD-4235-B254-D5ACE3DCE9F7}"/>
                  </a:ext>
                </a:extLst>
              </p:cNvPr>
              <p:cNvCxnSpPr>
                <a:stCxn id="122" idx="2"/>
                <a:endCxn id="58" idx="0"/>
              </p:cNvCxnSpPr>
              <p:nvPr/>
            </p:nvCxnSpPr>
            <p:spPr>
              <a:xfrm flipH="1">
                <a:off x="3361626" y="2609630"/>
                <a:ext cx="5871801" cy="5773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17">
                <a:extLst>
                  <a:ext uri="{FF2B5EF4-FFF2-40B4-BE49-F238E27FC236}">
                    <a16:creationId xmlns:a16="http://schemas.microsoft.com/office/drawing/2014/main" id="{C64756D3-180F-43E5-A987-AFFF3FEAB3F7}"/>
                  </a:ext>
                </a:extLst>
              </p:cNvPr>
              <p:cNvCxnSpPr>
                <a:stCxn id="122" idx="2"/>
                <a:endCxn id="94" idx="0"/>
              </p:cNvCxnSpPr>
              <p:nvPr/>
            </p:nvCxnSpPr>
            <p:spPr>
              <a:xfrm>
                <a:off x="9233427" y="2609630"/>
                <a:ext cx="4890367" cy="6105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1">
                <a:extLst>
                  <a:ext uri="{FF2B5EF4-FFF2-40B4-BE49-F238E27FC236}">
                    <a16:creationId xmlns:a16="http://schemas.microsoft.com/office/drawing/2014/main" id="{89F605D7-A2F3-4BE6-A36D-C26CBEE98411}"/>
                  </a:ext>
                </a:extLst>
              </p:cNvPr>
              <p:cNvCxnSpPr>
                <a:endCxn id="122" idx="0"/>
              </p:cNvCxnSpPr>
              <p:nvPr/>
            </p:nvCxnSpPr>
            <p:spPr>
              <a:xfrm flipH="1">
                <a:off x="9233427" y="1532699"/>
                <a:ext cx="0" cy="4948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7" name="肘形连接符 16">
                <a:extLst>
                  <a:ext uri="{FF2B5EF4-FFF2-40B4-BE49-F238E27FC236}">
                    <a16:creationId xmlns:a16="http://schemas.microsoft.com/office/drawing/2014/main" id="{90B61AD0-2DF6-45CF-BFA1-5879B9539FD8}"/>
                  </a:ext>
                </a:extLst>
              </p:cNvPr>
              <p:cNvCxnSpPr>
                <a:stCxn id="70" idx="3"/>
                <a:endCxn id="89" idx="0"/>
              </p:cNvCxnSpPr>
              <p:nvPr/>
            </p:nvCxnSpPr>
            <p:spPr>
              <a:xfrm>
                <a:off x="7186280" y="7949551"/>
                <a:ext cx="2050348" cy="6069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78">
                <a:extLst>
                  <a:ext uri="{FF2B5EF4-FFF2-40B4-BE49-F238E27FC236}">
                    <a16:creationId xmlns:a16="http://schemas.microsoft.com/office/drawing/2014/main" id="{9B38E5C2-20DE-44BD-9742-5E6729613931}"/>
                  </a:ext>
                </a:extLst>
              </p:cNvPr>
              <p:cNvCxnSpPr>
                <a:stCxn id="89" idx="1"/>
                <a:endCxn id="90" idx="3"/>
              </p:cNvCxnSpPr>
              <p:nvPr/>
            </p:nvCxnSpPr>
            <p:spPr>
              <a:xfrm flipH="1">
                <a:off x="7186282" y="8847568"/>
                <a:ext cx="1295331" cy="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79">
                <a:extLst>
                  <a:ext uri="{FF2B5EF4-FFF2-40B4-BE49-F238E27FC236}">
                    <a16:creationId xmlns:a16="http://schemas.microsoft.com/office/drawing/2014/main" id="{7F559932-3E86-4BDA-BD47-98D15203B53B}"/>
                  </a:ext>
                </a:extLst>
              </p:cNvPr>
              <p:cNvCxnSpPr>
                <a:stCxn id="89" idx="3"/>
                <a:endCxn id="92" idx="1"/>
              </p:cNvCxnSpPr>
              <p:nvPr/>
            </p:nvCxnSpPr>
            <p:spPr>
              <a:xfrm flipV="1">
                <a:off x="9991644" y="8847566"/>
                <a:ext cx="7907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997C9140-C2C3-49F9-96E0-345E428B375D}"/>
                </a:ext>
              </a:extLst>
            </p:cNvPr>
            <p:cNvSpPr txBox="1"/>
            <p:nvPr/>
          </p:nvSpPr>
          <p:spPr>
            <a:xfrm>
              <a:off x="6039444" y="1456484"/>
              <a:ext cx="689868"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User</a:t>
              </a:r>
            </a:p>
          </p:txBody>
        </p:sp>
      </p:grpSp>
      <p:sp>
        <p:nvSpPr>
          <p:cNvPr id="14" name="文本框 13">
            <a:extLst>
              <a:ext uri="{FF2B5EF4-FFF2-40B4-BE49-F238E27FC236}">
                <a16:creationId xmlns:a16="http://schemas.microsoft.com/office/drawing/2014/main" id="{FBB861E5-E8F9-485B-BC06-E88CC77FF8DE}"/>
              </a:ext>
            </a:extLst>
          </p:cNvPr>
          <p:cNvSpPr txBox="1"/>
          <p:nvPr/>
        </p:nvSpPr>
        <p:spPr>
          <a:xfrm>
            <a:off x="4035623" y="6152970"/>
            <a:ext cx="5414811" cy="369332"/>
          </a:xfrm>
          <a:prstGeom prst="rect">
            <a:avLst/>
          </a:prstGeom>
          <a:noFill/>
        </p:spPr>
        <p:txBody>
          <a:bodyPr wrap="square" rtlCol="0">
            <a:spAutoFit/>
          </a:bodyPr>
          <a:lstStyle/>
          <a:p>
            <a:pPr algn="ctr"/>
            <a:r>
              <a:rPr lang="en-US" sz="1800" b="1" i="0" strike="noStrike" cap="none" spc="0" baseline="0" dirty="0">
                <a:solidFill>
                  <a:srgbClr val="000000"/>
                </a:solidFill>
                <a:effectLst/>
                <a:latin typeface="Times New Roman"/>
                <a:ea typeface="Times New Roman"/>
                <a:cs typeface="Times New Roman"/>
              </a:rPr>
              <a:t>Multi-Region active-active set-based deployment</a:t>
            </a:r>
            <a:endParaRPr lang="zh-CN" altLang="en-US" b="1" dirty="0">
              <a:latin typeface="腾讯体 W7" panose="020C08030202040F0204" pitchFamily="34" charset="-122"/>
              <a:ea typeface="腾讯体 W7" panose="020C08030202040F0204" pitchFamily="34" charset="-122"/>
            </a:endParaRPr>
          </a:p>
        </p:txBody>
      </p:sp>
      <p:sp>
        <p:nvSpPr>
          <p:cNvPr id="16" name="文本框 15">
            <a:extLst>
              <a:ext uri="{FF2B5EF4-FFF2-40B4-BE49-F238E27FC236}">
                <a16:creationId xmlns:a16="http://schemas.microsoft.com/office/drawing/2014/main" id="{658E97D8-0985-4E9B-86F4-8BA951C8E92D}"/>
              </a:ext>
            </a:extLst>
          </p:cNvPr>
          <p:cNvSpPr txBox="1"/>
          <p:nvPr/>
        </p:nvSpPr>
        <p:spPr>
          <a:xfrm>
            <a:off x="5008620" y="2504112"/>
            <a:ext cx="803851"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Unit A</a:t>
            </a:r>
            <a:endParaRPr lang="zh-CN" altLang="en-US">
              <a:latin typeface="腾讯体 W7" panose="020C08030202040F0204" pitchFamily="34" charset="-122"/>
              <a:ea typeface="腾讯体 W7" panose="020C08030202040F0204" pitchFamily="34" charset="-122"/>
            </a:endParaRPr>
          </a:p>
        </p:txBody>
      </p:sp>
      <p:sp>
        <p:nvSpPr>
          <p:cNvPr id="130" name="文本框 129">
            <a:extLst>
              <a:ext uri="{FF2B5EF4-FFF2-40B4-BE49-F238E27FC236}">
                <a16:creationId xmlns:a16="http://schemas.microsoft.com/office/drawing/2014/main" id="{DB0B496C-1AC3-4367-BCFA-E633FB65F62B}"/>
              </a:ext>
            </a:extLst>
          </p:cNvPr>
          <p:cNvSpPr txBox="1"/>
          <p:nvPr/>
        </p:nvSpPr>
        <p:spPr>
          <a:xfrm>
            <a:off x="10129474" y="2481112"/>
            <a:ext cx="803851"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Unit B</a:t>
            </a:r>
            <a:endParaRPr lang="zh-CN" altLang="en-US">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7049654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4.3 Design of the application layer based on Tencent Cloud services (continued)</a:t>
            </a:r>
          </a:p>
        </p:txBody>
      </p:sp>
      <p:sp>
        <p:nvSpPr>
          <p:cNvPr id="8" name="矩形 7">
            <a:extLst>
              <a:ext uri="{FF2B5EF4-FFF2-40B4-BE49-F238E27FC236}">
                <a16:creationId xmlns:a16="http://schemas.microsoft.com/office/drawing/2014/main" id="{D3ACDA77-3073-424B-AB81-DDDBBF187397}"/>
              </a:ext>
            </a:extLst>
          </p:cNvPr>
          <p:cNvSpPr/>
          <p:nvPr/>
        </p:nvSpPr>
        <p:spPr>
          <a:xfrm>
            <a:off x="841108" y="1255620"/>
            <a:ext cx="6990067" cy="640720"/>
          </a:xfrm>
          <a:prstGeom prst="rect">
            <a:avLst/>
          </a:prstGeom>
        </p:spPr>
        <p:txBody>
          <a:bodyPr wrap="square">
            <a:spAutoFit/>
          </a:bodyPr>
          <a:lstStyle/>
          <a:p>
            <a:pPr marL="480472" lvl="0" indent="-480472" defTabSz="912813" fontAlgn="base">
              <a:lnSpc>
                <a:spcPct val="150000"/>
              </a:lnSpc>
              <a:spcAft>
                <a:spcPct val="0"/>
              </a:spcAft>
              <a:buClr>
                <a:srgbClr val="1CADE4"/>
              </a:buClr>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Application security design:</a:t>
            </a:r>
            <a:endParaRPr lang="en-US" altLang="zh-CN" sz="240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aphicFrame>
        <p:nvGraphicFramePr>
          <p:cNvPr id="3" name="图示 2">
            <a:extLst>
              <a:ext uri="{FF2B5EF4-FFF2-40B4-BE49-F238E27FC236}">
                <a16:creationId xmlns:a16="http://schemas.microsoft.com/office/drawing/2014/main" id="{6A7756FB-8C10-4052-8631-0AF015224121}"/>
              </a:ext>
            </a:extLst>
          </p:cNvPr>
          <p:cNvGraphicFramePr/>
          <p:nvPr>
            <p:extLst>
              <p:ext uri="{D42A27DB-BD31-4B8C-83A1-F6EECF244321}">
                <p14:modId xmlns:p14="http://schemas.microsoft.com/office/powerpoint/2010/main" val="3723028430"/>
              </p:ext>
            </p:extLst>
          </p:nvPr>
        </p:nvGraphicFramePr>
        <p:xfrm>
          <a:off x="2032000" y="12101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5068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3647728" y="2629619"/>
            <a:ext cx="73041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2000"/>
          </a:p>
        </p:txBody>
      </p:sp>
      <p:sp>
        <p:nvSpPr>
          <p:cNvPr id="29" name="任意多边形: 形状 28"/>
          <p:cNvSpPr/>
          <p:nvPr/>
        </p:nvSpPr>
        <p:spPr>
          <a:xfrm>
            <a:off x="3647729" y="2629619"/>
            <a:ext cx="707950"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4068417" y="2659782"/>
            <a:ext cx="6377230"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5.1 Challenges faced by the middleware layer</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4006504" y="3404319"/>
            <a:ext cx="584555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nvGrpSpPr>
          <p:cNvPr id="2" name="组合 1">
            <a:extLst>
              <a:ext uri="{FF2B5EF4-FFF2-40B4-BE49-F238E27FC236}">
                <a16:creationId xmlns:a16="http://schemas.microsoft.com/office/drawing/2014/main" id="{CA42C353-C00D-4304-A772-72E653984F01}"/>
              </a:ext>
            </a:extLst>
          </p:cNvPr>
          <p:cNvGrpSpPr/>
          <p:nvPr/>
        </p:nvGrpSpPr>
        <p:grpSpPr>
          <a:xfrm>
            <a:off x="4006504" y="3442419"/>
            <a:ext cx="8207520" cy="742950"/>
            <a:chOff x="5302647" y="3442419"/>
            <a:chExt cx="3961705" cy="742950"/>
          </a:xfrm>
        </p:grpSpPr>
        <p:sp>
          <p:nvSpPr>
            <p:cNvPr id="32" name="任意多边形: 形状 31"/>
            <p:cNvSpPr/>
            <p:nvPr/>
          </p:nvSpPr>
          <p:spPr>
            <a:xfrm>
              <a:off x="5364560" y="3442419"/>
              <a:ext cx="3899792"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5.2 High-Availability design for the middleware layer</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
        <p:nvSpPr>
          <p:cNvPr id="26" name="MH_Entry_1"/>
          <p:cNvSpPr/>
          <p:nvPr>
            <p:custDataLst>
              <p:tags r:id="rId3"/>
            </p:custDataLst>
          </p:nvPr>
        </p:nvSpPr>
        <p:spPr>
          <a:xfrm>
            <a:off x="3712817" y="1916832"/>
            <a:ext cx="8287840"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000" b="1" i="0" strike="noStrike" cap="none" spc="0" baseline="0" dirty="0">
                <a:solidFill>
                  <a:srgbClr val="1CADE4"/>
                </a:solidFill>
                <a:effectLst/>
                <a:latin typeface="Times New Roman"/>
                <a:ea typeface="Times New Roman"/>
                <a:cs typeface="Times New Roman"/>
              </a:rPr>
              <a:t>Section 5. Building High-Availability Architecture for the Middleware Layer</a:t>
            </a:r>
          </a:p>
        </p:txBody>
      </p:sp>
      <p:sp>
        <p:nvSpPr>
          <p:cNvPr id="27" name="MH_Others_1"/>
          <p:cNvSpPr/>
          <p:nvPr>
            <p:custDataLst>
              <p:tags r:id="rId4"/>
            </p:custDataLst>
          </p:nvPr>
        </p:nvSpPr>
        <p:spPr>
          <a:xfrm>
            <a:off x="3647729" y="1916832"/>
            <a:ext cx="122257"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4006504" y="4248868"/>
            <a:ext cx="7998059" cy="742950"/>
            <a:chOff x="5302647" y="3442419"/>
            <a:chExt cx="4465761"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42419"/>
              <a:ext cx="4403848"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5.3 Design of the middleware layer based on Tencent Cloud services</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Tree>
    <p:extLst>
      <p:ext uri="{BB962C8B-B14F-4D97-AF65-F5344CB8AC3E}">
        <p14:creationId xmlns:p14="http://schemas.microsoft.com/office/powerpoint/2010/main" val="264840457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1ACF1"/>
                </a:solidFill>
                <a:effectLst/>
                <a:latin typeface="Times New Roman"/>
                <a:ea typeface="Times New Roman"/>
                <a:cs typeface="Times New Roman"/>
              </a:rPr>
              <a:t>5.1 Challenges faced by the middleware layer</a:t>
            </a:r>
            <a:endParaRPr lang="zh-CN" altLang="en-US"/>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064070"/>
            <a:ext cx="10364291" cy="5040560"/>
          </a:xfrm>
        </p:spPr>
        <p:txBody>
          <a:bodyPr/>
          <a:lstStyle/>
          <a:p>
            <a:r>
              <a:rPr lang="en-US" sz="2400" b="0" i="0" strike="noStrike" cap="none" spc="0" baseline="0" dirty="0">
                <a:solidFill>
                  <a:srgbClr val="000000"/>
                </a:solidFill>
                <a:effectLst/>
                <a:latin typeface="Times New Roman"/>
                <a:ea typeface="Times New Roman"/>
                <a:cs typeface="Times New Roman"/>
              </a:rPr>
              <a:t>Why message queue?</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Application decoupling</a:t>
            </a:r>
          </a:p>
          <a:p>
            <a:pPr lvl="1"/>
            <a:endParaRPr lang="en-US" altLang="zh-CN" dirty="0"/>
          </a:p>
        </p:txBody>
      </p:sp>
      <p:sp>
        <p:nvSpPr>
          <p:cNvPr id="4" name="矩形 3">
            <a:extLst>
              <a:ext uri="{FF2B5EF4-FFF2-40B4-BE49-F238E27FC236}">
                <a16:creationId xmlns:a16="http://schemas.microsoft.com/office/drawing/2014/main" id="{071FF467-DA3B-4000-8770-0EABCDB016C4}"/>
              </a:ext>
            </a:extLst>
          </p:cNvPr>
          <p:cNvSpPr/>
          <p:nvPr/>
        </p:nvSpPr>
        <p:spPr>
          <a:xfrm>
            <a:off x="3719736" y="2364910"/>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sp>
        <p:nvSpPr>
          <p:cNvPr id="5" name="矩形 4">
            <a:extLst>
              <a:ext uri="{FF2B5EF4-FFF2-40B4-BE49-F238E27FC236}">
                <a16:creationId xmlns:a16="http://schemas.microsoft.com/office/drawing/2014/main" id="{73167E06-4EE3-4933-ACA7-DC0EC3F990C7}"/>
              </a:ext>
            </a:extLst>
          </p:cNvPr>
          <p:cNvSpPr/>
          <p:nvPr/>
        </p:nvSpPr>
        <p:spPr>
          <a:xfrm>
            <a:off x="3719736" y="3731534"/>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C</a:t>
            </a:r>
            <a:endParaRPr lang="zh-CN" altLang="en-US">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508DD2B7-6F3B-4DE5-A02A-9570761CD3BB}"/>
              </a:ext>
            </a:extLst>
          </p:cNvPr>
          <p:cNvSpPr/>
          <p:nvPr/>
        </p:nvSpPr>
        <p:spPr>
          <a:xfrm>
            <a:off x="1631504" y="3731534"/>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A</a:t>
            </a:r>
            <a:endParaRPr lang="zh-CN" altLang="en-US">
              <a:latin typeface="腾讯体 W7" panose="020C08030202040F0204" pitchFamily="34" charset="-122"/>
              <a:ea typeface="腾讯体 W7" panose="020C08030202040F0204" pitchFamily="34" charset="-122"/>
            </a:endParaRPr>
          </a:p>
        </p:txBody>
      </p:sp>
      <p:sp>
        <p:nvSpPr>
          <p:cNvPr id="7" name="矩形 6">
            <a:extLst>
              <a:ext uri="{FF2B5EF4-FFF2-40B4-BE49-F238E27FC236}">
                <a16:creationId xmlns:a16="http://schemas.microsoft.com/office/drawing/2014/main" id="{092B9AC0-99C0-4072-9339-4E20393B80CA}"/>
              </a:ext>
            </a:extLst>
          </p:cNvPr>
          <p:cNvSpPr/>
          <p:nvPr/>
        </p:nvSpPr>
        <p:spPr>
          <a:xfrm>
            <a:off x="3719736" y="509815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D</a:t>
            </a:r>
            <a:endParaRPr lang="zh-CN" altLang="en-US">
              <a:latin typeface="腾讯体 W7" panose="020C08030202040F0204" pitchFamily="34" charset="-122"/>
              <a:ea typeface="腾讯体 W7" panose="020C08030202040F0204" pitchFamily="34" charset="-122"/>
            </a:endParaRPr>
          </a:p>
        </p:txBody>
      </p:sp>
      <p:cxnSp>
        <p:nvCxnSpPr>
          <p:cNvPr id="9" name="直接箭头连接符 8">
            <a:extLst>
              <a:ext uri="{FF2B5EF4-FFF2-40B4-BE49-F238E27FC236}">
                <a16:creationId xmlns:a16="http://schemas.microsoft.com/office/drawing/2014/main" id="{DACE33C6-363A-4F3E-B18D-DC77794CA4C0}"/>
              </a:ext>
            </a:extLst>
          </p:cNvPr>
          <p:cNvCxnSpPr>
            <a:stCxn id="4" idx="1"/>
            <a:endCxn id="6" idx="3"/>
          </p:cNvCxnSpPr>
          <p:nvPr/>
        </p:nvCxnSpPr>
        <p:spPr>
          <a:xfrm flipH="1">
            <a:off x="2711624" y="2688946"/>
            <a:ext cx="1008112" cy="1366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89EA07A-715F-4472-A9A7-3975BF7E9A09}"/>
              </a:ext>
            </a:extLst>
          </p:cNvPr>
          <p:cNvCxnSpPr>
            <a:stCxn id="5" idx="1"/>
            <a:endCxn id="6" idx="3"/>
          </p:cNvCxnSpPr>
          <p:nvPr/>
        </p:nvCxnSpPr>
        <p:spPr>
          <a:xfrm flipH="1">
            <a:off x="2711624" y="4055570"/>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53E1897-102A-4FDF-8DD8-267B97CD69DE}"/>
              </a:ext>
            </a:extLst>
          </p:cNvPr>
          <p:cNvSpPr txBox="1"/>
          <p:nvPr/>
        </p:nvSpPr>
        <p:spPr>
          <a:xfrm>
            <a:off x="1725060" y="5887892"/>
            <a:ext cx="3027360" cy="366126"/>
          </a:xfrm>
          <a:prstGeom prst="rect">
            <a:avLst/>
          </a:prstGeom>
          <a:noFill/>
        </p:spPr>
        <p:txBody>
          <a:bodyPr wrap="square" rtlCol="0">
            <a:spAutoFit/>
          </a:bodyPr>
          <a:lstStyle/>
          <a:p>
            <a:pPr algn="ctr"/>
            <a:r>
              <a:rPr lang="en-US" sz="1800" b="0" i="0" strike="noStrike" cap="none" spc="0" baseline="0" dirty="0">
                <a:solidFill>
                  <a:srgbClr val="000000"/>
                </a:solidFill>
                <a:effectLst/>
                <a:latin typeface="Times New Roman"/>
                <a:ea typeface="Times New Roman"/>
                <a:cs typeface="Times New Roman"/>
              </a:rPr>
              <a:t>Traditional mode</a:t>
            </a:r>
          </a:p>
        </p:txBody>
      </p:sp>
      <p:sp>
        <p:nvSpPr>
          <p:cNvPr id="21" name="文本框 20">
            <a:extLst>
              <a:ext uri="{FF2B5EF4-FFF2-40B4-BE49-F238E27FC236}">
                <a16:creationId xmlns:a16="http://schemas.microsoft.com/office/drawing/2014/main" id="{03CAD46B-2FB0-4E23-A2F0-9F566CECEDA1}"/>
              </a:ext>
            </a:extLst>
          </p:cNvPr>
          <p:cNvSpPr txBox="1"/>
          <p:nvPr/>
        </p:nvSpPr>
        <p:spPr>
          <a:xfrm>
            <a:off x="8002685" y="5891684"/>
            <a:ext cx="3027360" cy="366126"/>
          </a:xfrm>
          <a:prstGeom prst="rect">
            <a:avLst/>
          </a:prstGeom>
          <a:noFill/>
        </p:spPr>
        <p:txBody>
          <a:bodyPr wrap="square" rtlCol="0">
            <a:spAutoFit/>
          </a:bodyPr>
          <a:lstStyle/>
          <a:p>
            <a:pPr algn="ctr"/>
            <a:r>
              <a:rPr lang="en-US" sz="1800" b="0" i="0" strike="noStrike" cap="none" spc="0" baseline="0" dirty="0">
                <a:solidFill>
                  <a:srgbClr val="000000"/>
                </a:solidFill>
                <a:effectLst/>
                <a:latin typeface="Times New Roman"/>
                <a:ea typeface="Times New Roman"/>
                <a:cs typeface="Times New Roman"/>
              </a:rPr>
              <a:t>Traditional mode</a:t>
            </a:r>
          </a:p>
        </p:txBody>
      </p:sp>
      <p:sp>
        <p:nvSpPr>
          <p:cNvPr id="22" name="矩形 21">
            <a:extLst>
              <a:ext uri="{FF2B5EF4-FFF2-40B4-BE49-F238E27FC236}">
                <a16:creationId xmlns:a16="http://schemas.microsoft.com/office/drawing/2014/main" id="{722AC186-BBD9-44B8-A884-79305F2989BA}"/>
              </a:ext>
            </a:extLst>
          </p:cNvPr>
          <p:cNvSpPr/>
          <p:nvPr/>
        </p:nvSpPr>
        <p:spPr>
          <a:xfrm>
            <a:off x="6652224" y="264322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sp>
        <p:nvSpPr>
          <p:cNvPr id="23" name="矩形 22">
            <a:extLst>
              <a:ext uri="{FF2B5EF4-FFF2-40B4-BE49-F238E27FC236}">
                <a16:creationId xmlns:a16="http://schemas.microsoft.com/office/drawing/2014/main" id="{9EBF3F49-A8D3-4965-8981-908353949075}"/>
              </a:ext>
            </a:extLst>
          </p:cNvPr>
          <p:cNvSpPr/>
          <p:nvPr/>
        </p:nvSpPr>
        <p:spPr>
          <a:xfrm>
            <a:off x="8394774" y="264322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C</a:t>
            </a:r>
            <a:endParaRPr lang="zh-CN" altLang="en-US">
              <a:latin typeface="腾讯体 W7" panose="020C08030202040F0204" pitchFamily="34" charset="-122"/>
              <a:ea typeface="腾讯体 W7" panose="020C08030202040F0204" pitchFamily="34" charset="-122"/>
            </a:endParaRPr>
          </a:p>
        </p:txBody>
      </p:sp>
      <p:sp>
        <p:nvSpPr>
          <p:cNvPr id="24" name="矩形 23">
            <a:extLst>
              <a:ext uri="{FF2B5EF4-FFF2-40B4-BE49-F238E27FC236}">
                <a16:creationId xmlns:a16="http://schemas.microsoft.com/office/drawing/2014/main" id="{D7D92B5B-B003-4755-947A-D5608D1184EE}"/>
              </a:ext>
            </a:extLst>
          </p:cNvPr>
          <p:cNvSpPr/>
          <p:nvPr/>
        </p:nvSpPr>
        <p:spPr>
          <a:xfrm>
            <a:off x="10137324" y="264322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D</a:t>
            </a:r>
            <a:endParaRPr lang="zh-CN" altLang="en-US">
              <a:latin typeface="腾讯体 W7" panose="020C08030202040F0204" pitchFamily="34" charset="-122"/>
              <a:ea typeface="腾讯体 W7" panose="020C08030202040F0204" pitchFamily="34" charset="-122"/>
            </a:endParaRPr>
          </a:p>
        </p:txBody>
      </p:sp>
      <p:cxnSp>
        <p:nvCxnSpPr>
          <p:cNvPr id="26" name="直接箭头连接符 25">
            <a:extLst>
              <a:ext uri="{FF2B5EF4-FFF2-40B4-BE49-F238E27FC236}">
                <a16:creationId xmlns:a16="http://schemas.microsoft.com/office/drawing/2014/main" id="{4643F31C-5515-4F3D-A8EF-ECB3CB6BB445}"/>
              </a:ext>
            </a:extLst>
          </p:cNvPr>
          <p:cNvCxnSpPr>
            <a:stCxn id="22" idx="3"/>
            <a:endCxn id="23" idx="1"/>
          </p:cNvCxnSpPr>
          <p:nvPr/>
        </p:nvCxnSpPr>
        <p:spPr>
          <a:xfrm>
            <a:off x="7732344" y="2967262"/>
            <a:ext cx="662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FCD0A452-8DF8-41D5-9E6B-5878CC0054E3}"/>
              </a:ext>
            </a:extLst>
          </p:cNvPr>
          <p:cNvCxnSpPr>
            <a:stCxn id="23" idx="3"/>
            <a:endCxn id="24" idx="1"/>
          </p:cNvCxnSpPr>
          <p:nvPr/>
        </p:nvCxnSpPr>
        <p:spPr>
          <a:xfrm>
            <a:off x="9474894" y="2967262"/>
            <a:ext cx="662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02ACD98-E161-475A-8895-396954F77824}"/>
              </a:ext>
            </a:extLst>
          </p:cNvPr>
          <p:cNvSpPr txBox="1"/>
          <p:nvPr/>
        </p:nvSpPr>
        <p:spPr>
          <a:xfrm>
            <a:off x="6097972" y="1741113"/>
            <a:ext cx="3674868" cy="549189"/>
          </a:xfrm>
          <a:prstGeom prst="rect">
            <a:avLst/>
          </a:prstGeom>
          <a:noFill/>
        </p:spPr>
        <p:txBody>
          <a:bodyPr wrap="square" rtlCol="0">
            <a:spAutoFit/>
          </a:bodyPr>
          <a:lstStyle/>
          <a:p>
            <a:pPr marL="836063" lvl="1" indent="-355591" defTabSz="912813" fontAlgn="base">
              <a:lnSpc>
                <a:spcPct val="150000"/>
              </a:lnSpc>
              <a:spcBef>
                <a:spcPts val="500"/>
              </a:spcBef>
              <a:spcAft>
                <a:spcPct val="0"/>
              </a:spcAft>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Sync task invocation</a:t>
            </a:r>
          </a:p>
        </p:txBody>
      </p:sp>
      <p:sp>
        <p:nvSpPr>
          <p:cNvPr id="30" name="文本框 29">
            <a:extLst>
              <a:ext uri="{FF2B5EF4-FFF2-40B4-BE49-F238E27FC236}">
                <a16:creationId xmlns:a16="http://schemas.microsoft.com/office/drawing/2014/main" id="{F247B39A-061A-4EAD-B710-8CCCFC1C56D9}"/>
              </a:ext>
            </a:extLst>
          </p:cNvPr>
          <p:cNvSpPr txBox="1"/>
          <p:nvPr/>
        </p:nvSpPr>
        <p:spPr>
          <a:xfrm>
            <a:off x="5801171" y="3248980"/>
            <a:ext cx="3674868" cy="648896"/>
          </a:xfrm>
          <a:prstGeom prst="rect">
            <a:avLst/>
          </a:prstGeom>
          <a:noFill/>
        </p:spPr>
        <p:txBody>
          <a:bodyPr wrap="square" rtlCol="0">
            <a:spAutoFit/>
          </a:bodyPr>
          <a:lstStyle/>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Time consumption </a:t>
            </a:r>
          </a:p>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of 50 </a:t>
            </a:r>
            <a:r>
              <a:rPr lang="en-US" sz="1600" b="0" i="0" strike="noStrike" cap="none" spc="0" baseline="0" dirty="0" err="1">
                <a:solidFill>
                  <a:srgbClr val="000000"/>
                </a:solidFill>
                <a:effectLst/>
                <a:latin typeface="Times New Roman"/>
                <a:ea typeface="Times New Roman"/>
                <a:cs typeface="Times New Roman"/>
              </a:rPr>
              <a:t>ms</a:t>
            </a:r>
            <a:endParaRPr lang="zh-CN" altLang="en-US" sz="1600"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31" name="文本框 30">
            <a:extLst>
              <a:ext uri="{FF2B5EF4-FFF2-40B4-BE49-F238E27FC236}">
                <a16:creationId xmlns:a16="http://schemas.microsoft.com/office/drawing/2014/main" id="{A0040315-E17A-43E9-A73B-2E4069F8E255}"/>
              </a:ext>
            </a:extLst>
          </p:cNvPr>
          <p:cNvSpPr txBox="1"/>
          <p:nvPr/>
        </p:nvSpPr>
        <p:spPr>
          <a:xfrm>
            <a:off x="7678931" y="3251924"/>
            <a:ext cx="3674868" cy="648896"/>
          </a:xfrm>
          <a:prstGeom prst="rect">
            <a:avLst/>
          </a:prstGeom>
          <a:noFill/>
        </p:spPr>
        <p:txBody>
          <a:bodyPr wrap="square" rtlCol="0">
            <a:spAutoFit/>
          </a:bodyPr>
          <a:lstStyle/>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Time consumption </a:t>
            </a:r>
          </a:p>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of 50 </a:t>
            </a:r>
            <a:r>
              <a:rPr lang="en-US" sz="1600" b="0" i="0" strike="noStrike" cap="none" spc="0" baseline="0" dirty="0" err="1">
                <a:solidFill>
                  <a:srgbClr val="000000"/>
                </a:solidFill>
                <a:effectLst/>
                <a:latin typeface="Times New Roman"/>
                <a:ea typeface="Times New Roman"/>
                <a:cs typeface="Times New Roman"/>
              </a:rPr>
              <a:t>ms</a:t>
            </a:r>
            <a:endParaRPr lang="zh-CN" altLang="en-US" sz="1600"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32" name="文本框 31">
            <a:extLst>
              <a:ext uri="{FF2B5EF4-FFF2-40B4-BE49-F238E27FC236}">
                <a16:creationId xmlns:a16="http://schemas.microsoft.com/office/drawing/2014/main" id="{6215BBCE-CDC8-4BB5-8249-5905F594B61D}"/>
              </a:ext>
            </a:extLst>
          </p:cNvPr>
          <p:cNvSpPr txBox="1"/>
          <p:nvPr/>
        </p:nvSpPr>
        <p:spPr>
          <a:xfrm>
            <a:off x="9698108" y="3276228"/>
            <a:ext cx="3674868" cy="648896"/>
          </a:xfrm>
          <a:prstGeom prst="rect">
            <a:avLst/>
          </a:prstGeom>
          <a:noFill/>
        </p:spPr>
        <p:txBody>
          <a:bodyPr wrap="square" rtlCol="0">
            <a:spAutoFit/>
          </a:bodyPr>
          <a:lstStyle/>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Time consumption </a:t>
            </a:r>
          </a:p>
          <a:p>
            <a:pPr marL="480472" lvl="1" defTabSz="912813" fontAlgn="base">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of 50 </a:t>
            </a:r>
            <a:r>
              <a:rPr lang="en-US" sz="1600" b="0" i="0" strike="noStrike" cap="none" spc="0" baseline="0" dirty="0" err="1">
                <a:solidFill>
                  <a:srgbClr val="000000"/>
                </a:solidFill>
                <a:effectLst/>
                <a:latin typeface="Times New Roman"/>
                <a:ea typeface="Times New Roman"/>
                <a:cs typeface="Times New Roman"/>
              </a:rPr>
              <a:t>ms</a:t>
            </a:r>
            <a:endParaRPr lang="zh-CN" altLang="en-US" sz="1600"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33" name="文本框 32">
            <a:extLst>
              <a:ext uri="{FF2B5EF4-FFF2-40B4-BE49-F238E27FC236}">
                <a16:creationId xmlns:a16="http://schemas.microsoft.com/office/drawing/2014/main" id="{C4BA32D8-C7F9-4605-8C47-F401877D63A2}"/>
              </a:ext>
            </a:extLst>
          </p:cNvPr>
          <p:cNvSpPr txBox="1"/>
          <p:nvPr/>
        </p:nvSpPr>
        <p:spPr>
          <a:xfrm>
            <a:off x="6112870" y="3900147"/>
            <a:ext cx="6267128" cy="498663"/>
          </a:xfrm>
          <a:prstGeom prst="rect">
            <a:avLst/>
          </a:prstGeom>
          <a:noFill/>
        </p:spPr>
        <p:txBody>
          <a:bodyPr wrap="square" rtlCol="0">
            <a:spAutoFit/>
          </a:bodyPr>
          <a:lstStyle/>
          <a:p>
            <a:pPr marL="836063" lvl="1" indent="-355591" defTabSz="912813" fontAlgn="base">
              <a:lnSpc>
                <a:spcPct val="150000"/>
              </a:lnSpc>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High numbers of concurrent access requests</a:t>
            </a:r>
          </a:p>
        </p:txBody>
      </p:sp>
      <p:sp>
        <p:nvSpPr>
          <p:cNvPr id="34" name="矩形 33">
            <a:extLst>
              <a:ext uri="{FF2B5EF4-FFF2-40B4-BE49-F238E27FC236}">
                <a16:creationId xmlns:a16="http://schemas.microsoft.com/office/drawing/2014/main" id="{AB1FD828-2862-412E-BA26-8E60B3C00076}"/>
              </a:ext>
            </a:extLst>
          </p:cNvPr>
          <p:cNvSpPr/>
          <p:nvPr/>
        </p:nvSpPr>
        <p:spPr>
          <a:xfrm>
            <a:off x="8389164" y="492629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sp>
        <p:nvSpPr>
          <p:cNvPr id="35" name="矩形 34">
            <a:extLst>
              <a:ext uri="{FF2B5EF4-FFF2-40B4-BE49-F238E27FC236}">
                <a16:creationId xmlns:a16="http://schemas.microsoft.com/office/drawing/2014/main" id="{872F2515-4704-45B0-98C5-BC9E7CFB1D38}"/>
              </a:ext>
            </a:extLst>
          </p:cNvPr>
          <p:cNvSpPr/>
          <p:nvPr/>
        </p:nvSpPr>
        <p:spPr>
          <a:xfrm>
            <a:off x="10129848" y="492159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Database</a:t>
            </a:r>
          </a:p>
        </p:txBody>
      </p:sp>
      <p:cxnSp>
        <p:nvCxnSpPr>
          <p:cNvPr id="36" name="直接箭头连接符 35">
            <a:extLst>
              <a:ext uri="{FF2B5EF4-FFF2-40B4-BE49-F238E27FC236}">
                <a16:creationId xmlns:a16="http://schemas.microsoft.com/office/drawing/2014/main" id="{DA35CC49-D8F8-459E-AE4D-34B925918ED2}"/>
              </a:ext>
            </a:extLst>
          </p:cNvPr>
          <p:cNvCxnSpPr/>
          <p:nvPr/>
        </p:nvCxnSpPr>
        <p:spPr>
          <a:xfrm>
            <a:off x="9469284" y="5246696"/>
            <a:ext cx="662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775F9ACF-494A-4808-B98D-9B71EC90FA24}"/>
              </a:ext>
            </a:extLst>
          </p:cNvPr>
          <p:cNvSpPr txBox="1"/>
          <p:nvPr/>
        </p:nvSpPr>
        <p:spPr>
          <a:xfrm>
            <a:off x="7732399" y="4368698"/>
            <a:ext cx="3674868" cy="549189"/>
          </a:xfrm>
          <a:prstGeom prst="rect">
            <a:avLst/>
          </a:prstGeom>
          <a:noFill/>
        </p:spPr>
        <p:txBody>
          <a:bodyPr wrap="square" rtlCol="0">
            <a:spAutoFit/>
          </a:bodyPr>
          <a:lstStyle/>
          <a:p>
            <a:pPr marL="480472" lvl="1" algn="ctr" defTabSz="912813" fontAlgn="base">
              <a:lnSpc>
                <a:spcPct val="150000"/>
              </a:lnSpc>
              <a:spcBef>
                <a:spcPts val="500"/>
              </a:spcBef>
              <a:spcAft>
                <a:spcPct val="0"/>
              </a:spcAft>
              <a:buClr>
                <a:schemeClr val="accent1"/>
              </a:buClr>
            </a:pPr>
            <a:r>
              <a:rPr lang="en-US" sz="2000" b="0" i="0" strike="noStrike" cap="none" spc="0" baseline="0">
                <a:solidFill>
                  <a:srgbClr val="000000"/>
                </a:solidFill>
                <a:effectLst/>
                <a:latin typeface="Times New Roman"/>
                <a:ea typeface="Times New Roman"/>
                <a:cs typeface="Times New Roman"/>
              </a:rPr>
              <a:t>Write</a:t>
            </a:r>
          </a:p>
        </p:txBody>
      </p:sp>
      <p:cxnSp>
        <p:nvCxnSpPr>
          <p:cNvPr id="39" name="直接箭头连接符 38">
            <a:extLst>
              <a:ext uri="{FF2B5EF4-FFF2-40B4-BE49-F238E27FC236}">
                <a16:creationId xmlns:a16="http://schemas.microsoft.com/office/drawing/2014/main" id="{DE265195-E650-41FD-AA85-3EA1AD6884D0}"/>
              </a:ext>
            </a:extLst>
          </p:cNvPr>
          <p:cNvCxnSpPr>
            <a:stCxn id="37" idx="1"/>
            <a:endCxn id="34" idx="1"/>
          </p:cNvCxnSpPr>
          <p:nvPr/>
        </p:nvCxnSpPr>
        <p:spPr>
          <a:xfrm>
            <a:off x="7732399" y="4643293"/>
            <a:ext cx="656765" cy="607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BEBF194D-3CFB-4483-A0EF-F8A445CC6E60}"/>
              </a:ext>
            </a:extLst>
          </p:cNvPr>
          <p:cNvCxnSpPr>
            <a:endCxn id="34" idx="1"/>
          </p:cNvCxnSpPr>
          <p:nvPr/>
        </p:nvCxnSpPr>
        <p:spPr>
          <a:xfrm flipV="1">
            <a:off x="7732344" y="5250334"/>
            <a:ext cx="656820" cy="637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982F821F-D24E-4E1D-A2E5-C34CA9F2D1CA}"/>
              </a:ext>
            </a:extLst>
          </p:cNvPr>
          <p:cNvCxnSpPr>
            <a:endCxn id="34" idx="1"/>
          </p:cNvCxnSpPr>
          <p:nvPr/>
        </p:nvCxnSpPr>
        <p:spPr>
          <a:xfrm flipV="1">
            <a:off x="7732344" y="5250334"/>
            <a:ext cx="656820" cy="3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747FFA99-D31C-49A3-8B8E-9305DDB95E8F}"/>
              </a:ext>
            </a:extLst>
          </p:cNvPr>
          <p:cNvSpPr txBox="1"/>
          <p:nvPr/>
        </p:nvSpPr>
        <p:spPr>
          <a:xfrm>
            <a:off x="4616910" y="4940217"/>
            <a:ext cx="3674868" cy="1006846"/>
          </a:xfrm>
          <a:prstGeom prst="rect">
            <a:avLst/>
          </a:prstGeom>
          <a:noFill/>
        </p:spPr>
        <p:txBody>
          <a:bodyPr wrap="square" rtlCol="0">
            <a:spAutoFit/>
          </a:bodyPr>
          <a:lstStyle/>
          <a:p>
            <a:pPr marL="480472" lvl="1" defTabSz="912813" fontAlgn="base">
              <a:lnSpc>
                <a:spcPct val="150000"/>
              </a:lnSpc>
              <a:spcBef>
                <a:spcPts val="500"/>
              </a:spcBef>
              <a:spcAft>
                <a:spcPct val="0"/>
              </a:spcAft>
              <a:buClr>
                <a:schemeClr val="accent1"/>
              </a:buClr>
            </a:pPr>
            <a:r>
              <a:rPr lang="en-US" sz="2000" b="0" i="0" strike="noStrike" cap="none" spc="0" baseline="0" dirty="0">
                <a:solidFill>
                  <a:srgbClr val="000000"/>
                </a:solidFill>
                <a:effectLst/>
                <a:latin typeface="Times New Roman"/>
                <a:ea typeface="Times New Roman"/>
                <a:cs typeface="Times New Roman"/>
              </a:rPr>
              <a:t>Concurrent user requests</a:t>
            </a:r>
          </a:p>
        </p:txBody>
      </p:sp>
    </p:spTree>
    <p:extLst>
      <p:ext uri="{BB962C8B-B14F-4D97-AF65-F5344CB8AC3E}">
        <p14:creationId xmlns:p14="http://schemas.microsoft.com/office/powerpoint/2010/main" val="18406689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61152" y="0"/>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1.1 Challenges faced by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pPr>
              <a:lnSpc>
                <a:spcPct val="100000"/>
              </a:lnSpc>
            </a:pPr>
            <a:r>
              <a:rPr lang="en-US" b="0" i="0" strike="noStrike" cap="none" spc="0" baseline="0" dirty="0">
                <a:solidFill>
                  <a:srgbClr val="000000"/>
                </a:solidFill>
                <a:effectLst/>
                <a:latin typeface="Times New Roman"/>
                <a:ea typeface="Times New Roman"/>
                <a:cs typeface="Times New Roman"/>
              </a:rPr>
              <a:t>Status quo:</a:t>
            </a:r>
            <a:endParaRPr lang="en-US" altLang="zh-CN" dirty="0"/>
          </a:p>
          <a:p>
            <a:pPr lvl="1">
              <a:lnSpc>
                <a:spcPct val="100000"/>
              </a:lnSpc>
            </a:pPr>
            <a:r>
              <a:rPr lang="en-US" b="0" i="0" strike="noStrike" cap="none" spc="0" baseline="0" dirty="0">
                <a:solidFill>
                  <a:srgbClr val="000000"/>
                </a:solidFill>
                <a:effectLst/>
                <a:latin typeface="Times New Roman"/>
                <a:ea typeface="Times New Roman"/>
                <a:cs typeface="Times New Roman"/>
              </a:rPr>
              <a:t>On May 27, 2015, Alipay experienced a downtime of 4 hours, which was officially claimed to be caused by the damage to the local optical cable in Hangzhou;</a:t>
            </a:r>
            <a:endParaRPr lang="en-US" altLang="zh-CN" dirty="0"/>
          </a:p>
          <a:p>
            <a:pPr lvl="1">
              <a:lnSpc>
                <a:spcPct val="100000"/>
              </a:lnSpc>
            </a:pPr>
            <a:r>
              <a:rPr lang="en-US" b="0" i="0" strike="noStrike" cap="none" spc="0" baseline="0" dirty="0">
                <a:solidFill>
                  <a:srgbClr val="000000"/>
                </a:solidFill>
                <a:effectLst/>
                <a:latin typeface="Times New Roman"/>
                <a:ea typeface="Times New Roman"/>
                <a:cs typeface="Times New Roman"/>
              </a:rPr>
              <a:t>On May 28, 2015, </a:t>
            </a:r>
            <a:r>
              <a:rPr lang="en-US" b="0" i="0" strike="noStrike" cap="none" spc="0" baseline="0" dirty="0" err="1">
                <a:solidFill>
                  <a:srgbClr val="000000"/>
                </a:solidFill>
                <a:effectLst/>
                <a:latin typeface="Times New Roman"/>
                <a:ea typeface="Times New Roman"/>
                <a:cs typeface="Times New Roman"/>
              </a:rPr>
              <a:t>Ctrip.com</a:t>
            </a:r>
            <a:r>
              <a:rPr lang="en-US" b="0" i="0" strike="noStrike" cap="none" spc="0" baseline="0" dirty="0">
                <a:solidFill>
                  <a:srgbClr val="000000"/>
                </a:solidFill>
                <a:effectLst/>
                <a:latin typeface="Times New Roman"/>
                <a:ea typeface="Times New Roman"/>
                <a:cs typeface="Times New Roman"/>
              </a:rPr>
              <a:t> was down for 12 hours, which was officially claimed to be caused by an engineer's accidental deletion of the runtime environment;</a:t>
            </a:r>
            <a:endParaRPr lang="en-US" altLang="zh-CN" dirty="0"/>
          </a:p>
          <a:p>
            <a:pPr lvl="1">
              <a:lnSpc>
                <a:spcPct val="100000"/>
              </a:lnSpc>
            </a:pPr>
            <a:r>
              <a:rPr lang="en-US" b="0" i="0" strike="noStrike" cap="none" spc="0" baseline="0" dirty="0">
                <a:solidFill>
                  <a:srgbClr val="000000"/>
                </a:solidFill>
                <a:effectLst/>
                <a:latin typeface="Times New Roman"/>
                <a:ea typeface="Times New Roman"/>
                <a:cs typeface="Times New Roman"/>
              </a:rPr>
              <a:t>On February 28, 2017, the AWS S3 service was down for approximately 2 hours, affecting tens of thousands of online services (such as Netflix, Airbnb, Slack, and Spotify), which was officially claimed to be caused by a high error rate in the service due to a failure in the data center in Virginia;</a:t>
            </a:r>
            <a:endParaRPr lang="en-US" altLang="zh-CN" dirty="0"/>
          </a:p>
          <a:p>
            <a:pPr lvl="1">
              <a:lnSpc>
                <a:spcPct val="100000"/>
              </a:lnSpc>
            </a:pPr>
            <a:r>
              <a:rPr lang="en-US" b="0" i="0" strike="noStrike" cap="none" spc="0" baseline="0" dirty="0">
                <a:solidFill>
                  <a:srgbClr val="000000"/>
                </a:solidFill>
                <a:effectLst/>
                <a:latin typeface="Times New Roman"/>
                <a:ea typeface="Times New Roman"/>
                <a:cs typeface="Times New Roman"/>
              </a:rPr>
              <a:t>On June 27, 2018, the Alibaba Cloud control system and some services such as MQ, NAS, and OSS were down for 30 minutes, which was officially claimed to be caused by a failure in the linkage between the services due to faulty operations during routine OPS;</a:t>
            </a:r>
            <a:endParaRPr lang="en-US" altLang="zh-CN" dirty="0"/>
          </a:p>
          <a:p>
            <a:pPr marL="480472" lvl="1" indent="-480472">
              <a:lnSpc>
                <a:spcPct val="100000"/>
              </a:lnSpc>
              <a:spcBef>
                <a:spcPct val="0"/>
              </a:spcBef>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 high-availability disaster recovery architecture is an imperative for rapid, stable, and sustainable business growth...</a:t>
            </a:r>
          </a:p>
        </p:txBody>
      </p:sp>
    </p:spTree>
    <p:extLst>
      <p:ext uri="{BB962C8B-B14F-4D97-AF65-F5344CB8AC3E}">
        <p14:creationId xmlns:p14="http://schemas.microsoft.com/office/powerpoint/2010/main" val="294013662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5.2 High-Availability design for the middleware layer</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r>
              <a:rPr lang="en-US" sz="2400" b="0" i="0" strike="noStrike" cap="none" spc="0" baseline="0" dirty="0">
                <a:solidFill>
                  <a:srgbClr val="000000"/>
                </a:solidFill>
                <a:effectLst/>
                <a:latin typeface="Times New Roman"/>
                <a:ea typeface="Times New Roman"/>
                <a:cs typeface="Times New Roman"/>
              </a:rPr>
              <a:t>Middleware design: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Application decoupling design</a:t>
            </a:r>
          </a:p>
          <a:p>
            <a:pPr lvl="1"/>
            <a:endParaRPr lang="en-US" altLang="zh-CN" dirty="0"/>
          </a:p>
          <a:p>
            <a:pPr lvl="1"/>
            <a:endParaRPr lang="en-US" altLang="zh-CN" dirty="0"/>
          </a:p>
          <a:p>
            <a:pPr lvl="1"/>
            <a:endParaRPr lang="en-US" altLang="zh-CN" dirty="0"/>
          </a:p>
        </p:txBody>
      </p:sp>
      <p:sp>
        <p:nvSpPr>
          <p:cNvPr id="4" name="矩形 3">
            <a:extLst>
              <a:ext uri="{FF2B5EF4-FFF2-40B4-BE49-F238E27FC236}">
                <a16:creationId xmlns:a16="http://schemas.microsoft.com/office/drawing/2014/main" id="{071FF467-DA3B-4000-8770-0EABCDB016C4}"/>
              </a:ext>
            </a:extLst>
          </p:cNvPr>
          <p:cNvSpPr/>
          <p:nvPr/>
        </p:nvSpPr>
        <p:spPr>
          <a:xfrm>
            <a:off x="3982819" y="2504261"/>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sp>
        <p:nvSpPr>
          <p:cNvPr id="5" name="矩形 4">
            <a:extLst>
              <a:ext uri="{FF2B5EF4-FFF2-40B4-BE49-F238E27FC236}">
                <a16:creationId xmlns:a16="http://schemas.microsoft.com/office/drawing/2014/main" id="{73167E06-4EE3-4933-ACA7-DC0EC3F990C7}"/>
              </a:ext>
            </a:extLst>
          </p:cNvPr>
          <p:cNvSpPr/>
          <p:nvPr/>
        </p:nvSpPr>
        <p:spPr>
          <a:xfrm>
            <a:off x="3982819" y="3742582"/>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C</a:t>
            </a:r>
            <a:endParaRPr lang="zh-CN" altLang="en-US">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508DD2B7-6F3B-4DE5-A02A-9570761CD3BB}"/>
              </a:ext>
            </a:extLst>
          </p:cNvPr>
          <p:cNvSpPr/>
          <p:nvPr/>
        </p:nvSpPr>
        <p:spPr>
          <a:xfrm>
            <a:off x="857829" y="3741427"/>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A</a:t>
            </a:r>
            <a:endParaRPr lang="zh-CN" altLang="en-US">
              <a:latin typeface="腾讯体 W7" panose="020C08030202040F0204" pitchFamily="34" charset="-122"/>
              <a:ea typeface="腾讯体 W7" panose="020C08030202040F0204" pitchFamily="34" charset="-122"/>
            </a:endParaRPr>
          </a:p>
        </p:txBody>
      </p:sp>
      <p:sp>
        <p:nvSpPr>
          <p:cNvPr id="7" name="矩形 6">
            <a:extLst>
              <a:ext uri="{FF2B5EF4-FFF2-40B4-BE49-F238E27FC236}">
                <a16:creationId xmlns:a16="http://schemas.microsoft.com/office/drawing/2014/main" id="{092B9AC0-99C0-4072-9339-4E20393B80CA}"/>
              </a:ext>
            </a:extLst>
          </p:cNvPr>
          <p:cNvSpPr/>
          <p:nvPr/>
        </p:nvSpPr>
        <p:spPr>
          <a:xfrm>
            <a:off x="3982819" y="507679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D</a:t>
            </a:r>
            <a:endParaRPr lang="zh-CN" altLang="en-US">
              <a:latin typeface="腾讯体 W7" panose="020C08030202040F0204" pitchFamily="34" charset="-122"/>
              <a:ea typeface="腾讯体 W7" panose="020C08030202040F0204" pitchFamily="34" charset="-122"/>
            </a:endParaRPr>
          </a:p>
        </p:txBody>
      </p:sp>
      <p:cxnSp>
        <p:nvCxnSpPr>
          <p:cNvPr id="9" name="直接箭头连接符 8">
            <a:extLst>
              <a:ext uri="{FF2B5EF4-FFF2-40B4-BE49-F238E27FC236}">
                <a16:creationId xmlns:a16="http://schemas.microsoft.com/office/drawing/2014/main" id="{DACE33C6-363A-4F3E-B18D-DC77794CA4C0}"/>
              </a:ext>
            </a:extLst>
          </p:cNvPr>
          <p:cNvCxnSpPr>
            <a:stCxn id="4" idx="1"/>
            <a:endCxn id="38" idx="3"/>
          </p:cNvCxnSpPr>
          <p:nvPr/>
        </p:nvCxnSpPr>
        <p:spPr>
          <a:xfrm flipH="1">
            <a:off x="3551476" y="2828297"/>
            <a:ext cx="431343" cy="123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89EA07A-715F-4472-A9A7-3975BF7E9A09}"/>
              </a:ext>
            </a:extLst>
          </p:cNvPr>
          <p:cNvCxnSpPr>
            <a:stCxn id="5" idx="1"/>
            <a:endCxn id="38" idx="3"/>
          </p:cNvCxnSpPr>
          <p:nvPr/>
        </p:nvCxnSpPr>
        <p:spPr>
          <a:xfrm flipH="1" flipV="1">
            <a:off x="3551476" y="4065463"/>
            <a:ext cx="431343" cy="1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53E1897-102A-4FDF-8DD8-267B97CD69DE}"/>
              </a:ext>
            </a:extLst>
          </p:cNvPr>
          <p:cNvSpPr txBox="1"/>
          <p:nvPr/>
        </p:nvSpPr>
        <p:spPr>
          <a:xfrm>
            <a:off x="1774008" y="5887893"/>
            <a:ext cx="3027360"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Middleware mode</a:t>
            </a:r>
          </a:p>
        </p:txBody>
      </p:sp>
      <p:sp>
        <p:nvSpPr>
          <p:cNvPr id="21" name="文本框 20">
            <a:extLst>
              <a:ext uri="{FF2B5EF4-FFF2-40B4-BE49-F238E27FC236}">
                <a16:creationId xmlns:a16="http://schemas.microsoft.com/office/drawing/2014/main" id="{03CAD46B-2FB0-4E23-A2F0-9F566CECEDA1}"/>
              </a:ext>
            </a:extLst>
          </p:cNvPr>
          <p:cNvSpPr txBox="1"/>
          <p:nvPr/>
        </p:nvSpPr>
        <p:spPr>
          <a:xfrm>
            <a:off x="7672589" y="6342207"/>
            <a:ext cx="3027360"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Traditional mode</a:t>
            </a:r>
          </a:p>
        </p:txBody>
      </p:sp>
      <p:sp>
        <p:nvSpPr>
          <p:cNvPr id="22" name="矩形 21">
            <a:extLst>
              <a:ext uri="{FF2B5EF4-FFF2-40B4-BE49-F238E27FC236}">
                <a16:creationId xmlns:a16="http://schemas.microsoft.com/office/drawing/2014/main" id="{722AC186-BBD9-44B8-A884-79305F2989BA}"/>
              </a:ext>
            </a:extLst>
          </p:cNvPr>
          <p:cNvSpPr/>
          <p:nvPr/>
        </p:nvSpPr>
        <p:spPr>
          <a:xfrm>
            <a:off x="6652224" y="264322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sp>
        <p:nvSpPr>
          <p:cNvPr id="23" name="矩形 22">
            <a:extLst>
              <a:ext uri="{FF2B5EF4-FFF2-40B4-BE49-F238E27FC236}">
                <a16:creationId xmlns:a16="http://schemas.microsoft.com/office/drawing/2014/main" id="{9EBF3F49-A8D3-4965-8981-908353949075}"/>
              </a:ext>
            </a:extLst>
          </p:cNvPr>
          <p:cNvSpPr/>
          <p:nvPr/>
        </p:nvSpPr>
        <p:spPr>
          <a:xfrm>
            <a:off x="10129848" y="1815173"/>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C</a:t>
            </a:r>
            <a:endParaRPr lang="zh-CN" altLang="en-US">
              <a:latin typeface="腾讯体 W7" panose="020C08030202040F0204" pitchFamily="34" charset="-122"/>
              <a:ea typeface="腾讯体 W7" panose="020C08030202040F0204" pitchFamily="34" charset="-122"/>
            </a:endParaRPr>
          </a:p>
        </p:txBody>
      </p:sp>
      <p:sp>
        <p:nvSpPr>
          <p:cNvPr id="24" name="矩形 23">
            <a:extLst>
              <a:ext uri="{FF2B5EF4-FFF2-40B4-BE49-F238E27FC236}">
                <a16:creationId xmlns:a16="http://schemas.microsoft.com/office/drawing/2014/main" id="{D7D92B5B-B003-4755-947A-D5608D1184EE}"/>
              </a:ext>
            </a:extLst>
          </p:cNvPr>
          <p:cNvSpPr/>
          <p:nvPr/>
        </p:nvSpPr>
        <p:spPr>
          <a:xfrm>
            <a:off x="10158376" y="3329833"/>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D</a:t>
            </a:r>
            <a:endParaRPr lang="zh-CN" altLang="en-US">
              <a:latin typeface="腾讯体 W7" panose="020C08030202040F0204" pitchFamily="34" charset="-122"/>
              <a:ea typeface="腾讯体 W7" panose="020C08030202040F0204" pitchFamily="34" charset="-122"/>
            </a:endParaRPr>
          </a:p>
        </p:txBody>
      </p:sp>
      <p:cxnSp>
        <p:nvCxnSpPr>
          <p:cNvPr id="26" name="直接箭头连接符 25">
            <a:extLst>
              <a:ext uri="{FF2B5EF4-FFF2-40B4-BE49-F238E27FC236}">
                <a16:creationId xmlns:a16="http://schemas.microsoft.com/office/drawing/2014/main" id="{4643F31C-5515-4F3D-A8EF-ECB3CB6BB445}"/>
              </a:ext>
            </a:extLst>
          </p:cNvPr>
          <p:cNvCxnSpPr>
            <a:stCxn id="22" idx="3"/>
            <a:endCxn id="52" idx="1"/>
          </p:cNvCxnSpPr>
          <p:nvPr/>
        </p:nvCxnSpPr>
        <p:spPr>
          <a:xfrm flipV="1">
            <a:off x="7732344" y="2963625"/>
            <a:ext cx="795326" cy="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02ACD98-E161-475A-8895-396954F77824}"/>
              </a:ext>
            </a:extLst>
          </p:cNvPr>
          <p:cNvSpPr txBox="1"/>
          <p:nvPr/>
        </p:nvSpPr>
        <p:spPr>
          <a:xfrm>
            <a:off x="5558458" y="1403391"/>
            <a:ext cx="4571389" cy="498663"/>
          </a:xfrm>
          <a:prstGeom prst="rect">
            <a:avLst/>
          </a:prstGeom>
          <a:noFill/>
        </p:spPr>
        <p:txBody>
          <a:bodyPr wrap="square" rtlCol="0">
            <a:spAutoFit/>
          </a:bodyPr>
          <a:lstStyle/>
          <a:p>
            <a:pPr marL="836063" lvl="1" indent="-355591" defTabSz="912813" fontAlgn="base">
              <a:lnSpc>
                <a:spcPct val="150000"/>
              </a:lnSpc>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Async communication design</a:t>
            </a:r>
          </a:p>
        </p:txBody>
      </p:sp>
      <p:sp>
        <p:nvSpPr>
          <p:cNvPr id="30" name="文本框 29">
            <a:extLst>
              <a:ext uri="{FF2B5EF4-FFF2-40B4-BE49-F238E27FC236}">
                <a16:creationId xmlns:a16="http://schemas.microsoft.com/office/drawing/2014/main" id="{F247B39A-061A-4EAD-B710-8CCCFC1C56D9}"/>
              </a:ext>
            </a:extLst>
          </p:cNvPr>
          <p:cNvSpPr txBox="1"/>
          <p:nvPr/>
        </p:nvSpPr>
        <p:spPr>
          <a:xfrm>
            <a:off x="6076920" y="3291298"/>
            <a:ext cx="1902064" cy="738664"/>
          </a:xfrm>
          <a:prstGeom prst="rect">
            <a:avLst/>
          </a:prstGeom>
          <a:noFill/>
        </p:spPr>
        <p:txBody>
          <a:bodyPr wrap="square" rtlCol="0">
            <a:spAutoFit/>
          </a:bodyPr>
          <a:lstStyle/>
          <a:p>
            <a:pPr marL="480472" lvl="1" defTabSz="912813" fontAlgn="base">
              <a:spcBef>
                <a:spcPts val="500"/>
              </a:spcBef>
              <a:spcAft>
                <a:spcPct val="0"/>
              </a:spcAft>
              <a:buClr>
                <a:schemeClr val="accent1"/>
              </a:buClr>
            </a:pPr>
            <a:r>
              <a:rPr lang="en-US" sz="1400" b="0" i="0" strike="noStrike" cap="none" spc="0" baseline="0" dirty="0">
                <a:solidFill>
                  <a:srgbClr val="000000"/>
                </a:solidFill>
                <a:effectLst/>
                <a:latin typeface="Times New Roman"/>
                <a:ea typeface="Times New Roman"/>
                <a:cs typeface="Times New Roman"/>
              </a:rPr>
              <a:t>Time consumption of 50 </a:t>
            </a:r>
            <a:r>
              <a:rPr lang="en-US" sz="1400" b="0" i="0" strike="noStrike" cap="none" spc="0" baseline="0" dirty="0" err="1">
                <a:solidFill>
                  <a:srgbClr val="000000"/>
                </a:solidFill>
                <a:effectLst/>
                <a:latin typeface="Times New Roman"/>
                <a:ea typeface="Times New Roman"/>
                <a:cs typeface="Times New Roman"/>
              </a:rPr>
              <a:t>ms</a:t>
            </a:r>
            <a:endParaRPr lang="zh-CN" altLang="en-US" sz="1400"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33" name="文本框 32">
            <a:extLst>
              <a:ext uri="{FF2B5EF4-FFF2-40B4-BE49-F238E27FC236}">
                <a16:creationId xmlns:a16="http://schemas.microsoft.com/office/drawing/2014/main" id="{C4BA32D8-C7F9-4605-8C47-F401877D63A2}"/>
              </a:ext>
            </a:extLst>
          </p:cNvPr>
          <p:cNvSpPr txBox="1"/>
          <p:nvPr/>
        </p:nvSpPr>
        <p:spPr>
          <a:xfrm>
            <a:off x="5596346" y="4109347"/>
            <a:ext cx="3674868" cy="549189"/>
          </a:xfrm>
          <a:prstGeom prst="rect">
            <a:avLst/>
          </a:prstGeom>
          <a:noFill/>
        </p:spPr>
        <p:txBody>
          <a:bodyPr wrap="square" rtlCol="0">
            <a:spAutoFit/>
          </a:bodyPr>
          <a:lstStyle/>
          <a:p>
            <a:pPr marL="836063" lvl="1" indent="-355591" defTabSz="912813" fontAlgn="base">
              <a:lnSpc>
                <a:spcPct val="150000"/>
              </a:lnSpc>
              <a:spcBef>
                <a:spcPts val="500"/>
              </a:spcBef>
              <a:spcAft>
                <a:spcPct val="0"/>
              </a:spcAft>
              <a:buClr>
                <a:schemeClr val="accent1"/>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Middleware mode</a:t>
            </a:r>
          </a:p>
        </p:txBody>
      </p:sp>
      <p:sp>
        <p:nvSpPr>
          <p:cNvPr id="34" name="矩形 33">
            <a:extLst>
              <a:ext uri="{FF2B5EF4-FFF2-40B4-BE49-F238E27FC236}">
                <a16:creationId xmlns:a16="http://schemas.microsoft.com/office/drawing/2014/main" id="{AB1FD828-2862-412E-BA26-8E60B3C00076}"/>
              </a:ext>
            </a:extLst>
          </p:cNvPr>
          <p:cNvSpPr/>
          <p:nvPr/>
        </p:nvSpPr>
        <p:spPr>
          <a:xfrm>
            <a:off x="7577820" y="5130573"/>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Message queue</a:t>
            </a:r>
          </a:p>
        </p:txBody>
      </p:sp>
      <p:sp>
        <p:nvSpPr>
          <p:cNvPr id="35" name="矩形 34">
            <a:extLst>
              <a:ext uri="{FF2B5EF4-FFF2-40B4-BE49-F238E27FC236}">
                <a16:creationId xmlns:a16="http://schemas.microsoft.com/office/drawing/2014/main" id="{872F2515-4704-45B0-98C5-BC9E7CFB1D38}"/>
              </a:ext>
            </a:extLst>
          </p:cNvPr>
          <p:cNvSpPr/>
          <p:nvPr/>
        </p:nvSpPr>
        <p:spPr>
          <a:xfrm>
            <a:off x="9167969" y="5125873"/>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System B</a:t>
            </a:r>
            <a:endParaRPr lang="zh-CN" altLang="en-US">
              <a:latin typeface="腾讯体 W7" panose="020C08030202040F0204" pitchFamily="34" charset="-122"/>
              <a:ea typeface="腾讯体 W7" panose="020C08030202040F0204" pitchFamily="34" charset="-122"/>
            </a:endParaRPr>
          </a:p>
        </p:txBody>
      </p:sp>
      <p:cxnSp>
        <p:nvCxnSpPr>
          <p:cNvPr id="39" name="直接箭头连接符 38">
            <a:extLst>
              <a:ext uri="{FF2B5EF4-FFF2-40B4-BE49-F238E27FC236}">
                <a16:creationId xmlns:a16="http://schemas.microsoft.com/office/drawing/2014/main" id="{DE265195-E650-41FD-AA85-3EA1AD6884D0}"/>
              </a:ext>
            </a:extLst>
          </p:cNvPr>
          <p:cNvCxnSpPr>
            <a:endCxn id="34" idx="1"/>
          </p:cNvCxnSpPr>
          <p:nvPr/>
        </p:nvCxnSpPr>
        <p:spPr>
          <a:xfrm>
            <a:off x="6922892" y="4822785"/>
            <a:ext cx="654928" cy="631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BEBF194D-3CFB-4483-A0EF-F8A445CC6E60}"/>
              </a:ext>
            </a:extLst>
          </p:cNvPr>
          <p:cNvCxnSpPr>
            <a:endCxn id="34" idx="1"/>
          </p:cNvCxnSpPr>
          <p:nvPr/>
        </p:nvCxnSpPr>
        <p:spPr>
          <a:xfrm flipV="1">
            <a:off x="6921000" y="5454609"/>
            <a:ext cx="656820" cy="637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982F821F-D24E-4E1D-A2E5-C34CA9F2D1CA}"/>
              </a:ext>
            </a:extLst>
          </p:cNvPr>
          <p:cNvCxnSpPr>
            <a:endCxn id="34" idx="1"/>
          </p:cNvCxnSpPr>
          <p:nvPr/>
        </p:nvCxnSpPr>
        <p:spPr>
          <a:xfrm flipV="1">
            <a:off x="6921000" y="5454609"/>
            <a:ext cx="656820" cy="3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747FFA99-D31C-49A3-8B8E-9305DDB95E8F}"/>
              </a:ext>
            </a:extLst>
          </p:cNvPr>
          <p:cNvSpPr txBox="1"/>
          <p:nvPr/>
        </p:nvSpPr>
        <p:spPr>
          <a:xfrm>
            <a:off x="5060792" y="5025586"/>
            <a:ext cx="1829950" cy="1156086"/>
          </a:xfrm>
          <a:prstGeom prst="rect">
            <a:avLst/>
          </a:prstGeom>
          <a:noFill/>
        </p:spPr>
        <p:txBody>
          <a:bodyPr wrap="square" rtlCol="0">
            <a:spAutoFit/>
          </a:bodyPr>
          <a:lstStyle/>
          <a:p>
            <a:pPr marL="480472" lvl="1" defTabSz="912813" fontAlgn="base">
              <a:lnSpc>
                <a:spcPct val="150000"/>
              </a:lnSpc>
              <a:spcBef>
                <a:spcPts val="500"/>
              </a:spcBef>
              <a:spcAft>
                <a:spcPct val="0"/>
              </a:spcAft>
              <a:buClr>
                <a:schemeClr val="accent1"/>
              </a:buClr>
            </a:pPr>
            <a:r>
              <a:rPr lang="en-US" sz="1600" b="0" i="0" strike="noStrike" cap="none" spc="0" baseline="0" dirty="0">
                <a:solidFill>
                  <a:srgbClr val="000000"/>
                </a:solidFill>
                <a:effectLst/>
                <a:latin typeface="Times New Roman"/>
                <a:ea typeface="Times New Roman"/>
                <a:cs typeface="Times New Roman"/>
              </a:rPr>
              <a:t>High numbers of concurrent user requests</a:t>
            </a:r>
          </a:p>
        </p:txBody>
      </p:sp>
      <p:sp>
        <p:nvSpPr>
          <p:cNvPr id="38" name="矩形 37">
            <a:extLst>
              <a:ext uri="{FF2B5EF4-FFF2-40B4-BE49-F238E27FC236}">
                <a16:creationId xmlns:a16="http://schemas.microsoft.com/office/drawing/2014/main" id="{917025D3-FCAE-4B53-8DD1-1D5CF3E281E2}"/>
              </a:ext>
            </a:extLst>
          </p:cNvPr>
          <p:cNvSpPr/>
          <p:nvPr/>
        </p:nvSpPr>
        <p:spPr>
          <a:xfrm>
            <a:off x="2471356" y="3741427"/>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Message queue</a:t>
            </a:r>
          </a:p>
        </p:txBody>
      </p:sp>
      <p:cxnSp>
        <p:nvCxnSpPr>
          <p:cNvPr id="25" name="直接箭头连接符 24">
            <a:extLst>
              <a:ext uri="{FF2B5EF4-FFF2-40B4-BE49-F238E27FC236}">
                <a16:creationId xmlns:a16="http://schemas.microsoft.com/office/drawing/2014/main" id="{F39113B9-E1C1-470C-9713-87BA23E80FE5}"/>
              </a:ext>
            </a:extLst>
          </p:cNvPr>
          <p:cNvCxnSpPr>
            <a:stCxn id="7" idx="1"/>
            <a:endCxn id="38" idx="3"/>
          </p:cNvCxnSpPr>
          <p:nvPr/>
        </p:nvCxnSpPr>
        <p:spPr>
          <a:xfrm flipH="1" flipV="1">
            <a:off x="3551476" y="4065463"/>
            <a:ext cx="431343" cy="1335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A481FA6-42B4-454B-8CFB-CD591004C6EC}"/>
              </a:ext>
            </a:extLst>
          </p:cNvPr>
          <p:cNvCxnSpPr>
            <a:stCxn id="6" idx="3"/>
            <a:endCxn id="38" idx="1"/>
          </p:cNvCxnSpPr>
          <p:nvPr/>
        </p:nvCxnSpPr>
        <p:spPr>
          <a:xfrm>
            <a:off x="1937949" y="4065463"/>
            <a:ext cx="5334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6A196E99-94FB-44DA-8740-D1C94C0D6444}"/>
              </a:ext>
            </a:extLst>
          </p:cNvPr>
          <p:cNvSpPr txBox="1"/>
          <p:nvPr/>
        </p:nvSpPr>
        <p:spPr>
          <a:xfrm>
            <a:off x="1912283" y="3452600"/>
            <a:ext cx="679829" cy="338554"/>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Write</a:t>
            </a:r>
          </a:p>
        </p:txBody>
      </p:sp>
      <p:sp>
        <p:nvSpPr>
          <p:cNvPr id="44" name="文本框 43">
            <a:extLst>
              <a:ext uri="{FF2B5EF4-FFF2-40B4-BE49-F238E27FC236}">
                <a16:creationId xmlns:a16="http://schemas.microsoft.com/office/drawing/2014/main" id="{10B8A980-9A58-42CF-A1C8-18362F25076D}"/>
              </a:ext>
            </a:extLst>
          </p:cNvPr>
          <p:cNvSpPr txBox="1"/>
          <p:nvPr/>
        </p:nvSpPr>
        <p:spPr>
          <a:xfrm>
            <a:off x="2646469" y="3321061"/>
            <a:ext cx="1322684" cy="338554"/>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Subscription</a:t>
            </a:r>
          </a:p>
        </p:txBody>
      </p:sp>
      <p:sp>
        <p:nvSpPr>
          <p:cNvPr id="52" name="矩形 51">
            <a:extLst>
              <a:ext uri="{FF2B5EF4-FFF2-40B4-BE49-F238E27FC236}">
                <a16:creationId xmlns:a16="http://schemas.microsoft.com/office/drawing/2014/main" id="{291DA189-46BE-48AF-98D0-775984E5161A}"/>
              </a:ext>
            </a:extLst>
          </p:cNvPr>
          <p:cNvSpPr/>
          <p:nvPr/>
        </p:nvSpPr>
        <p:spPr>
          <a:xfrm>
            <a:off x="8527670" y="2639589"/>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Message queue</a:t>
            </a:r>
          </a:p>
        </p:txBody>
      </p:sp>
      <p:cxnSp>
        <p:nvCxnSpPr>
          <p:cNvPr id="59" name="直接箭头连接符 58">
            <a:extLst>
              <a:ext uri="{FF2B5EF4-FFF2-40B4-BE49-F238E27FC236}">
                <a16:creationId xmlns:a16="http://schemas.microsoft.com/office/drawing/2014/main" id="{105D9267-CE8B-4988-95E8-42C392BEA044}"/>
              </a:ext>
            </a:extLst>
          </p:cNvPr>
          <p:cNvCxnSpPr>
            <a:endCxn id="22" idx="1"/>
          </p:cNvCxnSpPr>
          <p:nvPr/>
        </p:nvCxnSpPr>
        <p:spPr>
          <a:xfrm>
            <a:off x="6312024" y="2963625"/>
            <a:ext cx="340200" cy="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F6E203E9-CBE5-4F3A-A2D4-EE84298BFB6E}"/>
              </a:ext>
            </a:extLst>
          </p:cNvPr>
          <p:cNvCxnSpPr>
            <a:stCxn id="23" idx="1"/>
            <a:endCxn id="52" idx="3"/>
          </p:cNvCxnSpPr>
          <p:nvPr/>
        </p:nvCxnSpPr>
        <p:spPr>
          <a:xfrm flipH="1">
            <a:off x="9607790" y="2139209"/>
            <a:ext cx="522058" cy="82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2D13E377-B1D4-41FF-9517-CA6F237C439F}"/>
              </a:ext>
            </a:extLst>
          </p:cNvPr>
          <p:cNvCxnSpPr>
            <a:stCxn id="24" idx="1"/>
            <a:endCxn id="52" idx="3"/>
          </p:cNvCxnSpPr>
          <p:nvPr/>
        </p:nvCxnSpPr>
        <p:spPr>
          <a:xfrm flipH="1" flipV="1">
            <a:off x="9607790" y="2963625"/>
            <a:ext cx="550586" cy="690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E78DF26A-214C-4083-95EC-387EE573FBB7}"/>
              </a:ext>
            </a:extLst>
          </p:cNvPr>
          <p:cNvSpPr txBox="1"/>
          <p:nvPr/>
        </p:nvSpPr>
        <p:spPr>
          <a:xfrm>
            <a:off x="7933569" y="3245124"/>
            <a:ext cx="1902064" cy="738664"/>
          </a:xfrm>
          <a:prstGeom prst="rect">
            <a:avLst/>
          </a:prstGeom>
          <a:noFill/>
        </p:spPr>
        <p:txBody>
          <a:bodyPr wrap="square" rtlCol="0">
            <a:spAutoFit/>
          </a:bodyPr>
          <a:lstStyle/>
          <a:p>
            <a:pPr marL="480472" lvl="1" defTabSz="912813" fontAlgn="base">
              <a:spcBef>
                <a:spcPts val="500"/>
              </a:spcBef>
              <a:spcAft>
                <a:spcPct val="0"/>
              </a:spcAft>
              <a:buClr>
                <a:schemeClr val="accent1"/>
              </a:buClr>
            </a:pPr>
            <a:r>
              <a:rPr lang="en-US" sz="1400" b="0" i="0" strike="noStrike" cap="none" spc="0" baseline="0" dirty="0">
                <a:solidFill>
                  <a:srgbClr val="000000"/>
                </a:solidFill>
                <a:effectLst/>
                <a:latin typeface="Times New Roman"/>
                <a:ea typeface="Times New Roman"/>
                <a:cs typeface="Times New Roman"/>
              </a:rPr>
              <a:t>Time consumption of 5 </a:t>
            </a:r>
            <a:r>
              <a:rPr lang="en-US" sz="1400" b="0" i="0" strike="noStrike" cap="none" spc="0" baseline="0" dirty="0" err="1">
                <a:solidFill>
                  <a:srgbClr val="000000"/>
                </a:solidFill>
                <a:effectLst/>
                <a:latin typeface="Times New Roman"/>
                <a:ea typeface="Times New Roman"/>
                <a:cs typeface="Times New Roman"/>
              </a:rPr>
              <a:t>ms</a:t>
            </a:r>
            <a:endParaRPr lang="zh-CN" altLang="en-US" sz="1400"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65" name="文本框 64">
            <a:extLst>
              <a:ext uri="{FF2B5EF4-FFF2-40B4-BE49-F238E27FC236}">
                <a16:creationId xmlns:a16="http://schemas.microsoft.com/office/drawing/2014/main" id="{ED86AE92-58FE-439E-A3E5-A85632098E96}"/>
              </a:ext>
            </a:extLst>
          </p:cNvPr>
          <p:cNvSpPr txBox="1"/>
          <p:nvPr/>
        </p:nvSpPr>
        <p:spPr>
          <a:xfrm>
            <a:off x="6954023" y="2163342"/>
            <a:ext cx="1902064" cy="549189"/>
          </a:xfrm>
          <a:prstGeom prst="rect">
            <a:avLst/>
          </a:prstGeom>
          <a:noFill/>
        </p:spPr>
        <p:txBody>
          <a:bodyPr wrap="square" rtlCol="0">
            <a:spAutoFit/>
          </a:bodyPr>
          <a:lstStyle/>
          <a:p>
            <a:pPr marL="480472" lvl="1" algn="ctr" defTabSz="912813" fontAlgn="base">
              <a:lnSpc>
                <a:spcPct val="150000"/>
              </a:lnSpc>
              <a:spcBef>
                <a:spcPts val="500"/>
              </a:spcBef>
              <a:spcAft>
                <a:spcPct val="0"/>
              </a:spcAft>
              <a:buClr>
                <a:schemeClr val="accent1"/>
              </a:buClr>
            </a:pPr>
            <a:r>
              <a:rPr lang="en-US" sz="2000" b="0" i="0" strike="noStrike" cap="none" spc="0" baseline="0">
                <a:solidFill>
                  <a:srgbClr val="000000"/>
                </a:solidFill>
                <a:effectLst/>
                <a:latin typeface="Times New Roman"/>
                <a:ea typeface="Times New Roman"/>
                <a:cs typeface="Times New Roman"/>
              </a:rPr>
              <a:t>Write</a:t>
            </a:r>
          </a:p>
        </p:txBody>
      </p:sp>
      <p:sp>
        <p:nvSpPr>
          <p:cNvPr id="66" name="文本框 65">
            <a:extLst>
              <a:ext uri="{FF2B5EF4-FFF2-40B4-BE49-F238E27FC236}">
                <a16:creationId xmlns:a16="http://schemas.microsoft.com/office/drawing/2014/main" id="{A490D046-653B-46CA-A0B7-39E6915AF593}"/>
              </a:ext>
            </a:extLst>
          </p:cNvPr>
          <p:cNvSpPr txBox="1"/>
          <p:nvPr/>
        </p:nvSpPr>
        <p:spPr>
          <a:xfrm>
            <a:off x="9862811" y="2726107"/>
            <a:ext cx="1498890" cy="369332"/>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Subscription</a:t>
            </a:r>
          </a:p>
        </p:txBody>
      </p:sp>
      <p:sp>
        <p:nvSpPr>
          <p:cNvPr id="67" name="矩形 66">
            <a:extLst>
              <a:ext uri="{FF2B5EF4-FFF2-40B4-BE49-F238E27FC236}">
                <a16:creationId xmlns:a16="http://schemas.microsoft.com/office/drawing/2014/main" id="{0F06AC1A-FD00-47C7-AEAB-4B38A9E377E8}"/>
              </a:ext>
            </a:extLst>
          </p:cNvPr>
          <p:cNvSpPr/>
          <p:nvPr/>
        </p:nvSpPr>
        <p:spPr>
          <a:xfrm>
            <a:off x="10740640" y="5125873"/>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Database</a:t>
            </a:r>
          </a:p>
        </p:txBody>
      </p:sp>
      <p:cxnSp>
        <p:nvCxnSpPr>
          <p:cNvPr id="69" name="直接箭头连接符 68">
            <a:extLst>
              <a:ext uri="{FF2B5EF4-FFF2-40B4-BE49-F238E27FC236}">
                <a16:creationId xmlns:a16="http://schemas.microsoft.com/office/drawing/2014/main" id="{F7955A28-888B-40E7-9E3C-85A7F9118E3C}"/>
              </a:ext>
            </a:extLst>
          </p:cNvPr>
          <p:cNvCxnSpPr>
            <a:stCxn id="35" idx="3"/>
            <a:endCxn id="67" idx="1"/>
          </p:cNvCxnSpPr>
          <p:nvPr/>
        </p:nvCxnSpPr>
        <p:spPr>
          <a:xfrm>
            <a:off x="10248089" y="5449909"/>
            <a:ext cx="4925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6E3B61A3-71BA-433B-AC36-8F49C483C92E}"/>
              </a:ext>
            </a:extLst>
          </p:cNvPr>
          <p:cNvCxnSpPr>
            <a:stCxn id="35" idx="1"/>
            <a:endCxn id="34" idx="3"/>
          </p:cNvCxnSpPr>
          <p:nvPr/>
        </p:nvCxnSpPr>
        <p:spPr>
          <a:xfrm flipH="1">
            <a:off x="8657940" y="5449909"/>
            <a:ext cx="510029" cy="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040E83D0-BE3C-4FC4-93BA-7572E8002BB4}"/>
              </a:ext>
            </a:extLst>
          </p:cNvPr>
          <p:cNvSpPr txBox="1"/>
          <p:nvPr/>
        </p:nvSpPr>
        <p:spPr>
          <a:xfrm>
            <a:off x="8519758" y="4789782"/>
            <a:ext cx="1343053" cy="307777"/>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Read request</a:t>
            </a:r>
          </a:p>
        </p:txBody>
      </p:sp>
    </p:spTree>
    <p:extLst>
      <p:ext uri="{BB962C8B-B14F-4D97-AF65-F5344CB8AC3E}">
        <p14:creationId xmlns:p14="http://schemas.microsoft.com/office/powerpoint/2010/main" val="285978695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5.2 High-Availability design for the middleware layer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Other problems about middleware that need to be solved:</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What services should we select for middleware?</a:t>
            </a:r>
          </a:p>
          <a:p>
            <a:pPr lvl="2">
              <a:lnSpc>
                <a:spcPct val="100000"/>
              </a:lnSpc>
            </a:pPr>
            <a:r>
              <a:rPr lang="en-US" sz="1800" b="0" i="0" strike="noStrike" cap="none" spc="0" baseline="0" dirty="0">
                <a:solidFill>
                  <a:srgbClr val="000000"/>
                </a:solidFill>
                <a:effectLst/>
                <a:latin typeface="Times New Roman"/>
                <a:ea typeface="Times New Roman"/>
                <a:cs typeface="Times New Roman"/>
              </a:rPr>
              <a:t>There are open-source RabbitMQ and Kafka to choose from in the industry, and Tencent Cloud offers CMQ and </a:t>
            </a:r>
            <a:r>
              <a:rPr lang="en-US" sz="1800" b="0" i="0" strike="noStrike" cap="none" spc="0" baseline="0" dirty="0" err="1">
                <a:solidFill>
                  <a:srgbClr val="000000"/>
                </a:solidFill>
                <a:effectLst/>
                <a:latin typeface="Times New Roman"/>
                <a:ea typeface="Times New Roman"/>
                <a:cs typeface="Times New Roman"/>
              </a:rPr>
              <a:t>CKafka</a:t>
            </a:r>
            <a:r>
              <a:rPr lang="en-US" sz="1800" b="0" i="0" strike="noStrike" cap="none" spc="0" baseline="0" dirty="0">
                <a:solidFill>
                  <a:srgbClr val="000000"/>
                </a:solidFill>
                <a:effectLst/>
                <a:latin typeface="Times New Roman"/>
                <a:ea typeface="Times New Roman"/>
                <a:cs typeface="Times New Roman"/>
              </a:rPr>
              <a:t> for the same purposes;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How do we consider the redundancy of the middleware itself? How do we implement multi-AZ and multi-region design?</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Middleware is deployed in a distributed and clustered manner in multiple AZs in multiple regions to achieve redundancy;</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If the redundancy of the middleware itself is guaranteed by cluster deployment, then how do we ensure data consistency across middleware nodes?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Some algorithms that come with middleware services such as Raft guarantee data consistency.</a:t>
            </a:r>
            <a:endParaRPr lang="en-US" altLang="zh-CN" dirty="0"/>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a:p>
            <a:pPr lvl="1">
              <a:lnSpc>
                <a:spcPct val="100000"/>
              </a:lnSpc>
            </a:pPr>
            <a:endParaRPr lang="zh-CN" altLang="en-US" dirty="0"/>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p:txBody>
      </p:sp>
    </p:spTree>
    <p:extLst>
      <p:ext uri="{BB962C8B-B14F-4D97-AF65-F5344CB8AC3E}">
        <p14:creationId xmlns:p14="http://schemas.microsoft.com/office/powerpoint/2010/main" val="201601157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List of services required for the high availability of the middleware layer:</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CMQ: is a distributed message queue service that provides a reliable message-based async communication mechanism;</a:t>
            </a:r>
            <a:endParaRPr lang="en-US" altLang="zh-CN" dirty="0"/>
          </a:p>
          <a:p>
            <a:pPr lvl="1"/>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is a distributed, high-throughput, and high-scalability messaging system.</a:t>
            </a:r>
            <a:endParaRPr lang="en-US" altLang="zh-CN" dirty="0"/>
          </a:p>
        </p:txBody>
      </p:sp>
      <p:sp>
        <p:nvSpPr>
          <p:cNvPr id="19" name="文本框 18">
            <a:extLst>
              <a:ext uri="{FF2B5EF4-FFF2-40B4-BE49-F238E27FC236}">
                <a16:creationId xmlns:a16="http://schemas.microsoft.com/office/drawing/2014/main" id="{42727349-0FC8-4E58-9146-FB79941A65DE}"/>
              </a:ext>
            </a:extLst>
          </p:cNvPr>
          <p:cNvSpPr txBox="1"/>
          <p:nvPr/>
        </p:nvSpPr>
        <p:spPr>
          <a:xfrm>
            <a:off x="3324573" y="5589240"/>
            <a:ext cx="1836238"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CMQ</a:t>
            </a:r>
            <a:endParaRPr lang="zh-CN" altLang="en-US">
              <a:latin typeface="腾讯体 W7" panose="020C08030202040F0204" pitchFamily="34" charset="-122"/>
              <a:ea typeface="腾讯体 W7" panose="020C08030202040F0204" pitchFamily="34" charset="-122"/>
            </a:endParaRPr>
          </a:p>
        </p:txBody>
      </p:sp>
      <p:pic>
        <p:nvPicPr>
          <p:cNvPr id="5" name="图片 4">
            <a:extLst>
              <a:ext uri="{FF2B5EF4-FFF2-40B4-BE49-F238E27FC236}">
                <a16:creationId xmlns:a16="http://schemas.microsoft.com/office/drawing/2014/main" id="{1EB08BDA-F8BB-4EC4-B788-DD23A5949671}"/>
              </a:ext>
            </a:extLst>
          </p:cNvPr>
          <p:cNvPicPr>
            <a:picLocks noChangeAspect="1"/>
          </p:cNvPicPr>
          <p:nvPr/>
        </p:nvPicPr>
        <p:blipFill>
          <a:blip r:embed="rId3"/>
          <a:stretch>
            <a:fillRect/>
          </a:stretch>
        </p:blipFill>
        <p:spPr>
          <a:xfrm>
            <a:off x="3733168" y="4004532"/>
            <a:ext cx="1019048" cy="942857"/>
          </a:xfrm>
          <a:prstGeom prst="rect">
            <a:avLst/>
          </a:prstGeom>
        </p:spPr>
      </p:pic>
      <p:pic>
        <p:nvPicPr>
          <p:cNvPr id="6" name="图片 5">
            <a:extLst>
              <a:ext uri="{FF2B5EF4-FFF2-40B4-BE49-F238E27FC236}">
                <a16:creationId xmlns:a16="http://schemas.microsoft.com/office/drawing/2014/main" id="{89742B3C-C13D-45D0-BB75-DC3F7B98D9E5}"/>
              </a:ext>
            </a:extLst>
          </p:cNvPr>
          <p:cNvPicPr>
            <a:picLocks noChangeAspect="1"/>
          </p:cNvPicPr>
          <p:nvPr/>
        </p:nvPicPr>
        <p:blipFill>
          <a:blip r:embed="rId4"/>
          <a:stretch>
            <a:fillRect/>
          </a:stretch>
        </p:blipFill>
        <p:spPr>
          <a:xfrm>
            <a:off x="7439782" y="4004532"/>
            <a:ext cx="1019048" cy="998667"/>
          </a:xfrm>
          <a:prstGeom prst="rect">
            <a:avLst/>
          </a:prstGeom>
        </p:spPr>
      </p:pic>
      <p:sp>
        <p:nvSpPr>
          <p:cNvPr id="12" name="文本框 11">
            <a:extLst>
              <a:ext uri="{FF2B5EF4-FFF2-40B4-BE49-F238E27FC236}">
                <a16:creationId xmlns:a16="http://schemas.microsoft.com/office/drawing/2014/main" id="{9E56EF34-FABC-4975-9918-8B806D525A79}"/>
              </a:ext>
            </a:extLst>
          </p:cNvPr>
          <p:cNvSpPr txBox="1"/>
          <p:nvPr/>
        </p:nvSpPr>
        <p:spPr>
          <a:xfrm>
            <a:off x="6984785" y="5589240"/>
            <a:ext cx="1929041"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CKafka</a:t>
            </a:r>
            <a:endParaRPr lang="zh-CN" altLang="en-US">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4122217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6312024" y="1139155"/>
            <a:ext cx="5184576" cy="5040560"/>
          </a:xfrm>
        </p:spPr>
        <p:txBody>
          <a:bodyPr/>
          <a:lstStyle/>
          <a:p>
            <a:pPr>
              <a:lnSpc>
                <a:spcPct val="100000"/>
              </a:lnSpc>
            </a:pPr>
            <a:r>
              <a:rPr lang="en-US" sz="1800" b="0" i="0" strike="noStrike" cap="none" spc="0" baseline="0" dirty="0">
                <a:solidFill>
                  <a:srgbClr val="000000"/>
                </a:solidFill>
                <a:effectLst/>
                <a:latin typeface="Times New Roman"/>
                <a:ea typeface="Times New Roman"/>
                <a:cs typeface="Times New Roman"/>
              </a:rPr>
              <a:t>CMQ</a:t>
            </a:r>
          </a:p>
          <a:p>
            <a:pPr lvl="1">
              <a:lnSpc>
                <a:spcPct val="100000"/>
              </a:lnSpc>
            </a:pPr>
            <a:r>
              <a:rPr lang="en-US" sz="1800" b="0" i="0" strike="noStrike" cap="none" spc="0" baseline="0" dirty="0">
                <a:solidFill>
                  <a:srgbClr val="000000"/>
                </a:solidFill>
                <a:effectLst/>
                <a:latin typeface="Times New Roman"/>
                <a:ea typeface="Times New Roman"/>
                <a:cs typeface="Times New Roman"/>
              </a:rPr>
              <a:t>Messages are stored in multiple copies, guaranteeing high reliability and strong consistency;</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The control master and proxy nodes are capable of automated failover;</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CMQ is scaled in a horizontal and transparent manner and delivers unlimited performance theoretically. Node loads are reported in real time. The scheduling policy is efficient and accurate;</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Consistent hashing reduces the inflammations caused by the horizontal scaling of the broker set;</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The Raft consensus algorithm guarantees the strong consistency of the stored messages.</a:t>
            </a:r>
            <a:endParaRPr lang="en-US" altLang="zh-CN" sz="1800" dirty="0"/>
          </a:p>
        </p:txBody>
      </p:sp>
      <p:pic>
        <p:nvPicPr>
          <p:cNvPr id="4" name="图片 3">
            <a:extLst>
              <a:ext uri="{FF2B5EF4-FFF2-40B4-BE49-F238E27FC236}">
                <a16:creationId xmlns:a16="http://schemas.microsoft.com/office/drawing/2014/main" id="{15CC1F89-B9DF-4E95-A6F7-E77AC6BEE973}"/>
              </a:ext>
            </a:extLst>
          </p:cNvPr>
          <p:cNvPicPr>
            <a:picLocks noChangeAspect="1"/>
          </p:cNvPicPr>
          <p:nvPr/>
        </p:nvPicPr>
        <p:blipFill>
          <a:blip r:embed="rId3"/>
          <a:stretch>
            <a:fillRect/>
          </a:stretch>
        </p:blipFill>
        <p:spPr>
          <a:xfrm>
            <a:off x="839789" y="1916832"/>
            <a:ext cx="5764356" cy="3391850"/>
          </a:xfrm>
          <a:prstGeom prst="rect">
            <a:avLst/>
          </a:prstGeom>
          <a:ln>
            <a:noFill/>
          </a:ln>
        </p:spPr>
      </p:pic>
      <p:sp>
        <p:nvSpPr>
          <p:cNvPr id="7" name="文本框 6">
            <a:extLst>
              <a:ext uri="{FF2B5EF4-FFF2-40B4-BE49-F238E27FC236}">
                <a16:creationId xmlns:a16="http://schemas.microsoft.com/office/drawing/2014/main" id="{3588F131-F519-4D85-A8FB-0C3589F42FA5}"/>
              </a:ext>
            </a:extLst>
          </p:cNvPr>
          <p:cNvSpPr txBox="1"/>
          <p:nvPr/>
        </p:nvSpPr>
        <p:spPr>
          <a:xfrm>
            <a:off x="1497615" y="5517232"/>
            <a:ext cx="4108561"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Single-AZ high availability of CMQ</a:t>
            </a:r>
          </a:p>
        </p:txBody>
      </p:sp>
    </p:spTree>
    <p:extLst>
      <p:ext uri="{BB962C8B-B14F-4D97-AF65-F5344CB8AC3E}">
        <p14:creationId xmlns:p14="http://schemas.microsoft.com/office/powerpoint/2010/main" val="242631463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en-US" altLang="zh-CN" sz="3200" dirty="0">
              <a:solidFill>
                <a:srgbClr val="01ACF1"/>
              </a:solidFill>
              <a:cs typeface="+mn-ea"/>
              <a:sym typeface="+mn-lt"/>
            </a:endParaRPr>
          </a:p>
        </p:txBody>
      </p:sp>
      <p:sp>
        <p:nvSpPr>
          <p:cNvPr id="7" name="文本框 6">
            <a:extLst>
              <a:ext uri="{FF2B5EF4-FFF2-40B4-BE49-F238E27FC236}">
                <a16:creationId xmlns:a16="http://schemas.microsoft.com/office/drawing/2014/main" id="{3588F131-F519-4D85-A8FB-0C3589F42FA5}"/>
              </a:ext>
            </a:extLst>
          </p:cNvPr>
          <p:cNvSpPr txBox="1"/>
          <p:nvPr/>
        </p:nvSpPr>
        <p:spPr>
          <a:xfrm>
            <a:off x="1412820" y="5332037"/>
            <a:ext cx="4108561" cy="335615"/>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Multi-AZ high availability of CMQ</a:t>
            </a:r>
          </a:p>
        </p:txBody>
      </p:sp>
      <p:pic>
        <p:nvPicPr>
          <p:cNvPr id="5" name="图片 4">
            <a:extLst>
              <a:ext uri="{FF2B5EF4-FFF2-40B4-BE49-F238E27FC236}">
                <a16:creationId xmlns:a16="http://schemas.microsoft.com/office/drawing/2014/main" id="{BDA204E9-FFDB-4D39-8485-4CB705EF972A}"/>
              </a:ext>
            </a:extLst>
          </p:cNvPr>
          <p:cNvPicPr>
            <a:picLocks noChangeAspect="1"/>
          </p:cNvPicPr>
          <p:nvPr/>
        </p:nvPicPr>
        <p:blipFill>
          <a:blip r:embed="rId3"/>
          <a:stretch>
            <a:fillRect/>
          </a:stretch>
        </p:blipFill>
        <p:spPr>
          <a:xfrm>
            <a:off x="2018530" y="2033491"/>
            <a:ext cx="7657856" cy="2791018"/>
          </a:xfrm>
          <a:prstGeom prst="rect">
            <a:avLst/>
          </a:prstGeom>
        </p:spPr>
      </p:pic>
      <p:sp>
        <p:nvSpPr>
          <p:cNvPr id="6" name="内容占位符 5">
            <a:extLst>
              <a:ext uri="{FF2B5EF4-FFF2-40B4-BE49-F238E27FC236}">
                <a16:creationId xmlns:a16="http://schemas.microsoft.com/office/drawing/2014/main" id="{146F51AF-A412-46FE-A93E-8775B7B1AD7C}"/>
              </a:ext>
            </a:extLst>
          </p:cNvPr>
          <p:cNvSpPr>
            <a:spLocks noGrp="1"/>
          </p:cNvSpPr>
          <p:nvPr>
            <p:ph idx="1"/>
          </p:nvPr>
        </p:nvSpPr>
        <p:spPr>
          <a:xfrm>
            <a:off x="838200" y="1285327"/>
            <a:ext cx="5257799" cy="717470"/>
          </a:xfrm>
        </p:spPr>
        <p:txBody>
          <a:bodyPr/>
          <a:lstStyle/>
          <a:p>
            <a:pPr>
              <a:lnSpc>
                <a:spcPct val="100000"/>
              </a:lnSpc>
            </a:pPr>
            <a:r>
              <a:rPr lang="en-US" sz="1400" b="0" i="0" strike="noStrike" cap="none" spc="0" baseline="0">
                <a:solidFill>
                  <a:srgbClr val="000000"/>
                </a:solidFill>
                <a:effectLst/>
                <a:latin typeface="Times New Roman"/>
                <a:ea typeface="Times New Roman"/>
                <a:cs typeface="Times New Roman"/>
              </a:rPr>
              <a:t>Two sets of CMQ clusters are deployed in different AZs (Beijing Zone 1 and Beijing Zone 2) in the same region, and you can write messages to either zone based on actual needs;</a:t>
            </a:r>
          </a:p>
        </p:txBody>
      </p:sp>
      <p:sp>
        <p:nvSpPr>
          <p:cNvPr id="8" name="内容占位符 5">
            <a:extLst>
              <a:ext uri="{FF2B5EF4-FFF2-40B4-BE49-F238E27FC236}">
                <a16:creationId xmlns:a16="http://schemas.microsoft.com/office/drawing/2014/main" id="{485FFF70-3601-4185-98C5-E3E57BF2677B}"/>
              </a:ext>
            </a:extLst>
          </p:cNvPr>
          <p:cNvSpPr txBox="1"/>
          <p:nvPr/>
        </p:nvSpPr>
        <p:spPr bwMode="auto">
          <a:xfrm>
            <a:off x="6524162" y="1355893"/>
            <a:ext cx="5257799" cy="9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80472" indent="-480472" algn="l" defTabSz="912813" rtl="0" eaLnBrk="1" fontAlgn="base" hangingPunct="1">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1" fontAlgn="base" hangingPunct="1">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Data is backed up to a different region;</a:t>
            </a:r>
            <a:endParaRPr lang="en-US" altLang="zh-CN" sz="1400" dirty="0">
              <a:latin typeface="腾讯体 W7" panose="020C08030202040F0204" pitchFamily="34" charset="-122"/>
              <a:ea typeface="腾讯体 W7" panose="020C08030202040F0204" pitchFamily="34" charset="-122"/>
            </a:endParaRPr>
          </a:p>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Swapping policies can be opened as needed to achieve data isolation at the data center level;</a:t>
            </a:r>
          </a:p>
        </p:txBody>
      </p:sp>
      <p:sp>
        <p:nvSpPr>
          <p:cNvPr id="11" name="标注: 弯曲线形(带强调线) 10">
            <a:extLst>
              <a:ext uri="{FF2B5EF4-FFF2-40B4-BE49-F238E27FC236}">
                <a16:creationId xmlns:a16="http://schemas.microsoft.com/office/drawing/2014/main" id="{C768A5C5-3F4D-42BC-8F8B-5EF976FE474B}"/>
              </a:ext>
            </a:extLst>
          </p:cNvPr>
          <p:cNvSpPr/>
          <p:nvPr/>
        </p:nvSpPr>
        <p:spPr>
          <a:xfrm>
            <a:off x="6816080" y="1511300"/>
            <a:ext cx="4673964" cy="621556"/>
          </a:xfrm>
          <a:prstGeom prst="accentCallout2">
            <a:avLst>
              <a:gd name="adj1" fmla="val 53606"/>
              <a:gd name="adj2" fmla="val -8333"/>
              <a:gd name="adj3" fmla="val 53606"/>
              <a:gd name="adj4" fmla="val -16388"/>
              <a:gd name="adj5" fmla="val 229241"/>
              <a:gd name="adj6" fmla="val -1633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2" name="标注: 弯曲线形(带强调线) 11">
            <a:extLst>
              <a:ext uri="{FF2B5EF4-FFF2-40B4-BE49-F238E27FC236}">
                <a16:creationId xmlns:a16="http://schemas.microsoft.com/office/drawing/2014/main" id="{15B6EF8C-205A-49DB-81AB-636B39202D38}"/>
              </a:ext>
            </a:extLst>
          </p:cNvPr>
          <p:cNvSpPr/>
          <p:nvPr/>
        </p:nvSpPr>
        <p:spPr>
          <a:xfrm>
            <a:off x="5847458" y="5435397"/>
            <a:ext cx="1224136" cy="542242"/>
          </a:xfrm>
          <a:prstGeom prst="accentCallout2">
            <a:avLst>
              <a:gd name="adj1" fmla="val 55032"/>
              <a:gd name="adj2" fmla="val -37144"/>
              <a:gd name="adj3" fmla="val 55032"/>
              <a:gd name="adj4" fmla="val -66821"/>
              <a:gd name="adj5" fmla="val -186619"/>
              <a:gd name="adj6" fmla="val -1053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3" name="内容占位符 5">
            <a:extLst>
              <a:ext uri="{FF2B5EF4-FFF2-40B4-BE49-F238E27FC236}">
                <a16:creationId xmlns:a16="http://schemas.microsoft.com/office/drawing/2014/main" id="{A334A20E-4F07-4544-8653-67EA9C238431}"/>
              </a:ext>
            </a:extLst>
          </p:cNvPr>
          <p:cNvSpPr txBox="1"/>
          <p:nvPr/>
        </p:nvSpPr>
        <p:spPr bwMode="auto">
          <a:xfrm>
            <a:off x="5447928" y="4793849"/>
            <a:ext cx="6624736" cy="110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80472" indent="-480472" algn="l" defTabSz="912813" rtl="0" eaLnBrk="1" fontAlgn="base" hangingPunct="1">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1" fontAlgn="base" hangingPunct="1">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Message data between primary and secondary nodes is strongly consistent;</a:t>
            </a:r>
            <a:endParaRPr lang="en-US" altLang="zh-CN" sz="1400" dirty="0">
              <a:latin typeface="腾讯体 W7" panose="020C08030202040F0204" pitchFamily="34" charset="-122"/>
              <a:ea typeface="腾讯体 W7" panose="020C08030202040F0204" pitchFamily="34" charset="-122"/>
            </a:endParaRPr>
          </a:p>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Message data is stored locally and persistently according to policies (sync or async storage on disks);</a:t>
            </a:r>
            <a:endParaRPr lang="en-US" altLang="zh-CN" sz="1400" dirty="0">
              <a:latin typeface="腾讯体 W7" panose="020C08030202040F0204" pitchFamily="34" charset="-122"/>
              <a:ea typeface="腾讯体 W7" panose="020C08030202040F0204" pitchFamily="34" charset="-122"/>
            </a:endParaRPr>
          </a:p>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Switches are made automatically between primary and secondary nodes without any impact on the application;</a:t>
            </a:r>
            <a:endParaRPr lang="en-US" altLang="zh-CN" sz="1400" dirty="0">
              <a:latin typeface="腾讯体 W7" panose="020C08030202040F0204" pitchFamily="34" charset="-122"/>
              <a:ea typeface="腾讯体 W7" panose="020C08030202040F0204" pitchFamily="34" charset="-122"/>
            </a:endParaRPr>
          </a:p>
          <a:p>
            <a:pPr marL="342900" indent="-342900">
              <a:lnSpc>
                <a:spcPct val="100000"/>
              </a:lnSpc>
              <a:buFont typeface="+mj-lt"/>
              <a:buAutoNum type="arabicPeriod"/>
            </a:pPr>
            <a:r>
              <a:rPr lang="en-US" sz="1400" b="0" i="0" strike="noStrike" cap="none" spc="0" baseline="0" dirty="0">
                <a:solidFill>
                  <a:srgbClr val="000000"/>
                </a:solidFill>
                <a:effectLst/>
                <a:latin typeface="Times New Roman"/>
                <a:ea typeface="Times New Roman"/>
                <a:cs typeface="Times New Roman"/>
              </a:rPr>
              <a:t>The RPO between the primary and secondary nodes is less than 5 minutes. When the MQ data on the primary node is completely lost, other databases can be associated with for processing such as reconciliation for data recovery.</a:t>
            </a:r>
          </a:p>
        </p:txBody>
      </p:sp>
    </p:spTree>
    <p:extLst>
      <p:ext uri="{BB962C8B-B14F-4D97-AF65-F5344CB8AC3E}">
        <p14:creationId xmlns:p14="http://schemas.microsoft.com/office/powerpoint/2010/main" val="263985424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zh-CN" altLang="en-US" sz="3200" dirty="0"/>
          </a:p>
        </p:txBody>
      </p:sp>
      <p:sp>
        <p:nvSpPr>
          <p:cNvPr id="6" name="内容占位符 5">
            <a:extLst>
              <a:ext uri="{FF2B5EF4-FFF2-40B4-BE49-F238E27FC236}">
                <a16:creationId xmlns:a16="http://schemas.microsoft.com/office/drawing/2014/main" id="{146F51AF-A412-46FE-A93E-8775B7B1AD7C}"/>
              </a:ext>
            </a:extLst>
          </p:cNvPr>
          <p:cNvSpPr>
            <a:spLocks noGrp="1"/>
          </p:cNvSpPr>
          <p:nvPr>
            <p:ph idx="1"/>
          </p:nvPr>
        </p:nvSpPr>
        <p:spPr>
          <a:xfrm>
            <a:off x="838200" y="1285326"/>
            <a:ext cx="10658475" cy="1639617"/>
          </a:xfrm>
        </p:spPr>
        <p:txBody>
          <a:bodyPr/>
          <a:lstStyle/>
          <a:p>
            <a:pPr>
              <a:lnSpc>
                <a:spcPct val="100000"/>
              </a:lnSpc>
            </a:pPr>
            <a:r>
              <a:rPr lang="en-US" sz="2400" b="0" i="0" strike="noStrike" cap="none" spc="0" baseline="0" dirty="0" err="1">
                <a:solidFill>
                  <a:srgbClr val="000000"/>
                </a:solidFill>
                <a:effectLst/>
                <a:latin typeface="Times New Roman"/>
                <a:ea typeface="Times New Roman"/>
                <a:cs typeface="Times New Roman"/>
              </a:rPr>
              <a:t>CKafka</a:t>
            </a:r>
            <a:r>
              <a:rPr lang="en-US" sz="2400" b="0" i="0" strike="noStrike" cap="none" spc="0" baseline="0" dirty="0">
                <a:solidFill>
                  <a:srgbClr val="000000"/>
                </a:solidFill>
                <a:effectLst/>
                <a:latin typeface="Times New Roman"/>
                <a:ea typeface="Times New Roman"/>
                <a:cs typeface="Times New Roman"/>
              </a:rPr>
              <a:t> and Kafka</a:t>
            </a:r>
          </a:p>
          <a:p>
            <a:pPr lvl="1">
              <a:lnSpc>
                <a:spcPct val="100000"/>
              </a:lnSpc>
            </a:pP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is a high-performance and high-availability messaging middleware system developed by the Infrastructure Department of Tencent Cloud primarily for scenarios that require high performance, such as message transfer, website activity tracking, OPS monitoring, log aggregation, stream processing, event tracking, and log submission;</a:t>
            </a:r>
            <a:endParaRPr lang="en-US" altLang="zh-CN" dirty="0"/>
          </a:p>
          <a:p>
            <a:pPr lvl="1">
              <a:lnSpc>
                <a:spcPct val="100000"/>
              </a:lnSpc>
            </a:pP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is completely compatible with the Kafka protocol, enabling existing Kafka users to migrate to </a:t>
            </a: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at no cost. It is developed and optimized based on existing Kafka features.</a:t>
            </a:r>
            <a:endParaRPr lang="en-US" altLang="zh-CN" dirty="0"/>
          </a:p>
          <a:p>
            <a:pPr>
              <a:lnSpc>
                <a:spcPct val="100000"/>
              </a:lnSpc>
            </a:pPr>
            <a:r>
              <a:rPr lang="en-US" sz="2400" b="0" i="0" strike="noStrike" cap="none" spc="0" baseline="0" dirty="0" err="1">
                <a:solidFill>
                  <a:srgbClr val="000000"/>
                </a:solidFill>
                <a:effectLst/>
                <a:latin typeface="Times New Roman"/>
                <a:ea typeface="Times New Roman"/>
                <a:cs typeface="Times New Roman"/>
              </a:rPr>
              <a:t>CKafka</a:t>
            </a:r>
            <a:r>
              <a:rPr lang="en-US" sz="2400" b="0" i="0" strike="noStrike" cap="none" spc="0" baseline="0" dirty="0">
                <a:solidFill>
                  <a:srgbClr val="000000"/>
                </a:solidFill>
                <a:effectLst/>
                <a:latin typeface="Times New Roman"/>
                <a:ea typeface="Times New Roman"/>
                <a:cs typeface="Times New Roman"/>
              </a:rPr>
              <a:t> architecture:</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Producer: message producer </a:t>
            </a:r>
          </a:p>
          <a:p>
            <a:pPr lvl="1">
              <a:lnSpc>
                <a:spcPct val="100000"/>
              </a:lnSpc>
            </a:pP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cluster: uses </a:t>
            </a:r>
            <a:r>
              <a:rPr lang="en-US" sz="2000" b="0" i="0" strike="noStrike" cap="none" spc="0" baseline="0" dirty="0" err="1">
                <a:solidFill>
                  <a:srgbClr val="000000"/>
                </a:solidFill>
                <a:effectLst/>
                <a:latin typeface="Times New Roman"/>
                <a:ea typeface="Times New Roman"/>
                <a:cs typeface="Times New Roman"/>
              </a:rPr>
              <a:t>ZooKeeper</a:t>
            </a:r>
            <a:r>
              <a:rPr lang="en-US" sz="2000" b="0" i="0" strike="noStrike" cap="none" spc="0" baseline="0" dirty="0">
                <a:solidFill>
                  <a:srgbClr val="000000"/>
                </a:solidFill>
                <a:effectLst/>
                <a:latin typeface="Times New Roman"/>
                <a:ea typeface="Times New Roman"/>
                <a:cs typeface="Times New Roman"/>
              </a:rPr>
              <a:t> to manage the cluster configuration, elect the leader, implement fault tolerance, and do more in the cluster.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Consumer: consumer</a:t>
            </a:r>
            <a:endParaRPr lang="en-US" altLang="zh-CN" dirty="0"/>
          </a:p>
          <a:p>
            <a:pPr lvl="1">
              <a:lnSpc>
                <a:spcPct val="100000"/>
              </a:lnSpc>
            </a:pPr>
            <a:endParaRPr lang="zh-CN" altLang="en-US" dirty="0"/>
          </a:p>
        </p:txBody>
      </p:sp>
    </p:spTree>
    <p:extLst>
      <p:ext uri="{BB962C8B-B14F-4D97-AF65-F5344CB8AC3E}">
        <p14:creationId xmlns:p14="http://schemas.microsoft.com/office/powerpoint/2010/main" val="53324559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zh-CN" altLang="en-US" sz="3200" dirty="0"/>
          </a:p>
        </p:txBody>
      </p:sp>
      <p:pic>
        <p:nvPicPr>
          <p:cNvPr id="4" name="内容占位符 3">
            <a:extLst>
              <a:ext uri="{FF2B5EF4-FFF2-40B4-BE49-F238E27FC236}">
                <a16:creationId xmlns:a16="http://schemas.microsoft.com/office/drawing/2014/main" id="{9E70C160-E620-4502-8198-095D02F401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3668" y="1268413"/>
            <a:ext cx="7504663" cy="4446558"/>
          </a:xfrm>
          <a:ln>
            <a:solidFill>
              <a:srgbClr val="57C3FF"/>
            </a:solidFill>
          </a:ln>
        </p:spPr>
      </p:pic>
      <p:sp>
        <p:nvSpPr>
          <p:cNvPr id="5" name="文本框 4">
            <a:extLst>
              <a:ext uri="{FF2B5EF4-FFF2-40B4-BE49-F238E27FC236}">
                <a16:creationId xmlns:a16="http://schemas.microsoft.com/office/drawing/2014/main" id="{24F73F63-ACFA-4301-A8D8-70081A801714}"/>
              </a:ext>
            </a:extLst>
          </p:cNvPr>
          <p:cNvSpPr txBox="1"/>
          <p:nvPr/>
        </p:nvSpPr>
        <p:spPr>
          <a:xfrm>
            <a:off x="4330040" y="5908615"/>
            <a:ext cx="3531920" cy="396636"/>
          </a:xfrm>
          <a:prstGeom prst="rect">
            <a:avLst/>
          </a:prstGeom>
          <a:noFill/>
        </p:spPr>
        <p:txBody>
          <a:bodyPr wrap="square" rtlCol="0">
            <a:spAutoFit/>
          </a:bodyPr>
          <a:lstStyle/>
          <a:p>
            <a:pPr algn="ctr"/>
            <a:r>
              <a:rPr lang="en-US" sz="2000" b="0" i="0" strike="noStrike" cap="none" spc="0" baseline="0">
                <a:solidFill>
                  <a:srgbClr val="000000"/>
                </a:solidFill>
                <a:effectLst/>
                <a:latin typeface="Times New Roman"/>
                <a:ea typeface="Times New Roman"/>
                <a:cs typeface="Times New Roman"/>
              </a:rPr>
              <a:t>CKafka architecture</a:t>
            </a:r>
          </a:p>
        </p:txBody>
      </p:sp>
    </p:spTree>
    <p:extLst>
      <p:ext uri="{BB962C8B-B14F-4D97-AF65-F5344CB8AC3E}">
        <p14:creationId xmlns:p14="http://schemas.microsoft.com/office/powerpoint/2010/main" val="218098709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zh-CN" altLang="en-US" sz="3200" dirty="0"/>
          </a:p>
        </p:txBody>
      </p:sp>
      <p:sp>
        <p:nvSpPr>
          <p:cNvPr id="6" name="内容占位符 5">
            <a:extLst>
              <a:ext uri="{FF2B5EF4-FFF2-40B4-BE49-F238E27FC236}">
                <a16:creationId xmlns:a16="http://schemas.microsoft.com/office/drawing/2014/main" id="{146F51AF-A412-46FE-A93E-8775B7B1AD7C}"/>
              </a:ext>
            </a:extLst>
          </p:cNvPr>
          <p:cNvSpPr>
            <a:spLocks noGrp="1"/>
          </p:cNvSpPr>
          <p:nvPr>
            <p:ph idx="1"/>
          </p:nvPr>
        </p:nvSpPr>
        <p:spPr>
          <a:xfrm>
            <a:off x="838200" y="1285326"/>
            <a:ext cx="10658475" cy="1639617"/>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The three-replica mechanism achieves high availability in the same AZ:</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The partition assignment algorithm </a:t>
            </a:r>
            <a:r>
              <a:rPr lang="en-US" sz="2000" b="0" i="0" strike="noStrike" cap="none" spc="0" baseline="0" dirty="0" err="1">
                <a:solidFill>
                  <a:srgbClr val="000000"/>
                </a:solidFill>
                <a:effectLst/>
                <a:latin typeface="Times New Roman"/>
                <a:ea typeface="Times New Roman"/>
                <a:cs typeface="Times New Roman"/>
              </a:rPr>
              <a:t>ReplicaShift</a:t>
            </a:r>
            <a:r>
              <a:rPr lang="en-US" sz="2000" b="0" i="0" strike="noStrike" cap="none" spc="0" baseline="0" dirty="0">
                <a:solidFill>
                  <a:srgbClr val="000000"/>
                </a:solidFill>
                <a:effectLst/>
                <a:latin typeface="Times New Roman"/>
                <a:ea typeface="Times New Roman"/>
                <a:cs typeface="Times New Roman"/>
              </a:rPr>
              <a:t> in </a:t>
            </a: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makes it possible to provide redundancy for each broker node just like RAID 10, and failures in even half of the brokers in the cluster are imperceptible to the customer.</a:t>
            </a:r>
            <a:endParaRPr lang="en-US" altLang="zh-CN" dirty="0"/>
          </a:p>
        </p:txBody>
      </p:sp>
      <p:pic>
        <p:nvPicPr>
          <p:cNvPr id="4" name="图片 3">
            <a:extLst>
              <a:ext uri="{FF2B5EF4-FFF2-40B4-BE49-F238E27FC236}">
                <a16:creationId xmlns:a16="http://schemas.microsoft.com/office/drawing/2014/main" id="{8418CD03-1DD7-46C7-88A9-572DC3F78FAE}"/>
              </a:ext>
            </a:extLst>
          </p:cNvPr>
          <p:cNvPicPr>
            <a:picLocks noChangeAspect="1"/>
          </p:cNvPicPr>
          <p:nvPr/>
        </p:nvPicPr>
        <p:blipFill>
          <a:blip r:embed="rId3"/>
          <a:stretch>
            <a:fillRect/>
          </a:stretch>
        </p:blipFill>
        <p:spPr>
          <a:xfrm>
            <a:off x="3673869" y="2924943"/>
            <a:ext cx="4987135" cy="3367824"/>
          </a:xfrm>
          <a:prstGeom prst="rect">
            <a:avLst/>
          </a:prstGeom>
        </p:spPr>
      </p:pic>
    </p:spTree>
    <p:extLst>
      <p:ext uri="{BB962C8B-B14F-4D97-AF65-F5344CB8AC3E}">
        <p14:creationId xmlns:p14="http://schemas.microsoft.com/office/powerpoint/2010/main" val="67043053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zh-CN" altLang="en-US" sz="3200" dirty="0"/>
          </a:p>
        </p:txBody>
      </p:sp>
      <p:sp>
        <p:nvSpPr>
          <p:cNvPr id="6" name="内容占位符 5">
            <a:extLst>
              <a:ext uri="{FF2B5EF4-FFF2-40B4-BE49-F238E27FC236}">
                <a16:creationId xmlns:a16="http://schemas.microsoft.com/office/drawing/2014/main" id="{146F51AF-A412-46FE-A93E-8775B7B1AD7C}"/>
              </a:ext>
            </a:extLst>
          </p:cNvPr>
          <p:cNvSpPr>
            <a:spLocks noGrp="1"/>
          </p:cNvSpPr>
          <p:nvPr>
            <p:ph idx="1"/>
          </p:nvPr>
        </p:nvSpPr>
        <p:spPr>
          <a:xfrm>
            <a:off x="838200" y="1285326"/>
            <a:ext cx="10658475" cy="192765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Cross-AZ deployment of </a:t>
            </a:r>
            <a:r>
              <a:rPr lang="en-US" sz="2400" b="0" i="0" strike="noStrike" cap="none" spc="0" baseline="0" dirty="0" err="1">
                <a:solidFill>
                  <a:srgbClr val="000000"/>
                </a:solidFill>
                <a:effectLst/>
                <a:latin typeface="Times New Roman"/>
                <a:ea typeface="Times New Roman"/>
                <a:cs typeface="Times New Roman"/>
              </a:rPr>
              <a:t>CKafka</a:t>
            </a:r>
            <a:r>
              <a:rPr lang="en-US" sz="2400" b="0" i="0" strike="noStrike" cap="none" spc="0" baseline="0" dirty="0">
                <a:solidFill>
                  <a:srgbClr val="000000"/>
                </a:solidFill>
                <a:effectLst/>
                <a:latin typeface="Times New Roman"/>
                <a:ea typeface="Times New Roman"/>
                <a:cs typeface="Times New Roman"/>
              </a:rPr>
              <a:t> cluster: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Strengths: brokers in a </a:t>
            </a: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cluster are deployed in different AZs, and the same VIP provides services. Therefore, if an AZ fails, nodes in the secondary AZ will provide services;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Risks: cross-region traversal involves high traffic and high latency.</a:t>
            </a:r>
            <a:endParaRPr lang="en-US" altLang="zh-CN" dirty="0"/>
          </a:p>
        </p:txBody>
      </p:sp>
      <p:pic>
        <p:nvPicPr>
          <p:cNvPr id="3" name="图片 2">
            <a:extLst>
              <a:ext uri="{FF2B5EF4-FFF2-40B4-BE49-F238E27FC236}">
                <a16:creationId xmlns:a16="http://schemas.microsoft.com/office/drawing/2014/main" id="{E6603F48-4542-4320-B19F-6D48B4D64214}"/>
              </a:ext>
            </a:extLst>
          </p:cNvPr>
          <p:cNvPicPr>
            <a:picLocks noChangeAspect="1"/>
          </p:cNvPicPr>
          <p:nvPr/>
        </p:nvPicPr>
        <p:blipFill>
          <a:blip r:embed="rId3"/>
          <a:stretch>
            <a:fillRect/>
          </a:stretch>
        </p:blipFill>
        <p:spPr>
          <a:xfrm>
            <a:off x="1940057" y="3429000"/>
            <a:ext cx="8311885" cy="3010604"/>
          </a:xfrm>
          <a:prstGeom prst="rect">
            <a:avLst/>
          </a:prstGeom>
        </p:spPr>
      </p:pic>
    </p:spTree>
    <p:extLst>
      <p:ext uri="{BB962C8B-B14F-4D97-AF65-F5344CB8AC3E}">
        <p14:creationId xmlns:p14="http://schemas.microsoft.com/office/powerpoint/2010/main" val="408680863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5.3 Design of the middleware layer based on Tencent Cloud services (continued)</a:t>
            </a:r>
            <a:endParaRPr lang="zh-CN" altLang="en-US" sz="3200" dirty="0"/>
          </a:p>
        </p:txBody>
      </p:sp>
      <p:sp>
        <p:nvSpPr>
          <p:cNvPr id="6" name="内容占位符 5">
            <a:extLst>
              <a:ext uri="{FF2B5EF4-FFF2-40B4-BE49-F238E27FC236}">
                <a16:creationId xmlns:a16="http://schemas.microsoft.com/office/drawing/2014/main" id="{146F51AF-A412-46FE-A93E-8775B7B1AD7C}"/>
              </a:ext>
            </a:extLst>
          </p:cNvPr>
          <p:cNvSpPr>
            <a:spLocks noGrp="1"/>
          </p:cNvSpPr>
          <p:nvPr>
            <p:ph idx="1"/>
          </p:nvPr>
        </p:nvSpPr>
        <p:spPr>
          <a:xfrm>
            <a:off x="838200" y="1285326"/>
            <a:ext cx="10658475" cy="228769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Disaster recovery between two AZs:</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Strengths: a </a:t>
            </a: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cluster is deployed simultaneously in both AZs, and the data in the primary AZ is synced to the secondary AZ through </a:t>
            </a:r>
            <a:r>
              <a:rPr lang="en-US" sz="2000" b="0" i="0" strike="noStrike" cap="none" spc="0" baseline="0" dirty="0" err="1">
                <a:solidFill>
                  <a:srgbClr val="000000"/>
                </a:solidFill>
                <a:effectLst/>
                <a:latin typeface="Times New Roman"/>
                <a:ea typeface="Times New Roman"/>
                <a:cs typeface="Times New Roman"/>
              </a:rPr>
              <a:t>MirrorMaker</a:t>
            </a:r>
            <a:r>
              <a:rPr lang="en-US" sz="2000" b="0" i="0" strike="noStrike" cap="none" spc="0" baseline="0" dirty="0">
                <a:solidFill>
                  <a:srgbClr val="000000"/>
                </a:solidFill>
                <a:effectLst/>
                <a:latin typeface="Times New Roman"/>
                <a:ea typeface="Times New Roman"/>
                <a:cs typeface="Times New Roman"/>
              </a:rPr>
              <a:t>. In case of failures in the primary AZ, the VIP remains unchanged, and the producer and the consumer will be switched to the </a:t>
            </a:r>
            <a:r>
              <a:rPr lang="en-US" sz="2000" b="0" i="0" strike="noStrike" cap="none" spc="0" baseline="0" dirty="0" err="1">
                <a:solidFill>
                  <a:srgbClr val="000000"/>
                </a:solidFill>
                <a:effectLst/>
                <a:latin typeface="Times New Roman"/>
                <a:ea typeface="Times New Roman"/>
                <a:cs typeface="Times New Roman"/>
              </a:rPr>
              <a:t>CKafka</a:t>
            </a:r>
            <a:r>
              <a:rPr lang="en-US" sz="2000" b="0" i="0" strike="noStrike" cap="none" spc="0" baseline="0" dirty="0">
                <a:solidFill>
                  <a:srgbClr val="000000"/>
                </a:solidFill>
                <a:effectLst/>
                <a:latin typeface="Times New Roman"/>
                <a:ea typeface="Times New Roman"/>
                <a:cs typeface="Times New Roman"/>
              </a:rPr>
              <a:t> cluster in the secondary AZ.</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Risks: the offset of the consumer will change, which may lead to a consumption failure in the backend consumer and cause the inability to sync the data completely.</a:t>
            </a:r>
            <a:endParaRPr lang="en-US" altLang="zh-CN" dirty="0"/>
          </a:p>
        </p:txBody>
      </p:sp>
      <p:pic>
        <p:nvPicPr>
          <p:cNvPr id="3" name="图片 2">
            <a:extLst>
              <a:ext uri="{FF2B5EF4-FFF2-40B4-BE49-F238E27FC236}">
                <a16:creationId xmlns:a16="http://schemas.microsoft.com/office/drawing/2014/main" id="{8761E555-979F-47BC-B2C6-C3B74BB0B349}"/>
              </a:ext>
            </a:extLst>
          </p:cNvPr>
          <p:cNvPicPr>
            <a:picLocks noChangeAspect="1"/>
          </p:cNvPicPr>
          <p:nvPr/>
        </p:nvPicPr>
        <p:blipFill>
          <a:blip r:embed="rId3"/>
          <a:stretch>
            <a:fillRect/>
          </a:stretch>
        </p:blipFill>
        <p:spPr>
          <a:xfrm>
            <a:off x="1991544" y="3736244"/>
            <a:ext cx="8208912" cy="2941027"/>
          </a:xfrm>
          <a:prstGeom prst="rect">
            <a:avLst/>
          </a:prstGeom>
        </p:spPr>
      </p:pic>
    </p:spTree>
    <p:extLst>
      <p:ext uri="{BB962C8B-B14F-4D97-AF65-F5344CB8AC3E}">
        <p14:creationId xmlns:p14="http://schemas.microsoft.com/office/powerpoint/2010/main" val="1026294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1.1 Challenges faced by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Categories of incidents and problems:</a:t>
            </a:r>
            <a:endParaRPr lang="en-US" altLang="zh-CN" dirty="0"/>
          </a:p>
        </p:txBody>
      </p:sp>
      <p:grpSp>
        <p:nvGrpSpPr>
          <p:cNvPr id="6" name="组合 5">
            <a:extLst>
              <a:ext uri="{FF2B5EF4-FFF2-40B4-BE49-F238E27FC236}">
                <a16:creationId xmlns:a16="http://schemas.microsoft.com/office/drawing/2014/main" id="{30547F40-6B08-45C5-8455-8F3804DEA7EE}"/>
              </a:ext>
            </a:extLst>
          </p:cNvPr>
          <p:cNvGrpSpPr/>
          <p:nvPr/>
        </p:nvGrpSpPr>
        <p:grpSpPr>
          <a:xfrm>
            <a:off x="1055440" y="1893986"/>
            <a:ext cx="2485944" cy="4414739"/>
            <a:chOff x="1524581" y="1788993"/>
            <a:chExt cx="2485944" cy="4414739"/>
          </a:xfrm>
        </p:grpSpPr>
        <p:pic>
          <p:nvPicPr>
            <p:cNvPr id="4" name="图片 3">
              <a:extLst>
                <a:ext uri="{FF2B5EF4-FFF2-40B4-BE49-F238E27FC236}">
                  <a16:creationId xmlns:a16="http://schemas.microsoft.com/office/drawing/2014/main" id="{2BBE2732-7138-4779-9214-6020482D7B64}"/>
                </a:ext>
              </a:extLst>
            </p:cNvPr>
            <p:cNvPicPr>
              <a:picLocks noChangeAspect="1"/>
            </p:cNvPicPr>
            <p:nvPr/>
          </p:nvPicPr>
          <p:blipFill>
            <a:blip r:embed="rId3"/>
            <a:srcRect t="13146" r="36771"/>
            <a:stretch>
              <a:fillRect/>
            </a:stretch>
          </p:blipFill>
          <p:spPr>
            <a:xfrm>
              <a:off x="1524581" y="1788993"/>
              <a:ext cx="2485944" cy="2178670"/>
            </a:xfrm>
            <a:prstGeom prst="rect">
              <a:avLst/>
            </a:prstGeom>
          </p:spPr>
        </p:pic>
        <p:pic>
          <p:nvPicPr>
            <p:cNvPr id="5" name="图片 4">
              <a:extLst>
                <a:ext uri="{FF2B5EF4-FFF2-40B4-BE49-F238E27FC236}">
                  <a16:creationId xmlns:a16="http://schemas.microsoft.com/office/drawing/2014/main" id="{D5883522-9C6B-47A1-9477-2D8D3C4C5780}"/>
                </a:ext>
              </a:extLst>
            </p:cNvPr>
            <p:cNvPicPr>
              <a:picLocks noChangeAspect="1"/>
            </p:cNvPicPr>
            <p:nvPr/>
          </p:nvPicPr>
          <p:blipFill>
            <a:blip r:embed="rId3"/>
            <a:srcRect l="63728" t="7806" r="4385" b="10864"/>
            <a:stretch>
              <a:fillRect/>
            </a:stretch>
          </p:blipFill>
          <p:spPr>
            <a:xfrm>
              <a:off x="2135560" y="4025062"/>
              <a:ext cx="1338842" cy="2178670"/>
            </a:xfrm>
            <a:prstGeom prst="rect">
              <a:avLst/>
            </a:prstGeom>
          </p:spPr>
        </p:pic>
      </p:grpSp>
      <p:sp>
        <p:nvSpPr>
          <p:cNvPr id="16" name="借助人工智能与大数据  更安全的互联网营销">
            <a:extLst>
              <a:ext uri="{FF2B5EF4-FFF2-40B4-BE49-F238E27FC236}">
                <a16:creationId xmlns:a16="http://schemas.microsoft.com/office/drawing/2014/main" id="{EE517B31-F81E-430B-909F-472F24AA2155}"/>
              </a:ext>
            </a:extLst>
          </p:cNvPr>
          <p:cNvSpPr txBox="1"/>
          <p:nvPr/>
        </p:nvSpPr>
        <p:spPr>
          <a:xfrm>
            <a:off x="3398156" y="4204470"/>
            <a:ext cx="3116200" cy="974993"/>
          </a:xfrm>
          <a:prstGeom prst="rect">
            <a:avLst/>
          </a:prstGeom>
          <a:ln w="12700">
            <a:noFill/>
            <a:miter lim="400000"/>
          </a:ln>
        </p:spPr>
        <p:txBody>
          <a:bodyPr wrap="square" lIns="25581" tIns="25582" rIns="25581" bIns="25582">
            <a:spAutoFit/>
          </a:bodyPr>
          <a:lstStyle>
            <a:lvl1pPr>
              <a:defRPr sz="2000">
                <a:solidFill>
                  <a:srgbClr val="00C8DC"/>
                </a:solidFill>
                <a:latin typeface="PingFang SC Regular"/>
                <a:ea typeface="PingFang SC Regular"/>
                <a:cs typeface="PingFang SC Regular"/>
                <a:sym typeface="PingFang SC Regular"/>
              </a:defRPr>
            </a:lvl1pPr>
          </a:lstStyle>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Code problems</a:t>
            </a:r>
            <a:endParaRPr lang="en-US" altLang="zh-CN" dirty="0">
              <a:solidFill>
                <a:schemeClr val="tx1"/>
              </a:solidFill>
              <a:latin typeface="腾讯体 W7" panose="020C08030202040F0204" pitchFamily="34" charset="-122"/>
              <a:ea typeface="腾讯体 W7" panose="020C08030202040F0204" pitchFamily="34" charset="-122"/>
            </a:endParaRPr>
          </a:p>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Configuration problems</a:t>
            </a:r>
            <a:endParaRPr lang="en-US" altLang="zh-CN" dirty="0">
              <a:solidFill>
                <a:schemeClr val="tx1"/>
              </a:solidFill>
              <a:latin typeface="腾讯体 W7" panose="020C08030202040F0204" pitchFamily="34" charset="-122"/>
              <a:ea typeface="腾讯体 W7" panose="020C08030202040F0204" pitchFamily="34" charset="-122"/>
            </a:endParaRPr>
          </a:p>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Performance problems</a:t>
            </a:r>
            <a:endParaRPr lang="en-US" altLang="zh-CN" dirty="0">
              <a:solidFill>
                <a:schemeClr val="tx1"/>
              </a:solidFill>
              <a:latin typeface="腾讯体 W7" panose="020C08030202040F0204" pitchFamily="34" charset="-122"/>
              <a:ea typeface="腾讯体 W7" panose="020C08030202040F0204" pitchFamily="34" charset="-122"/>
            </a:endParaRPr>
          </a:p>
        </p:txBody>
      </p:sp>
      <p:pic>
        <p:nvPicPr>
          <p:cNvPr id="17" name="图片 16">
            <a:extLst>
              <a:ext uri="{FF2B5EF4-FFF2-40B4-BE49-F238E27FC236}">
                <a16:creationId xmlns:a16="http://schemas.microsoft.com/office/drawing/2014/main" id="{571350FC-7946-46E7-B93C-778E12A7A0AD}"/>
              </a:ext>
            </a:extLst>
          </p:cNvPr>
          <p:cNvPicPr>
            <a:picLocks noChangeAspect="1"/>
          </p:cNvPicPr>
          <p:nvPr/>
        </p:nvPicPr>
        <p:blipFill>
          <a:blip r:embed="rId4"/>
          <a:stretch>
            <a:fillRect/>
          </a:stretch>
        </p:blipFill>
        <p:spPr>
          <a:xfrm>
            <a:off x="3758623" y="2051030"/>
            <a:ext cx="2378089" cy="1864581"/>
          </a:xfrm>
          <a:prstGeom prst="rect">
            <a:avLst/>
          </a:prstGeom>
          <a:ln>
            <a:solidFill>
              <a:srgbClr val="57C3FF"/>
            </a:solidFill>
          </a:ln>
        </p:spPr>
      </p:pic>
      <p:sp>
        <p:nvSpPr>
          <p:cNvPr id="18" name="矩形 29">
            <a:extLst>
              <a:ext uri="{FF2B5EF4-FFF2-40B4-BE49-F238E27FC236}">
                <a16:creationId xmlns:a16="http://schemas.microsoft.com/office/drawing/2014/main" id="{3BCFB14D-BFC6-48FC-823B-460CFD94474F}"/>
              </a:ext>
            </a:extLst>
          </p:cNvPr>
          <p:cNvSpPr txBox="1"/>
          <p:nvPr/>
        </p:nvSpPr>
        <p:spPr>
          <a:xfrm>
            <a:off x="3833479" y="5698552"/>
            <a:ext cx="1601331" cy="489637"/>
          </a:xfrm>
          <a:prstGeom prst="rect">
            <a:avLst/>
          </a:prstGeom>
          <a:ln w="12700">
            <a:miter lim="400000"/>
          </a:ln>
        </p:spPr>
        <p:txBody>
          <a:bodyPr wrap="square" lIns="28424" tIns="28424" rIns="28424" bIns="28424">
            <a:spAutoFit/>
          </a:bodyPr>
          <a:lstStyle>
            <a:lvl1pPr>
              <a:lnSpc>
                <a:spcPct val="130000"/>
              </a:lnSpc>
              <a:defRPr sz="2000">
                <a:solidFill>
                  <a:srgbClr val="FFFFFF"/>
                </a:solidFill>
                <a:latin typeface="PingFang SC Semibold"/>
                <a:ea typeface="PingFang SC Semibold"/>
                <a:cs typeface="PingFang SC Semibold"/>
                <a:sym typeface="PingFang SC Semibold"/>
              </a:defRPr>
            </a:lvl1pPr>
          </a:lstStyle>
          <a:p>
            <a:pPr algn="ctr"/>
            <a:r>
              <a:rPr lang="en-US" sz="2400" b="0" i="0" strike="noStrike" cap="none" spc="0" baseline="0" dirty="0">
                <a:solidFill>
                  <a:srgbClr val="000000"/>
                </a:solidFill>
                <a:effectLst/>
                <a:latin typeface="Times New Roman"/>
                <a:ea typeface="Times New Roman"/>
                <a:cs typeface="Times New Roman"/>
              </a:rPr>
              <a:t>Internal</a:t>
            </a:r>
          </a:p>
        </p:txBody>
      </p:sp>
      <p:sp>
        <p:nvSpPr>
          <p:cNvPr id="19" name="矩形 29">
            <a:extLst>
              <a:ext uri="{FF2B5EF4-FFF2-40B4-BE49-F238E27FC236}">
                <a16:creationId xmlns:a16="http://schemas.microsoft.com/office/drawing/2014/main" id="{8F9616FB-137E-4D73-A04C-1E53B09DF409}"/>
              </a:ext>
            </a:extLst>
          </p:cNvPr>
          <p:cNvSpPr txBox="1"/>
          <p:nvPr/>
        </p:nvSpPr>
        <p:spPr>
          <a:xfrm>
            <a:off x="6878494" y="5698551"/>
            <a:ext cx="1341074" cy="532868"/>
          </a:xfrm>
          <a:prstGeom prst="rect">
            <a:avLst/>
          </a:prstGeom>
          <a:ln w="12700">
            <a:miter lim="400000"/>
          </a:ln>
        </p:spPr>
        <p:txBody>
          <a:bodyPr wrap="square" lIns="28424" tIns="28424" rIns="28424" bIns="28424">
            <a:spAutoFit/>
          </a:bodyPr>
          <a:lstStyle>
            <a:lvl1pPr>
              <a:lnSpc>
                <a:spcPct val="130000"/>
              </a:lnSpc>
              <a:defRPr sz="2000">
                <a:solidFill>
                  <a:srgbClr val="FFFFFF"/>
                </a:solidFill>
                <a:latin typeface="PingFang SC Semibold"/>
                <a:ea typeface="PingFang SC Semibold"/>
                <a:cs typeface="PingFang SC Semibold"/>
                <a:sym typeface="PingFang SC Semibold"/>
              </a:defRPr>
            </a:lvl1pPr>
          </a:lstStyle>
          <a:p>
            <a:pPr algn="ctr"/>
            <a:r>
              <a:rPr lang="en-US" sz="2400" b="0" i="0" strike="noStrike" cap="none" spc="0" baseline="0" dirty="0">
                <a:solidFill>
                  <a:srgbClr val="000000"/>
                </a:solidFill>
                <a:effectLst/>
                <a:latin typeface="Times New Roman"/>
                <a:ea typeface="Times New Roman"/>
                <a:cs typeface="Times New Roman"/>
              </a:rPr>
              <a:t>Provider</a:t>
            </a:r>
            <a:endParaRPr lang="en-US" altLang="zh-CN" sz="2400" dirty="0">
              <a:solidFill>
                <a:schemeClr val="tx1"/>
              </a:solidFill>
              <a:latin typeface="腾讯体 W7" panose="020C08030202040F0204" pitchFamily="34" charset="-122"/>
              <a:ea typeface="腾讯体 W7" panose="020C08030202040F0204" pitchFamily="34" charset="-122"/>
            </a:endParaRPr>
          </a:p>
        </p:txBody>
      </p:sp>
      <p:sp>
        <p:nvSpPr>
          <p:cNvPr id="20" name="借助人工智能与大数据  更安全的互联网营销">
            <a:extLst>
              <a:ext uri="{FF2B5EF4-FFF2-40B4-BE49-F238E27FC236}">
                <a16:creationId xmlns:a16="http://schemas.microsoft.com/office/drawing/2014/main" id="{E996DC29-8D37-418A-97D0-8812FB1A4A47}"/>
              </a:ext>
            </a:extLst>
          </p:cNvPr>
          <p:cNvSpPr txBox="1"/>
          <p:nvPr/>
        </p:nvSpPr>
        <p:spPr>
          <a:xfrm>
            <a:off x="6293493" y="4231943"/>
            <a:ext cx="3542084" cy="974993"/>
          </a:xfrm>
          <a:prstGeom prst="rect">
            <a:avLst/>
          </a:prstGeom>
          <a:ln w="12700">
            <a:miter lim="400000"/>
          </a:ln>
        </p:spPr>
        <p:txBody>
          <a:bodyPr wrap="square" lIns="25581" tIns="25582" rIns="25581" bIns="25582">
            <a:spAutoFit/>
          </a:bodyPr>
          <a:lstStyle>
            <a:lvl1pPr>
              <a:defRPr sz="2000">
                <a:solidFill>
                  <a:srgbClr val="00C8DC"/>
                </a:solidFill>
                <a:latin typeface="PingFang SC Regular"/>
                <a:ea typeface="PingFang SC Regular"/>
                <a:cs typeface="PingFang SC Regular"/>
                <a:sym typeface="PingFang SC Regular"/>
              </a:defRPr>
            </a:lvl1pPr>
          </a:lstStyle>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Jitters of tunnels/leased lines</a:t>
            </a:r>
            <a:endParaRPr lang="en-US" altLang="zh-CN" dirty="0">
              <a:solidFill>
                <a:schemeClr val="tx1"/>
              </a:solidFill>
              <a:latin typeface="腾讯体 W7" panose="020C08030202040F0204" pitchFamily="34" charset="-122"/>
              <a:ea typeface="腾讯体 W7" panose="020C08030202040F0204" pitchFamily="34" charset="-122"/>
            </a:endParaRPr>
          </a:p>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ISP failures</a:t>
            </a:r>
            <a:endParaRPr lang="en-US" altLang="zh-CN" dirty="0">
              <a:solidFill>
                <a:schemeClr val="tx1"/>
              </a:solidFill>
              <a:latin typeface="腾讯体 W7" panose="020C08030202040F0204" pitchFamily="34" charset="-122"/>
              <a:ea typeface="腾讯体 W7" panose="020C08030202040F0204" pitchFamily="34" charset="-122"/>
            </a:endParaRPr>
          </a:p>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Overall data center failures</a:t>
            </a:r>
            <a:endParaRPr lang="en-US" altLang="zh-CN" dirty="0">
              <a:solidFill>
                <a:schemeClr val="tx1"/>
              </a:solidFill>
              <a:latin typeface="腾讯体 W7" panose="020C08030202040F0204" pitchFamily="34" charset="-122"/>
              <a:ea typeface="腾讯体 W7" panose="020C08030202040F0204" pitchFamily="34" charset="-122"/>
            </a:endParaRPr>
          </a:p>
        </p:txBody>
      </p:sp>
      <p:pic>
        <p:nvPicPr>
          <p:cNvPr id="21" name="图片 20">
            <a:extLst>
              <a:ext uri="{FF2B5EF4-FFF2-40B4-BE49-F238E27FC236}">
                <a16:creationId xmlns:a16="http://schemas.microsoft.com/office/drawing/2014/main" id="{BE92F637-8EA3-4893-B953-EB7548F5A7D4}"/>
              </a:ext>
            </a:extLst>
          </p:cNvPr>
          <p:cNvPicPr>
            <a:picLocks noChangeAspect="1"/>
          </p:cNvPicPr>
          <p:nvPr/>
        </p:nvPicPr>
        <p:blipFill>
          <a:blip r:embed="rId5"/>
          <a:stretch>
            <a:fillRect/>
          </a:stretch>
        </p:blipFill>
        <p:spPr>
          <a:xfrm>
            <a:off x="6410462" y="2051030"/>
            <a:ext cx="2277138" cy="1864581"/>
          </a:xfrm>
          <a:prstGeom prst="rect">
            <a:avLst/>
          </a:prstGeom>
          <a:ln>
            <a:solidFill>
              <a:srgbClr val="57C3FF"/>
            </a:solidFill>
          </a:ln>
        </p:spPr>
      </p:pic>
      <p:pic>
        <p:nvPicPr>
          <p:cNvPr id="22" name="图片 21">
            <a:extLst>
              <a:ext uri="{FF2B5EF4-FFF2-40B4-BE49-F238E27FC236}">
                <a16:creationId xmlns:a16="http://schemas.microsoft.com/office/drawing/2014/main" id="{8625D946-C56D-45F3-BEED-392A282FCC57}"/>
              </a:ext>
            </a:extLst>
          </p:cNvPr>
          <p:cNvPicPr>
            <a:picLocks noChangeAspect="1"/>
          </p:cNvPicPr>
          <p:nvPr/>
        </p:nvPicPr>
        <p:blipFill>
          <a:blip r:embed="rId6"/>
          <a:stretch>
            <a:fillRect/>
          </a:stretch>
        </p:blipFill>
        <p:spPr>
          <a:xfrm>
            <a:off x="8961350" y="2051030"/>
            <a:ext cx="2458252" cy="1870408"/>
          </a:xfrm>
          <a:prstGeom prst="rect">
            <a:avLst/>
          </a:prstGeom>
          <a:ln>
            <a:solidFill>
              <a:srgbClr val="57C3FF"/>
            </a:solidFill>
          </a:ln>
        </p:spPr>
      </p:pic>
      <p:sp>
        <p:nvSpPr>
          <p:cNvPr id="23" name="矩形 29">
            <a:extLst>
              <a:ext uri="{FF2B5EF4-FFF2-40B4-BE49-F238E27FC236}">
                <a16:creationId xmlns:a16="http://schemas.microsoft.com/office/drawing/2014/main" id="{7186AB24-B0BE-4D73-9F6D-33AF179F03F3}"/>
              </a:ext>
            </a:extLst>
          </p:cNvPr>
          <p:cNvSpPr txBox="1"/>
          <p:nvPr/>
        </p:nvSpPr>
        <p:spPr>
          <a:xfrm>
            <a:off x="9314593" y="5658760"/>
            <a:ext cx="2542047" cy="490535"/>
          </a:xfrm>
          <a:prstGeom prst="rect">
            <a:avLst/>
          </a:prstGeom>
          <a:ln w="12700">
            <a:miter lim="400000"/>
          </a:ln>
        </p:spPr>
        <p:txBody>
          <a:bodyPr wrap="square" lIns="28424" tIns="28424" rIns="28424" bIns="28424">
            <a:spAutoFit/>
          </a:bodyPr>
          <a:lstStyle>
            <a:lvl1pPr>
              <a:lnSpc>
                <a:spcPct val="130000"/>
              </a:lnSpc>
              <a:defRPr sz="2000">
                <a:solidFill>
                  <a:srgbClr val="FFFFFF"/>
                </a:solidFill>
                <a:latin typeface="PingFang SC Semibold"/>
                <a:ea typeface="PingFang SC Semibold"/>
                <a:cs typeface="PingFang SC Semibold"/>
                <a:sym typeface="PingFang SC Semibold"/>
              </a:defRPr>
            </a:lvl1pPr>
          </a:lstStyle>
          <a:p>
            <a:pPr algn="ctr"/>
            <a:r>
              <a:rPr lang="en-US" sz="2400" b="0" i="0" strike="noStrike" cap="none" spc="0" baseline="0" dirty="0">
                <a:solidFill>
                  <a:srgbClr val="000000"/>
                </a:solidFill>
                <a:effectLst/>
                <a:latin typeface="Times New Roman"/>
                <a:ea typeface="Times New Roman"/>
                <a:cs typeface="Times New Roman"/>
              </a:rPr>
              <a:t>External threats</a:t>
            </a:r>
            <a:endParaRPr lang="en-US" altLang="zh-CN" sz="2400" dirty="0">
              <a:solidFill>
                <a:schemeClr val="tx1"/>
              </a:solidFill>
              <a:latin typeface="腾讯体 W7" panose="020C08030202040F0204" pitchFamily="34" charset="-122"/>
              <a:ea typeface="腾讯体 W7" panose="020C08030202040F0204" pitchFamily="34" charset="-122"/>
            </a:endParaRPr>
          </a:p>
        </p:txBody>
      </p:sp>
      <p:sp>
        <p:nvSpPr>
          <p:cNvPr id="24" name="借助人工智能与大数据  更安全的互联网营销">
            <a:extLst>
              <a:ext uri="{FF2B5EF4-FFF2-40B4-BE49-F238E27FC236}">
                <a16:creationId xmlns:a16="http://schemas.microsoft.com/office/drawing/2014/main" id="{3CEA6756-35D9-4B1C-A913-45DA4DF8EB56}"/>
              </a:ext>
            </a:extLst>
          </p:cNvPr>
          <p:cNvSpPr txBox="1"/>
          <p:nvPr/>
        </p:nvSpPr>
        <p:spPr>
          <a:xfrm>
            <a:off x="9742831" y="4231943"/>
            <a:ext cx="1676771" cy="667217"/>
          </a:xfrm>
          <a:prstGeom prst="rect">
            <a:avLst/>
          </a:prstGeom>
          <a:ln w="12700">
            <a:miter lim="400000"/>
          </a:ln>
        </p:spPr>
        <p:txBody>
          <a:bodyPr wrap="square" lIns="25581" tIns="25582" rIns="25581" bIns="25582">
            <a:spAutoFit/>
          </a:bodyPr>
          <a:lstStyle>
            <a:lvl1pPr>
              <a:defRPr sz="2000">
                <a:solidFill>
                  <a:srgbClr val="00C8DC"/>
                </a:solidFill>
                <a:latin typeface="PingFang SC Regular"/>
                <a:ea typeface="PingFang SC Regular"/>
                <a:cs typeface="PingFang SC Regular"/>
                <a:sym typeface="PingFang SC Regular"/>
              </a:defRPr>
            </a:lvl1pPr>
          </a:lstStyle>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Attacks</a:t>
            </a:r>
            <a:endParaRPr lang="en-US" altLang="zh-CN" dirty="0">
              <a:solidFill>
                <a:schemeClr val="tx1"/>
              </a:solidFill>
              <a:latin typeface="腾讯体 W7" panose="020C08030202040F0204" pitchFamily="34" charset="-122"/>
              <a:ea typeface="腾讯体 W7" panose="020C08030202040F0204" pitchFamily="34" charset="-122"/>
            </a:endParaRPr>
          </a:p>
          <a:p>
            <a:pPr marL="342900" indent="-342900">
              <a:buClr>
                <a:srgbClr val="00B0F0"/>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Hijacking</a:t>
            </a:r>
          </a:p>
        </p:txBody>
      </p:sp>
    </p:spTree>
    <p:extLst>
      <p:ext uri="{BB962C8B-B14F-4D97-AF65-F5344CB8AC3E}">
        <p14:creationId xmlns:p14="http://schemas.microsoft.com/office/powerpoint/2010/main" val="299532498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buFontTx/>
              <a:buNone/>
              <a:defRPr/>
            </a:pPr>
            <a:r>
              <a:rPr lang="en-US" sz="6600" b="0" i="0" strike="noStrike" cap="none" spc="0" baseline="0">
                <a:solidFill>
                  <a:srgbClr val="1CADE4"/>
                </a:solidFill>
                <a:effectLst/>
                <a:latin typeface="Times New Roman"/>
                <a:ea typeface="Times New Roman"/>
                <a:cs typeface="Times New Roman"/>
              </a:rPr>
              <a:t> </a:t>
            </a:r>
          </a:p>
        </p:txBody>
      </p:sp>
      <p:sp>
        <p:nvSpPr>
          <p:cNvPr id="23" name="MH_Others_4"/>
          <p:cNvSpPr txBox="1"/>
          <p:nvPr>
            <p:custDataLst>
              <p:tags r:id="rId2"/>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a:solidFill>
                  <a:srgbClr val="DDDDDD"/>
                </a:solidFill>
                <a:effectLst/>
                <a:latin typeface="Times New Roman"/>
                <a:ea typeface="Times New Roman"/>
                <a:cs typeface="Times New Roman"/>
              </a:rPr>
              <a:t>CONTENTS</a:t>
            </a:r>
            <a:endParaRPr lang="zh-CN" altLang="en-US" sz="3200" spc="40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3791744" y="2629619"/>
            <a:ext cx="857976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2000"/>
          </a:p>
        </p:txBody>
      </p:sp>
      <p:sp>
        <p:nvSpPr>
          <p:cNvPr id="29" name="任意多边形: 形状 28"/>
          <p:cNvSpPr/>
          <p:nvPr/>
        </p:nvSpPr>
        <p:spPr>
          <a:xfrm>
            <a:off x="3791743" y="2629619"/>
            <a:ext cx="831593"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4212431" y="2659782"/>
            <a:ext cx="7491009"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6.1 Challenges faced by the high availability of the data layer</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4150518" y="3404319"/>
            <a:ext cx="686648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nvGrpSpPr>
          <p:cNvPr id="2" name="组合 1">
            <a:extLst>
              <a:ext uri="{FF2B5EF4-FFF2-40B4-BE49-F238E27FC236}">
                <a16:creationId xmlns:a16="http://schemas.microsoft.com/office/drawing/2014/main" id="{CA42C353-C00D-4304-A772-72E653984F01}"/>
              </a:ext>
            </a:extLst>
          </p:cNvPr>
          <p:cNvGrpSpPr/>
          <p:nvPr/>
        </p:nvGrpSpPr>
        <p:grpSpPr>
          <a:xfrm>
            <a:off x="4150519" y="3442419"/>
            <a:ext cx="7552922" cy="742950"/>
            <a:chOff x="5302647" y="3442419"/>
            <a:chExt cx="3961705" cy="742950"/>
          </a:xfrm>
        </p:grpSpPr>
        <p:sp>
          <p:nvSpPr>
            <p:cNvPr id="32" name="任意多边形: 形状 31"/>
            <p:cNvSpPr/>
            <p:nvPr/>
          </p:nvSpPr>
          <p:spPr>
            <a:xfrm>
              <a:off x="5364560" y="3442419"/>
              <a:ext cx="3899792"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6.2 High-Availability design for the data layer</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
        <p:nvSpPr>
          <p:cNvPr id="26" name="MH_Entry_1"/>
          <p:cNvSpPr/>
          <p:nvPr>
            <p:custDataLst>
              <p:tags r:id="rId3"/>
            </p:custDataLst>
          </p:nvPr>
        </p:nvSpPr>
        <p:spPr>
          <a:xfrm>
            <a:off x="3856832" y="1916832"/>
            <a:ext cx="7846608"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000" b="1" i="0" strike="noStrike" cap="none" spc="0" baseline="0">
                <a:solidFill>
                  <a:srgbClr val="1CADE4"/>
                </a:solidFill>
                <a:effectLst/>
                <a:latin typeface="Times New Roman"/>
                <a:ea typeface="Times New Roman"/>
                <a:cs typeface="Times New Roman"/>
              </a:rPr>
              <a:t>Section 6. Building High-Availability Architecture for the Data Layer</a:t>
            </a:r>
          </a:p>
        </p:txBody>
      </p:sp>
      <p:sp>
        <p:nvSpPr>
          <p:cNvPr id="27" name="MH_Others_1"/>
          <p:cNvSpPr/>
          <p:nvPr>
            <p:custDataLst>
              <p:tags r:id="rId4"/>
            </p:custDataLst>
          </p:nvPr>
        </p:nvSpPr>
        <p:spPr>
          <a:xfrm>
            <a:off x="3791744" y="1916832"/>
            <a:ext cx="143610"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0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4150517" y="4248868"/>
            <a:ext cx="7552923" cy="742950"/>
            <a:chOff x="5302647" y="3442419"/>
            <a:chExt cx="3263900"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42419"/>
              <a:ext cx="320198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6.3 Design of the data layer based on Tencent Cloud services</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18536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sz="2000"/>
            </a:p>
          </p:txBody>
        </p:sp>
      </p:grpSp>
    </p:spTree>
    <p:extLst>
      <p:ext uri="{BB962C8B-B14F-4D97-AF65-F5344CB8AC3E}">
        <p14:creationId xmlns:p14="http://schemas.microsoft.com/office/powerpoint/2010/main" val="195686866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1090447" cy="907731"/>
          </a:xfrm>
        </p:spPr>
        <p:txBody>
          <a:bodyPr/>
          <a:lstStyle/>
          <a:p>
            <a:r>
              <a:rPr lang="en-US" sz="3200" b="1" i="0" strike="noStrike" cap="none" spc="0" baseline="0" dirty="0">
                <a:solidFill>
                  <a:srgbClr val="01ACF1"/>
                </a:solidFill>
                <a:effectLst/>
                <a:latin typeface="Times New Roman"/>
                <a:ea typeface="Times New Roman"/>
                <a:cs typeface="Times New Roman"/>
              </a:rPr>
              <a:t>6.1 Challenges faced by the high availability of the data layer</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r>
              <a:rPr lang="en-US" sz="2400" b="0" i="0" strike="noStrike" cap="none" spc="0" baseline="0">
                <a:solidFill>
                  <a:srgbClr val="000000"/>
                </a:solidFill>
                <a:effectLst/>
                <a:latin typeface="Times New Roman"/>
                <a:ea typeface="Times New Roman"/>
                <a:cs typeface="Times New Roman"/>
              </a:rPr>
              <a:t>Considerations for the high availability of the data layer</a:t>
            </a:r>
            <a:endParaRPr lang="en-US" altLang="zh-CN"/>
          </a:p>
          <a:p>
            <a:pPr lvl="1"/>
            <a:r>
              <a:rPr lang="en-US" sz="2000" b="0" i="0" strike="noStrike" cap="none" spc="0" baseline="0">
                <a:solidFill>
                  <a:srgbClr val="000000"/>
                </a:solidFill>
                <a:effectLst/>
                <a:latin typeface="Times New Roman"/>
                <a:ea typeface="Times New Roman"/>
                <a:cs typeface="Times New Roman"/>
              </a:rPr>
              <a:t>What are the data sources at the data layer?</a:t>
            </a:r>
            <a:endParaRPr lang="en-US" altLang="zh-CN"/>
          </a:p>
          <a:p>
            <a:pPr lvl="1"/>
            <a:r>
              <a:rPr lang="en-US" sz="2000" b="0" i="0" strike="noStrike" cap="none" spc="0" baseline="0">
                <a:solidFill>
                  <a:srgbClr val="000000"/>
                </a:solidFill>
                <a:effectLst/>
                <a:latin typeface="Times New Roman"/>
                <a:ea typeface="Times New Roman"/>
                <a:cs typeface="Times New Roman"/>
              </a:rPr>
              <a:t>What data needs to be stored at the data layer?</a:t>
            </a:r>
            <a:endParaRPr lang="en-US" altLang="zh-CN"/>
          </a:p>
          <a:p>
            <a:pPr lvl="1"/>
            <a:r>
              <a:rPr lang="en-US" sz="2000" b="0" i="0" strike="noStrike" cap="none" spc="0" baseline="0">
                <a:solidFill>
                  <a:srgbClr val="000000"/>
                </a:solidFill>
                <a:effectLst/>
                <a:latin typeface="Times New Roman"/>
                <a:ea typeface="Times New Roman"/>
                <a:cs typeface="Times New Roman"/>
              </a:rPr>
              <a:t>How do we guarantee the availability and reliability of the data at the data layer?</a:t>
            </a:r>
            <a:endParaRPr lang="en-US" altLang="zh-CN"/>
          </a:p>
          <a:p>
            <a:pPr lvl="1"/>
            <a:r>
              <a:rPr lang="en-US" sz="2000" b="0" i="0" strike="noStrike" cap="none" spc="0" baseline="0">
                <a:solidFill>
                  <a:srgbClr val="000000"/>
                </a:solidFill>
                <a:effectLst/>
                <a:latin typeface="Times New Roman"/>
                <a:ea typeface="Times New Roman"/>
                <a:cs typeface="Times New Roman"/>
              </a:rPr>
              <a:t>How do we ensure data consistency for distributed data storage?</a:t>
            </a:r>
            <a:endParaRPr lang="en-US" altLang="zh-CN"/>
          </a:p>
          <a:p>
            <a:pPr lvl="1"/>
            <a:r>
              <a:rPr lang="en-US" sz="2000" b="0" i="0" strike="noStrike" cap="none" spc="0" baseline="0">
                <a:solidFill>
                  <a:srgbClr val="000000"/>
                </a:solidFill>
                <a:effectLst/>
                <a:latin typeface="Times New Roman"/>
                <a:ea typeface="Times New Roman"/>
                <a:cs typeface="Times New Roman"/>
              </a:rPr>
              <a:t>How do we reduce costs while ensuring the secure and reliable storage of data?</a:t>
            </a:r>
          </a:p>
          <a:p>
            <a:pPr lvl="1"/>
            <a:endParaRPr lang="en-US" altLang="zh-CN"/>
          </a:p>
        </p:txBody>
      </p:sp>
      <p:sp>
        <p:nvSpPr>
          <p:cNvPr id="21" name="文本框 20">
            <a:extLst>
              <a:ext uri="{FF2B5EF4-FFF2-40B4-BE49-F238E27FC236}">
                <a16:creationId xmlns:a16="http://schemas.microsoft.com/office/drawing/2014/main" id="{03CAD46B-2FB0-4E23-A2F0-9F566CECEDA1}"/>
              </a:ext>
            </a:extLst>
          </p:cNvPr>
          <p:cNvSpPr txBox="1"/>
          <p:nvPr/>
        </p:nvSpPr>
        <p:spPr>
          <a:xfrm>
            <a:off x="7672589" y="6342207"/>
            <a:ext cx="3027360"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Traditional mode</a:t>
            </a:r>
          </a:p>
        </p:txBody>
      </p:sp>
    </p:spTree>
    <p:extLst>
      <p:ext uri="{BB962C8B-B14F-4D97-AF65-F5344CB8AC3E}">
        <p14:creationId xmlns:p14="http://schemas.microsoft.com/office/powerpoint/2010/main" val="331615563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1ACF1"/>
                </a:solidFill>
                <a:effectLst/>
                <a:latin typeface="Times New Roman"/>
                <a:ea typeface="Times New Roman"/>
                <a:cs typeface="Times New Roman"/>
              </a:rPr>
              <a:t>6.2 High-Availability design for the data layer</a:t>
            </a:r>
            <a:endParaRPr lang="zh-CN" altLang="en-US"/>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High-Availability design for the data layer: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Data that needs to be stored at the data layer includes user data, product data, order data, transaction data, IM data, and other types of data;</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Categorization of data at the data layer:</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According to the format and call method:</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Document data: this type of data needs to be stored according to the file system hierarchy;</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File or image object call type: this type of data needs to be saved through COS;</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Relational data: this type of data needs to be stored in databases.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According to the data access frequency:</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Hot data: priority is given to ensuring its availability;</a:t>
            </a:r>
            <a:endParaRPr lang="en-US" altLang="zh-CN" dirty="0"/>
          </a:p>
          <a:p>
            <a:pPr lvl="3">
              <a:lnSpc>
                <a:spcPct val="100000"/>
              </a:lnSpc>
            </a:pPr>
            <a:r>
              <a:rPr lang="en-US" sz="1600" b="0" i="0" strike="noStrike" cap="none" spc="0" baseline="0" dirty="0">
                <a:solidFill>
                  <a:srgbClr val="000000"/>
                </a:solidFill>
                <a:effectLst/>
                <a:latin typeface="Times New Roman"/>
                <a:ea typeface="Times New Roman"/>
                <a:cs typeface="Times New Roman"/>
              </a:rPr>
              <a:t>Cold data: it can be stored in the cold backup center or archived.</a:t>
            </a:r>
          </a:p>
          <a:p>
            <a:pPr lvl="1">
              <a:lnSpc>
                <a:spcPct val="100000"/>
              </a:lnSpc>
            </a:pPr>
            <a:endParaRPr lang="en-US" altLang="zh-CN" dirty="0"/>
          </a:p>
          <a:p>
            <a:pPr lvl="1">
              <a:lnSpc>
                <a:spcPct val="100000"/>
              </a:lnSpc>
            </a:pPr>
            <a:endParaRPr lang="en-US" altLang="zh-CN" dirty="0"/>
          </a:p>
          <a:p>
            <a:pPr lvl="1">
              <a:lnSpc>
                <a:spcPct val="100000"/>
              </a:lnSpc>
            </a:pPr>
            <a:endParaRPr lang="en-US" altLang="zh-CN" dirty="0"/>
          </a:p>
        </p:txBody>
      </p:sp>
      <p:sp>
        <p:nvSpPr>
          <p:cNvPr id="21" name="文本框 20">
            <a:extLst>
              <a:ext uri="{FF2B5EF4-FFF2-40B4-BE49-F238E27FC236}">
                <a16:creationId xmlns:a16="http://schemas.microsoft.com/office/drawing/2014/main" id="{03CAD46B-2FB0-4E23-A2F0-9F566CECEDA1}"/>
              </a:ext>
            </a:extLst>
          </p:cNvPr>
          <p:cNvSpPr txBox="1"/>
          <p:nvPr/>
        </p:nvSpPr>
        <p:spPr>
          <a:xfrm>
            <a:off x="7672589" y="6342207"/>
            <a:ext cx="3027360" cy="366126"/>
          </a:xfrm>
          <a:prstGeom prst="rect">
            <a:avLst/>
          </a:prstGeom>
          <a:noFill/>
        </p:spPr>
        <p:txBody>
          <a:bodyPr wrap="square" rtlCol="0">
            <a:spAutoFit/>
          </a:bodyPr>
          <a:lstStyle/>
          <a:p>
            <a:pPr algn="ctr"/>
            <a:r>
              <a:rPr lang="en-US" sz="1800" b="0" i="0" strike="noStrike" cap="none" spc="0" baseline="0">
                <a:solidFill>
                  <a:srgbClr val="000000"/>
                </a:solidFill>
                <a:effectLst/>
                <a:latin typeface="Times New Roman"/>
                <a:ea typeface="Times New Roman"/>
                <a:cs typeface="Times New Roman"/>
              </a:rPr>
              <a:t>Traditional mode</a:t>
            </a:r>
          </a:p>
        </p:txBody>
      </p:sp>
    </p:spTree>
    <p:extLst>
      <p:ext uri="{BB962C8B-B14F-4D97-AF65-F5344CB8AC3E}">
        <p14:creationId xmlns:p14="http://schemas.microsoft.com/office/powerpoint/2010/main" val="398201599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6.2 High-Availability design for the data layer</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8201" y="1268760"/>
            <a:ext cx="10364291"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High-Availability design for the data layer: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Reliability and availability guarantee:</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Use mature third-party commercial services to implement data storage and guarantee reliability;</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Design a disaster recovery architecture for the data layer through read/write separation, redundancy, or backup;</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Data consistency:</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Multi-Replica data sync;</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Primary/Secondary replication.</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Cost optimization:</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Design different storage schemes for different data storage classes;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Select low-cost Tencent Cloud services while guaranteeing availability and reliability.</a:t>
            </a:r>
            <a:endParaRPr lang="en-US" altLang="zh-CN" dirty="0"/>
          </a:p>
          <a:p>
            <a:pPr lvl="1">
              <a:lnSpc>
                <a:spcPct val="100000"/>
              </a:lnSpc>
            </a:pPr>
            <a:endParaRPr lang="en-US" altLang="zh-CN" dirty="0"/>
          </a:p>
          <a:p>
            <a:pPr lvl="1">
              <a:lnSpc>
                <a:spcPct val="100000"/>
              </a:lnSpc>
            </a:pPr>
            <a:endParaRPr lang="en-US" altLang="zh-CN" dirty="0"/>
          </a:p>
        </p:txBody>
      </p:sp>
    </p:spTree>
    <p:extLst>
      <p:ext uri="{BB962C8B-B14F-4D97-AF65-F5344CB8AC3E}">
        <p14:creationId xmlns:p14="http://schemas.microsoft.com/office/powerpoint/2010/main" val="120410692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List of services required for the high availability for the data layer:</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CBS: provides a persistent block storage service for CVM;</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CFS: can be used in combination with services such as CVM, TKE, and </a:t>
            </a:r>
            <a:r>
              <a:rPr lang="en-US" sz="2000" b="0" i="0" strike="noStrike" cap="none" spc="0" baseline="0" dirty="0" err="1">
                <a:solidFill>
                  <a:srgbClr val="000000"/>
                </a:solidFill>
                <a:effectLst/>
                <a:latin typeface="Times New Roman"/>
                <a:ea typeface="Times New Roman"/>
                <a:cs typeface="Times New Roman"/>
              </a:rPr>
              <a:t>BatchCompute</a:t>
            </a:r>
            <a:r>
              <a:rPr lang="en-US" sz="2000" b="0" i="0" strike="noStrike" cap="none" spc="0" baseline="0" dirty="0">
                <a:solidFill>
                  <a:srgbClr val="000000"/>
                </a:solidFill>
                <a:effectLst/>
                <a:latin typeface="Times New Roman"/>
                <a:ea typeface="Times New Roman"/>
                <a:cs typeface="Times New Roman"/>
              </a:rPr>
              <a:t> to provide scalable high-performance shared storage for multiple compute nodes.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COS: provides large-scale web API storage services, where you can call HTTP RESTful APIs to upload, download, and manage data.</a:t>
            </a:r>
            <a:endParaRPr lang="en-US" altLang="zh-CN" dirty="0"/>
          </a:p>
          <a:p>
            <a:pPr lvl="1"/>
            <a:r>
              <a:rPr lang="en-US" sz="2000" b="0" i="0" strike="noStrike" cap="none" spc="0" baseline="0" dirty="0" err="1">
                <a:solidFill>
                  <a:srgbClr val="000000"/>
                </a:solidFill>
                <a:effectLst/>
                <a:latin typeface="Times New Roman"/>
                <a:ea typeface="Times New Roman"/>
                <a:cs typeface="Times New Roman"/>
              </a:rPr>
              <a:t>TencentDB</a:t>
            </a:r>
            <a:r>
              <a:rPr lang="en-US" sz="2000" b="0" i="0" strike="noStrike" cap="none" spc="0" baseline="0" dirty="0">
                <a:solidFill>
                  <a:srgbClr val="000000"/>
                </a:solidFill>
                <a:effectLst/>
                <a:latin typeface="Times New Roman"/>
                <a:ea typeface="Times New Roman"/>
                <a:cs typeface="Times New Roman"/>
              </a:rPr>
              <a:t>: is the general term for the high-reliability, high-availability, and automatically scalable cloud storage services provided by Tencent Cloud.</a:t>
            </a:r>
            <a:endParaRPr lang="en-US" altLang="zh-CN" dirty="0"/>
          </a:p>
        </p:txBody>
      </p:sp>
    </p:spTree>
    <p:extLst>
      <p:ext uri="{BB962C8B-B14F-4D97-AF65-F5344CB8AC3E}">
        <p14:creationId xmlns:p14="http://schemas.microsoft.com/office/powerpoint/2010/main" val="252625408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Typical use cases of CBS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Delocalization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Analysis of massive amounts of data</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Core databases</a:t>
            </a:r>
            <a:endParaRPr lang="en-US" altLang="zh-CN" dirty="0"/>
          </a:p>
          <a:p>
            <a:pPr lvl="1"/>
            <a:endParaRPr lang="en-US" altLang="zh-CN" dirty="0"/>
          </a:p>
          <a:p>
            <a:endParaRPr lang="en-US" altLang="zh-CN" dirty="0"/>
          </a:p>
        </p:txBody>
      </p:sp>
      <p:pic>
        <p:nvPicPr>
          <p:cNvPr id="4" name="图片 3">
            <a:extLst>
              <a:ext uri="{FF2B5EF4-FFF2-40B4-BE49-F238E27FC236}">
                <a16:creationId xmlns:a16="http://schemas.microsoft.com/office/drawing/2014/main" id="{51D66CC9-E605-45BD-A193-5FA3D1337FA3}"/>
              </a:ext>
            </a:extLst>
          </p:cNvPr>
          <p:cNvPicPr>
            <a:picLocks noChangeAspect="1"/>
          </p:cNvPicPr>
          <p:nvPr/>
        </p:nvPicPr>
        <p:blipFill>
          <a:blip r:embed="rId3"/>
          <a:stretch>
            <a:fillRect/>
          </a:stretch>
        </p:blipFill>
        <p:spPr>
          <a:xfrm>
            <a:off x="3724200" y="3049651"/>
            <a:ext cx="7772400" cy="3228975"/>
          </a:xfrm>
          <a:prstGeom prst="rect">
            <a:avLst/>
          </a:prstGeom>
          <a:ln>
            <a:solidFill>
              <a:srgbClr val="57C3FF"/>
            </a:solidFill>
          </a:ln>
        </p:spPr>
      </p:pic>
    </p:spTree>
    <p:extLst>
      <p:ext uri="{BB962C8B-B14F-4D97-AF65-F5344CB8AC3E}">
        <p14:creationId xmlns:p14="http://schemas.microsoft.com/office/powerpoint/2010/main" val="23943671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1162455" cy="907731"/>
          </a:xfrm>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The snapshot and recovery features of CBS can improve the availability</a:t>
            </a:r>
            <a:endParaRPr lang="en-US" altLang="zh-CN"/>
          </a:p>
          <a:p>
            <a:pPr lvl="1"/>
            <a:endParaRPr lang="en-US" altLang="zh-CN"/>
          </a:p>
          <a:p>
            <a:endParaRPr lang="en-US" altLang="zh-CN"/>
          </a:p>
        </p:txBody>
      </p:sp>
      <p:pic>
        <p:nvPicPr>
          <p:cNvPr id="6" name="图片 5">
            <a:extLst>
              <a:ext uri="{FF2B5EF4-FFF2-40B4-BE49-F238E27FC236}">
                <a16:creationId xmlns:a16="http://schemas.microsoft.com/office/drawing/2014/main" id="{51A43CB5-2F76-4399-BE1B-4F243963F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2060848"/>
            <a:ext cx="7886700" cy="4010025"/>
          </a:xfrm>
          <a:prstGeom prst="rect">
            <a:avLst/>
          </a:prstGeom>
          <a:ln>
            <a:noFill/>
          </a:ln>
        </p:spPr>
      </p:pic>
    </p:spTree>
    <p:extLst>
      <p:ext uri="{BB962C8B-B14F-4D97-AF65-F5344CB8AC3E}">
        <p14:creationId xmlns:p14="http://schemas.microsoft.com/office/powerpoint/2010/main" val="359309137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9B2892-B3E1-4BE4-BD46-E562AAC6B995}"/>
              </a:ext>
            </a:extLst>
          </p:cNvPr>
          <p:cNvSpPr>
            <a:spLocks noGrp="1"/>
          </p:cNvSpPr>
          <p:nvPr>
            <p:ph type="title"/>
          </p:nvPr>
        </p:nvSpPr>
        <p:spPr>
          <a:xfrm>
            <a:off x="838201" y="229215"/>
            <a:ext cx="11353799" cy="907731"/>
          </a:xfrm>
        </p:spPr>
        <p:txBody>
          <a:bodyPr/>
          <a:lstStyle/>
          <a:p>
            <a:pPr defTabSz="889000" fontAlgn="auto">
              <a:spcAft>
                <a:spcPct val="35000"/>
              </a:spcAft>
              <a:defRPr/>
            </a:pPr>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en-US" altLang="zh-CN" sz="3200" dirty="0">
              <a:solidFill>
                <a:srgbClr val="01ACF1"/>
              </a:solidFill>
              <a:cs typeface="+mn-ea"/>
              <a:sym typeface="+mn-lt"/>
            </a:endParaRPr>
          </a:p>
        </p:txBody>
      </p:sp>
      <p:sp>
        <p:nvSpPr>
          <p:cNvPr id="3" name="内容占位符 2">
            <a:extLst>
              <a:ext uri="{FF2B5EF4-FFF2-40B4-BE49-F238E27FC236}">
                <a16:creationId xmlns:a16="http://schemas.microsoft.com/office/drawing/2014/main" id="{A3514A44-B932-4BA7-B5B2-F27469C9A1CB}"/>
              </a:ext>
            </a:extLst>
          </p:cNvPr>
          <p:cNvSpPr>
            <a:spLocks noGrp="1"/>
          </p:cNvSpPr>
          <p:nvPr>
            <p:ph idx="1"/>
          </p:nvPr>
        </p:nvSpPr>
        <p:spPr>
          <a:xfrm>
            <a:off x="838201" y="1268760"/>
            <a:ext cx="10658399" cy="1944216"/>
          </a:xfrm>
        </p:spPr>
        <p:txBody>
          <a:bodyPr/>
          <a:lstStyle/>
          <a:p>
            <a:r>
              <a:rPr lang="en-US" sz="2400" b="0" i="0" strike="noStrike" cap="none" spc="0" baseline="0">
                <a:solidFill>
                  <a:srgbClr val="000000"/>
                </a:solidFill>
                <a:effectLst/>
                <a:latin typeface="Times New Roman"/>
                <a:ea typeface="Times New Roman"/>
                <a:cs typeface="Times New Roman"/>
              </a:rPr>
              <a:t>Use cases of CFS:</a:t>
            </a:r>
            <a:endParaRPr lang="en-US" altLang="zh-CN"/>
          </a:p>
          <a:p>
            <a:pPr lvl="1"/>
            <a:r>
              <a:rPr lang="en-US" sz="2000" b="0" i="0" strike="noStrike" cap="none" spc="0" baseline="0">
                <a:solidFill>
                  <a:srgbClr val="000000"/>
                </a:solidFill>
                <a:effectLst/>
                <a:latin typeface="Times New Roman"/>
                <a:ea typeface="Times New Roman"/>
                <a:cs typeface="Times New Roman"/>
              </a:rPr>
              <a:t>Enterprise file sharing</a:t>
            </a:r>
            <a:endParaRPr lang="en-US" altLang="zh-CN"/>
          </a:p>
          <a:p>
            <a:pPr lvl="1"/>
            <a:r>
              <a:rPr lang="en-US" sz="2000" b="0" i="0" strike="noStrike" cap="none" spc="0" baseline="0">
                <a:solidFill>
                  <a:srgbClr val="000000"/>
                </a:solidFill>
                <a:effectLst/>
                <a:latin typeface="Times New Roman"/>
                <a:ea typeface="Times New Roman"/>
                <a:cs typeface="Times New Roman"/>
              </a:rPr>
              <a:t>Streaming media processing</a:t>
            </a:r>
            <a:endParaRPr lang="en-US" altLang="zh-CN"/>
          </a:p>
          <a:p>
            <a:pPr lvl="1"/>
            <a:r>
              <a:rPr lang="en-US" sz="2000" b="0" i="0" strike="noStrike" cap="none" spc="0" baseline="0">
                <a:solidFill>
                  <a:srgbClr val="000000"/>
                </a:solidFill>
                <a:effectLst/>
                <a:latin typeface="Times New Roman"/>
                <a:ea typeface="Times New Roman"/>
                <a:cs typeface="Times New Roman"/>
              </a:rPr>
              <a:t>Web services and content management</a:t>
            </a:r>
            <a:endParaRPr lang="en-US" altLang="zh-CN"/>
          </a:p>
          <a:p>
            <a:pPr lvl="1"/>
            <a:r>
              <a:rPr lang="en-US" sz="2000" b="0" i="0" strike="noStrike" cap="none" spc="0" baseline="0">
                <a:solidFill>
                  <a:srgbClr val="000000"/>
                </a:solidFill>
                <a:effectLst/>
                <a:latin typeface="Times New Roman"/>
                <a:ea typeface="Times New Roman"/>
                <a:cs typeface="Times New Roman"/>
              </a:rPr>
              <a:t>Big data application</a:t>
            </a:r>
          </a:p>
          <a:p>
            <a:endParaRPr lang="en-US" altLang="zh-CN"/>
          </a:p>
        </p:txBody>
      </p:sp>
      <p:sp>
        <p:nvSpPr>
          <p:cNvPr id="10" name="内容占位符 2">
            <a:extLst>
              <a:ext uri="{FF2B5EF4-FFF2-40B4-BE49-F238E27FC236}">
                <a16:creationId xmlns:a16="http://schemas.microsoft.com/office/drawing/2014/main" id="{02D875AE-8550-44B7-AADE-AEBE128C8CC8}"/>
              </a:ext>
            </a:extLst>
          </p:cNvPr>
          <p:cNvSpPr txBox="1"/>
          <p:nvPr/>
        </p:nvSpPr>
        <p:spPr bwMode="auto">
          <a:xfrm>
            <a:off x="686697" y="1701105"/>
            <a:ext cx="424847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480695" indent="-480695" algn="l" defTabSz="912495" rtl="0" eaLnBrk="0" fontAlgn="base" hangingPunct="0">
              <a:lnSpc>
                <a:spcPct val="150000"/>
              </a:lnSpc>
              <a:spcBef>
                <a:spcPct val="0"/>
              </a:spcBef>
              <a:spcAft>
                <a:spcPct val="0"/>
              </a:spcAft>
              <a:buClr>
                <a:schemeClr val="accent1"/>
              </a:buClr>
              <a:buFont typeface="Wingdings" panose="05000000000000000000" pitchFamily="2" charset="2"/>
              <a:buChar char="l"/>
              <a:defRPr sz="2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295" lvl="1" indent="-355600" algn="l" defTabSz="912495" rtl="0" eaLnBrk="0" fontAlgn="base" hangingPunct="0">
              <a:lnSpc>
                <a:spcPct val="150000"/>
              </a:lnSpc>
              <a:spcBef>
                <a:spcPts val="500"/>
              </a:spcBef>
              <a:spcAft>
                <a:spcPct val="0"/>
              </a:spcAft>
              <a:buClr>
                <a:schemeClr val="accent1"/>
              </a:buClr>
              <a:buFont typeface="Wingdings" panose="05000000000000000000" pitchFamily="2" charset="2"/>
              <a:buChar char="n"/>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3000" lvl="2" indent="-228600" algn="l" defTabSz="912495" rtl="0" eaLnBrk="0" fontAlgn="base" hangingPunct="0">
              <a:lnSpc>
                <a:spcPct val="150000"/>
              </a:lnSpc>
              <a:spcBef>
                <a:spcPts val="500"/>
              </a:spcBef>
              <a:spcAft>
                <a:spcPct val="0"/>
              </a:spcAft>
              <a:buClr>
                <a:schemeClr val="accent1"/>
              </a:buClr>
              <a:buFont typeface="Wingdings" panose="05000000000000000000" pitchFamily="2" charset="2"/>
              <a:buChar char="ü"/>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930" lvl="3" indent="-227330" algn="l" defTabSz="912495" rtl="0" eaLnBrk="0" fontAlgn="base" hangingPunct="0">
              <a:lnSpc>
                <a:spcPct val="150000"/>
              </a:lnSpc>
              <a:spcBef>
                <a:spcPts val="500"/>
              </a:spcBef>
              <a:spcAft>
                <a:spcPct val="0"/>
              </a:spcAft>
              <a:buClr>
                <a:schemeClr val="accent1"/>
              </a:buClr>
              <a:buFont typeface="Arial" panose="020B0604020202020204" pitchFamily="34" charset="0"/>
              <a:buChar char="•"/>
              <a:defRPr sz="17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6130" lvl="4" indent="-227330" algn="l" defTabSz="912495"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800" lvl="5" indent="-304800" algn="l" defTabSz="913765" eaLnBrk="1" fontAlgn="base" latinLnBrk="0" hangingPunct="1">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sym typeface="Calibri" panose="020F0502020204030204" pitchFamily="34" charset="0"/>
              </a:defRPr>
            </a:lvl6pPr>
            <a:lvl7pPr marL="3962400" lvl="6" indent="-304800" algn="l" defTabSz="913765" eaLnBrk="1" fontAlgn="base" latinLnBrk="0" hangingPunct="1">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sym typeface="Calibri" panose="020F0502020204030204" pitchFamily="34" charset="0"/>
              </a:defRPr>
            </a:lvl7pPr>
            <a:lvl8pPr marL="4572000" lvl="7" indent="-304800" algn="l" defTabSz="913765" eaLnBrk="1" fontAlgn="base" latinLnBrk="0" hangingPunct="1">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sym typeface="Calibri" panose="020F0502020204030204" pitchFamily="34" charset="0"/>
              </a:defRPr>
            </a:lvl8pPr>
            <a:lvl9pPr marL="5181600" lvl="8" indent="-304800" algn="l" defTabSz="913765" eaLnBrk="1" fontAlgn="base" latinLnBrk="0" hangingPunct="1">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sym typeface="Calibri" panose="020F0502020204030204" pitchFamily="34" charset="0"/>
              </a:defRPr>
            </a:lvl9pPr>
          </a:lstStyle>
          <a:p>
            <a:pPr lvl="1"/>
            <a:endParaRPr lang="zh-CN" altLang="en-US">
              <a:latin typeface="腾讯体 W7" panose="020C08030202040F0204" pitchFamily="34" charset="-122"/>
              <a:ea typeface="腾讯体 W7" panose="020C08030202040F0204" pitchFamily="34" charset="-122"/>
            </a:endParaRPr>
          </a:p>
        </p:txBody>
      </p:sp>
      <p:pic>
        <p:nvPicPr>
          <p:cNvPr id="8" name="图片 7">
            <a:extLst>
              <a:ext uri="{FF2B5EF4-FFF2-40B4-BE49-F238E27FC236}">
                <a16:creationId xmlns:a16="http://schemas.microsoft.com/office/drawing/2014/main" id="{8C9A98A7-D16C-4525-ABE8-CA414470778A}"/>
              </a:ext>
            </a:extLst>
          </p:cNvPr>
          <p:cNvPicPr>
            <a:picLocks noChangeAspect="1"/>
          </p:cNvPicPr>
          <p:nvPr/>
        </p:nvPicPr>
        <p:blipFill>
          <a:blip r:embed="rId3"/>
          <a:stretch>
            <a:fillRect/>
          </a:stretch>
        </p:blipFill>
        <p:spPr>
          <a:xfrm>
            <a:off x="1401578" y="4077666"/>
            <a:ext cx="9388844" cy="2087637"/>
          </a:xfrm>
          <a:prstGeom prst="rect">
            <a:avLst/>
          </a:prstGeom>
          <a:ln>
            <a:solidFill>
              <a:srgbClr val="57C3FF"/>
            </a:solidFill>
          </a:ln>
        </p:spPr>
      </p:pic>
    </p:spTree>
    <p:extLst>
      <p:ext uri="{BB962C8B-B14F-4D97-AF65-F5344CB8AC3E}">
        <p14:creationId xmlns:p14="http://schemas.microsoft.com/office/powerpoint/2010/main" val="388687131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a:xfrm>
            <a:off x="838201" y="229215"/>
            <a:ext cx="11090447" cy="907731"/>
          </a:xfrm>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numCol="1"/>
          <a:lstStyle/>
          <a:p>
            <a:pPr>
              <a:lnSpc>
                <a:spcPct val="100000"/>
              </a:lnSpc>
            </a:pPr>
            <a:r>
              <a:rPr lang="en-US" sz="2400" b="0" i="0" strike="noStrike" cap="none" spc="0" baseline="0" dirty="0">
                <a:solidFill>
                  <a:srgbClr val="000000"/>
                </a:solidFill>
                <a:effectLst/>
                <a:latin typeface="Times New Roman"/>
                <a:ea typeface="Times New Roman"/>
                <a:cs typeface="Times New Roman"/>
              </a:rPr>
              <a:t>High availability of COS: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As files are stored in COS, focus can be placed on reliability and the high availability of CDN origin-pull;</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High availability of files mainly guarantees the availability of file data and is primarily achieved through COS.</a:t>
            </a:r>
            <a:endParaRPr lang="en-US" altLang="zh-CN" dirty="0"/>
          </a:p>
        </p:txBody>
      </p:sp>
      <p:grpSp>
        <p:nvGrpSpPr>
          <p:cNvPr id="5" name="组合 4">
            <a:extLst>
              <a:ext uri="{FF2B5EF4-FFF2-40B4-BE49-F238E27FC236}">
                <a16:creationId xmlns:a16="http://schemas.microsoft.com/office/drawing/2014/main" id="{2CFCEA25-4A22-4872-937A-ACA4A99ADA32}"/>
              </a:ext>
            </a:extLst>
          </p:cNvPr>
          <p:cNvGrpSpPr/>
          <p:nvPr/>
        </p:nvGrpSpPr>
        <p:grpSpPr>
          <a:xfrm>
            <a:off x="3403010" y="2934805"/>
            <a:ext cx="5400601" cy="3506329"/>
            <a:chOff x="3209519" y="2846836"/>
            <a:chExt cx="5788633" cy="3584437"/>
          </a:xfrm>
        </p:grpSpPr>
        <p:pic>
          <p:nvPicPr>
            <p:cNvPr id="4" name="图片 3">
              <a:extLst>
                <a:ext uri="{FF2B5EF4-FFF2-40B4-BE49-F238E27FC236}">
                  <a16:creationId xmlns:a16="http://schemas.microsoft.com/office/drawing/2014/main" id="{DB13EBF1-DAD7-4ACF-9ADC-0099D5F807DC}"/>
                </a:ext>
              </a:extLst>
            </p:cNvPr>
            <p:cNvPicPr>
              <a:picLocks noChangeAspect="1"/>
            </p:cNvPicPr>
            <p:nvPr/>
          </p:nvPicPr>
          <p:blipFill>
            <a:blip r:embed="rId3"/>
            <a:stretch>
              <a:fillRect/>
            </a:stretch>
          </p:blipFill>
          <p:spPr>
            <a:xfrm>
              <a:off x="5689868" y="2846836"/>
              <a:ext cx="812263" cy="648071"/>
            </a:xfrm>
            <a:prstGeom prst="rect">
              <a:avLst/>
            </a:prstGeom>
          </p:spPr>
        </p:pic>
        <p:pic>
          <p:nvPicPr>
            <p:cNvPr id="7" name="图片 6">
              <a:extLst>
                <a:ext uri="{FF2B5EF4-FFF2-40B4-BE49-F238E27FC236}">
                  <a16:creationId xmlns:a16="http://schemas.microsoft.com/office/drawing/2014/main" id="{EAA5771A-9378-4E18-88D3-A817EB1DE343}"/>
                </a:ext>
              </a:extLst>
            </p:cNvPr>
            <p:cNvPicPr>
              <a:picLocks noChangeAspect="1"/>
            </p:cNvPicPr>
            <p:nvPr/>
          </p:nvPicPr>
          <p:blipFill>
            <a:blip r:embed="rId4"/>
            <a:stretch>
              <a:fillRect/>
            </a:stretch>
          </p:blipFill>
          <p:spPr>
            <a:xfrm>
              <a:off x="5734516" y="3599050"/>
              <a:ext cx="722966" cy="773470"/>
            </a:xfrm>
            <a:prstGeom prst="rect">
              <a:avLst/>
            </a:prstGeom>
          </p:spPr>
        </p:pic>
        <p:pic>
          <p:nvPicPr>
            <p:cNvPr id="12" name="图片 11">
              <a:extLst>
                <a:ext uri="{FF2B5EF4-FFF2-40B4-BE49-F238E27FC236}">
                  <a16:creationId xmlns:a16="http://schemas.microsoft.com/office/drawing/2014/main" id="{126B36B4-A7A9-4535-AB44-EB0B5FF98481}"/>
                </a:ext>
              </a:extLst>
            </p:cNvPr>
            <p:cNvPicPr>
              <a:picLocks noChangeAspect="1"/>
            </p:cNvPicPr>
            <p:nvPr/>
          </p:nvPicPr>
          <p:blipFill>
            <a:blip r:embed="rId5"/>
            <a:stretch>
              <a:fillRect/>
            </a:stretch>
          </p:blipFill>
          <p:spPr>
            <a:xfrm>
              <a:off x="4367808" y="4689481"/>
              <a:ext cx="722966" cy="776761"/>
            </a:xfrm>
            <a:prstGeom prst="rect">
              <a:avLst/>
            </a:prstGeom>
          </p:spPr>
        </p:pic>
        <p:pic>
          <p:nvPicPr>
            <p:cNvPr id="22" name="图片 21">
              <a:extLst>
                <a:ext uri="{FF2B5EF4-FFF2-40B4-BE49-F238E27FC236}">
                  <a16:creationId xmlns:a16="http://schemas.microsoft.com/office/drawing/2014/main" id="{C7D5E402-6EF4-4346-85C8-B2DEC8982B93}"/>
                </a:ext>
              </a:extLst>
            </p:cNvPr>
            <p:cNvPicPr>
              <a:picLocks noChangeAspect="1"/>
            </p:cNvPicPr>
            <p:nvPr/>
          </p:nvPicPr>
          <p:blipFill>
            <a:blip r:embed="rId5"/>
            <a:stretch>
              <a:fillRect/>
            </a:stretch>
          </p:blipFill>
          <p:spPr>
            <a:xfrm>
              <a:off x="7101224" y="4689480"/>
              <a:ext cx="722966" cy="776761"/>
            </a:xfrm>
            <a:prstGeom prst="rect">
              <a:avLst/>
            </a:prstGeom>
          </p:spPr>
        </p:pic>
        <p:cxnSp>
          <p:nvCxnSpPr>
            <p:cNvPr id="17" name="直接连接符 16">
              <a:extLst>
                <a:ext uri="{FF2B5EF4-FFF2-40B4-BE49-F238E27FC236}">
                  <a16:creationId xmlns:a16="http://schemas.microsoft.com/office/drawing/2014/main" id="{AD0DC2F1-0C76-4782-BE2F-A47FACF6C4D2}"/>
                </a:ext>
              </a:extLst>
            </p:cNvPr>
            <p:cNvCxnSpPr>
              <a:stCxn id="4" idx="2"/>
              <a:endCxn id="7" idx="0"/>
            </p:cNvCxnSpPr>
            <p:nvPr/>
          </p:nvCxnSpPr>
          <p:spPr>
            <a:xfrm flipH="1">
              <a:off x="6095999" y="3494907"/>
              <a:ext cx="1" cy="1041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588B9B5D-2445-4F23-BCAB-5F6D36C12B35}"/>
                </a:ext>
              </a:extLst>
            </p:cNvPr>
            <p:cNvSpPr/>
            <p:nvPr/>
          </p:nvSpPr>
          <p:spPr>
            <a:xfrm>
              <a:off x="4007767" y="5783202"/>
              <a:ext cx="4176464" cy="648071"/>
            </a:xfrm>
            <a:prstGeom prst="roundRect">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strike="noStrike" cap="none" spc="0" baseline="0">
                  <a:solidFill>
                    <a:srgbClr val="000000"/>
                  </a:solidFill>
                  <a:effectLst/>
                  <a:latin typeface="Times New Roman"/>
                  <a:ea typeface="Times New Roman"/>
                  <a:cs typeface="Times New Roman"/>
                </a:rPr>
                <a:t>Tencent Cloud business server</a:t>
              </a:r>
            </a:p>
          </p:txBody>
        </p:sp>
        <p:cxnSp>
          <p:nvCxnSpPr>
            <p:cNvPr id="32" name="直接连接符 31">
              <a:extLst>
                <a:ext uri="{FF2B5EF4-FFF2-40B4-BE49-F238E27FC236}">
                  <a16:creationId xmlns:a16="http://schemas.microsoft.com/office/drawing/2014/main" id="{A17777B6-C4C7-4D3D-B88E-98ACDD357277}"/>
                </a:ext>
              </a:extLst>
            </p:cNvPr>
            <p:cNvCxnSpPr>
              <a:stCxn id="7" idx="2"/>
              <a:endCxn id="12" idx="0"/>
            </p:cNvCxnSpPr>
            <p:nvPr/>
          </p:nvCxnSpPr>
          <p:spPr>
            <a:xfrm flipH="1">
              <a:off x="4729291" y="4372520"/>
              <a:ext cx="1366708" cy="316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25913F12-ECE3-48F3-894F-3610CF3326C8}"/>
                </a:ext>
              </a:extLst>
            </p:cNvPr>
            <p:cNvCxnSpPr>
              <a:stCxn id="7" idx="2"/>
              <a:endCxn id="22" idx="0"/>
            </p:cNvCxnSpPr>
            <p:nvPr/>
          </p:nvCxnSpPr>
          <p:spPr>
            <a:xfrm>
              <a:off x="6095999" y="4372520"/>
              <a:ext cx="1366708" cy="316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9A306D11-0207-4040-AA7B-942BF1B9B639}"/>
                </a:ext>
              </a:extLst>
            </p:cNvPr>
            <p:cNvCxnSpPr>
              <a:stCxn id="12" idx="2"/>
              <a:endCxn id="30" idx="0"/>
            </p:cNvCxnSpPr>
            <p:nvPr/>
          </p:nvCxnSpPr>
          <p:spPr>
            <a:xfrm>
              <a:off x="4729291" y="5466242"/>
              <a:ext cx="1366708" cy="316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2EBFB91-DFEA-4FB1-8274-4640B11270DD}"/>
                </a:ext>
              </a:extLst>
            </p:cNvPr>
            <p:cNvCxnSpPr>
              <a:stCxn id="22" idx="2"/>
              <a:endCxn id="30" idx="0"/>
            </p:cNvCxnSpPr>
            <p:nvPr/>
          </p:nvCxnSpPr>
          <p:spPr>
            <a:xfrm flipH="1">
              <a:off x="6095999" y="5466241"/>
              <a:ext cx="1366708" cy="316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E6C06D6A-E829-46F0-9086-314D2E847EFF}"/>
                </a:ext>
              </a:extLst>
            </p:cNvPr>
            <p:cNvCxnSpPr>
              <a:stCxn id="12" idx="3"/>
              <a:endCxn id="22" idx="1"/>
            </p:cNvCxnSpPr>
            <p:nvPr/>
          </p:nvCxnSpPr>
          <p:spPr>
            <a:xfrm flipV="1">
              <a:off x="5090774" y="5077861"/>
              <a:ext cx="201045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F5E59A0-3186-4874-8101-DDE3B2DCBC7E}"/>
                </a:ext>
              </a:extLst>
            </p:cNvPr>
            <p:cNvSpPr txBox="1"/>
            <p:nvPr/>
          </p:nvSpPr>
          <p:spPr>
            <a:xfrm>
              <a:off x="4763534" y="4256014"/>
              <a:ext cx="2724510" cy="534875"/>
            </a:xfrm>
            <a:prstGeom prst="rect">
              <a:avLst/>
            </a:prstGeom>
            <a:noFill/>
          </p:spPr>
          <p:txBody>
            <a:bodyPr wrap="square" rtlCol="0">
              <a:spAutoFit/>
            </a:bodyPr>
            <a:lstStyle/>
            <a:p>
              <a:pPr algn="ctr"/>
              <a:r>
                <a:rPr lang="en-US" sz="1400" b="1" i="0" strike="noStrike" cap="none" spc="0" baseline="0" dirty="0">
                  <a:solidFill>
                    <a:srgbClr val="000000"/>
                  </a:solidFill>
                  <a:effectLst/>
                  <a:latin typeface="Times New Roman"/>
                  <a:ea typeface="Times New Roman"/>
                  <a:cs typeface="Times New Roman"/>
                </a:rPr>
                <a:t>Primary/Secondary origin server configuration in CDN</a:t>
              </a:r>
            </a:p>
          </p:txBody>
        </p:sp>
        <p:sp>
          <p:nvSpPr>
            <p:cNvPr id="52" name="文本框 51">
              <a:extLst>
                <a:ext uri="{FF2B5EF4-FFF2-40B4-BE49-F238E27FC236}">
                  <a16:creationId xmlns:a16="http://schemas.microsoft.com/office/drawing/2014/main" id="{24AACACF-8998-4609-B12B-A46E534D258E}"/>
                </a:ext>
              </a:extLst>
            </p:cNvPr>
            <p:cNvSpPr txBox="1"/>
            <p:nvPr/>
          </p:nvSpPr>
          <p:spPr>
            <a:xfrm>
              <a:off x="4908852" y="5162891"/>
              <a:ext cx="2374295" cy="530232"/>
            </a:xfrm>
            <a:prstGeom prst="rect">
              <a:avLst/>
            </a:prstGeom>
            <a:noFill/>
          </p:spPr>
          <p:txBody>
            <a:bodyPr wrap="square" rtlCol="0">
              <a:spAutoFit/>
            </a:bodyPr>
            <a:lstStyle/>
            <a:p>
              <a:pPr algn="ctr"/>
              <a:r>
                <a:rPr lang="en-US" sz="1400" b="1" i="0" strike="noStrike" cap="none" spc="0" baseline="0" dirty="0">
                  <a:solidFill>
                    <a:srgbClr val="000000"/>
                  </a:solidFill>
                  <a:effectLst/>
                  <a:latin typeface="Times New Roman"/>
                  <a:ea typeface="Times New Roman"/>
                  <a:cs typeface="Times New Roman"/>
                </a:rPr>
                <a:t>Cross-Region replication in COS</a:t>
              </a:r>
            </a:p>
          </p:txBody>
        </p:sp>
        <p:sp>
          <p:nvSpPr>
            <p:cNvPr id="53" name="文本框 52">
              <a:extLst>
                <a:ext uri="{FF2B5EF4-FFF2-40B4-BE49-F238E27FC236}">
                  <a16:creationId xmlns:a16="http://schemas.microsoft.com/office/drawing/2014/main" id="{F3ECB972-93F7-42D2-83BF-271A6E08C2EE}"/>
                </a:ext>
              </a:extLst>
            </p:cNvPr>
            <p:cNvSpPr txBox="1"/>
            <p:nvPr/>
          </p:nvSpPr>
          <p:spPr>
            <a:xfrm>
              <a:off x="3209519" y="4765140"/>
              <a:ext cx="1198630" cy="597802"/>
            </a:xfrm>
            <a:prstGeom prst="rect">
              <a:avLst/>
            </a:prstGeom>
            <a:noFill/>
          </p:spPr>
          <p:txBody>
            <a:bodyPr wrap="square" rtlCol="0">
              <a:spAutoFit/>
            </a:bodyPr>
            <a:lstStyle/>
            <a:p>
              <a:r>
                <a:rPr lang="en-US" sz="1600" b="1" i="0" strike="noStrike" cap="none" spc="0" baseline="0" dirty="0">
                  <a:solidFill>
                    <a:srgbClr val="000000"/>
                  </a:solidFill>
                  <a:effectLst/>
                  <a:latin typeface="Times New Roman"/>
                  <a:ea typeface="Times New Roman"/>
                  <a:cs typeface="Times New Roman"/>
                </a:rPr>
                <a:t>COS in Beijing</a:t>
              </a:r>
            </a:p>
          </p:txBody>
        </p:sp>
        <p:sp>
          <p:nvSpPr>
            <p:cNvPr id="54" name="文本框 53">
              <a:extLst>
                <a:ext uri="{FF2B5EF4-FFF2-40B4-BE49-F238E27FC236}">
                  <a16:creationId xmlns:a16="http://schemas.microsoft.com/office/drawing/2014/main" id="{2E6170B0-13AA-42BC-A9EA-13DEEA5452E4}"/>
                </a:ext>
              </a:extLst>
            </p:cNvPr>
            <p:cNvSpPr txBox="1"/>
            <p:nvPr/>
          </p:nvSpPr>
          <p:spPr>
            <a:xfrm>
              <a:off x="7784573" y="4764208"/>
              <a:ext cx="1213579" cy="597802"/>
            </a:xfrm>
            <a:prstGeom prst="rect">
              <a:avLst/>
            </a:prstGeom>
            <a:noFill/>
          </p:spPr>
          <p:txBody>
            <a:bodyPr wrap="square" rtlCol="0">
              <a:spAutoFit/>
            </a:bodyPr>
            <a:lstStyle/>
            <a:p>
              <a:r>
                <a:rPr lang="en-US" sz="1600" b="1" i="0" strike="noStrike" cap="none" spc="0" baseline="0" dirty="0">
                  <a:solidFill>
                    <a:srgbClr val="000000"/>
                  </a:solidFill>
                  <a:effectLst/>
                  <a:latin typeface="Times New Roman"/>
                  <a:ea typeface="Times New Roman"/>
                  <a:cs typeface="Times New Roman"/>
                </a:rPr>
                <a:t>COS in Shanghai</a:t>
              </a:r>
            </a:p>
          </p:txBody>
        </p:sp>
        <p:sp>
          <p:nvSpPr>
            <p:cNvPr id="57" name="文本框 56">
              <a:extLst>
                <a:ext uri="{FF2B5EF4-FFF2-40B4-BE49-F238E27FC236}">
                  <a16:creationId xmlns:a16="http://schemas.microsoft.com/office/drawing/2014/main" id="{D3BE8273-4EC0-4256-AA2F-F11D98972B58}"/>
                </a:ext>
              </a:extLst>
            </p:cNvPr>
            <p:cNvSpPr txBox="1"/>
            <p:nvPr/>
          </p:nvSpPr>
          <p:spPr>
            <a:xfrm>
              <a:off x="6566609" y="3814467"/>
              <a:ext cx="727847" cy="343092"/>
            </a:xfrm>
            <a:prstGeom prst="rect">
              <a:avLst/>
            </a:prstGeom>
            <a:noFill/>
          </p:spPr>
          <p:txBody>
            <a:bodyPr wrap="none" rtlCol="0">
              <a:spAutoFit/>
            </a:bodyPr>
            <a:lstStyle/>
            <a:p>
              <a:r>
                <a:rPr lang="en-US" sz="1600" b="1" i="0" strike="noStrike" cap="none" spc="0" baseline="0">
                  <a:solidFill>
                    <a:srgbClr val="000000"/>
                  </a:solidFill>
                  <a:effectLst/>
                  <a:latin typeface="Times New Roman"/>
                  <a:ea typeface="Times New Roman"/>
                  <a:cs typeface="Times New Roman"/>
                </a:rPr>
                <a:t>CDN</a:t>
              </a:r>
              <a:endParaRPr lang="zh-CN" altLang="en-US" sz="1600" b="1">
                <a:latin typeface="腾讯体 W7" panose="020C08030202040F0204" pitchFamily="34" charset="-122"/>
                <a:ea typeface="腾讯体 W7" panose="020C08030202040F0204" pitchFamily="34" charset="-122"/>
              </a:endParaRPr>
            </a:p>
          </p:txBody>
        </p:sp>
      </p:grpSp>
    </p:spTree>
    <p:extLst>
      <p:ext uri="{BB962C8B-B14F-4D97-AF65-F5344CB8AC3E}">
        <p14:creationId xmlns:p14="http://schemas.microsoft.com/office/powerpoint/2010/main" val="297441474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High availability of TencentDB</a:t>
            </a:r>
            <a:endParaRPr lang="en-US" altLang="zh-CN"/>
          </a:p>
        </p:txBody>
      </p:sp>
      <p:pic>
        <p:nvPicPr>
          <p:cNvPr id="4" name="图片 3">
            <a:extLst>
              <a:ext uri="{FF2B5EF4-FFF2-40B4-BE49-F238E27FC236}">
                <a16:creationId xmlns:a16="http://schemas.microsoft.com/office/drawing/2014/main" id="{C3A15298-6E02-4FD9-90E1-A62CEA199B61}"/>
              </a:ext>
            </a:extLst>
          </p:cNvPr>
          <p:cNvPicPr>
            <a:picLocks noChangeAspect="1"/>
          </p:cNvPicPr>
          <p:nvPr/>
        </p:nvPicPr>
        <p:blipFill>
          <a:blip r:embed="rId3"/>
          <a:stretch>
            <a:fillRect/>
          </a:stretch>
        </p:blipFill>
        <p:spPr>
          <a:xfrm>
            <a:off x="1487488" y="1916832"/>
            <a:ext cx="3672408" cy="4245407"/>
          </a:xfrm>
          <a:prstGeom prst="rect">
            <a:avLst/>
          </a:prstGeom>
        </p:spPr>
      </p:pic>
      <p:sp>
        <p:nvSpPr>
          <p:cNvPr id="8" name="矩形 7">
            <a:extLst>
              <a:ext uri="{FF2B5EF4-FFF2-40B4-BE49-F238E27FC236}">
                <a16:creationId xmlns:a16="http://schemas.microsoft.com/office/drawing/2014/main" id="{5D5A98F0-E8FC-48E3-B34E-2FBF4E47E40E}"/>
              </a:ext>
            </a:extLst>
          </p:cNvPr>
          <p:cNvSpPr/>
          <p:nvPr/>
        </p:nvSpPr>
        <p:spPr>
          <a:xfrm>
            <a:off x="5748757" y="1600339"/>
            <a:ext cx="5898783" cy="4708981"/>
          </a:xfrm>
          <a:prstGeom prst="rect">
            <a:avLst/>
          </a:prstGeom>
        </p:spPr>
        <p:txBody>
          <a:bodyPr wrap="square">
            <a:spAutoFit/>
          </a:bodyPr>
          <a:lstStyle/>
          <a:p>
            <a:pPr marL="742950" lvl="1" indent="-28575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Read/Write instances and </a:t>
            </a:r>
            <a:r>
              <a:rPr lang="en-US" sz="2000" b="1" i="0" strike="noStrike" cap="none" spc="0" baseline="0" dirty="0">
                <a:solidFill>
                  <a:srgbClr val="57C3FF"/>
                </a:solidFill>
                <a:effectLst/>
                <a:latin typeface="Times New Roman"/>
                <a:ea typeface="Times New Roman"/>
                <a:cs typeface="Times New Roman"/>
              </a:rPr>
              <a:t>real-time primary/secondary hot backup guarantee high availability</a:t>
            </a:r>
            <a:r>
              <a:rPr lang="en-US" sz="2000" b="0" i="0" strike="noStrike" cap="none" spc="0" baseline="0" dirty="0">
                <a:solidFill>
                  <a:srgbClr val="000000"/>
                </a:solidFill>
                <a:effectLst/>
                <a:latin typeface="Times New Roman"/>
                <a:ea typeface="Times New Roman"/>
                <a:cs typeface="Times New Roman"/>
              </a:rPr>
              <a:t>;</a:t>
            </a:r>
            <a:endParaRPr lang="en-US" altLang="zh-CN" sz="20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Strong sync between one primary instance and two replica instances eliminates errors and disorder;</a:t>
            </a:r>
            <a:endParaRPr lang="en-US" altLang="zh-CN" sz="20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Only read capabilities need to be developed to share the read load of the primary instance and </a:t>
            </a:r>
            <a:r>
              <a:rPr lang="en-US" sz="2000" b="1" i="0" strike="noStrike" cap="none" spc="0" baseline="0" dirty="0">
                <a:solidFill>
                  <a:srgbClr val="57C3FF"/>
                </a:solidFill>
                <a:effectLst/>
                <a:latin typeface="Times New Roman"/>
                <a:ea typeface="Times New Roman"/>
                <a:cs typeface="Times New Roman"/>
              </a:rPr>
              <a:t>achieve read/write separation;</a:t>
            </a:r>
            <a:endParaRPr lang="en-US" altLang="zh-CN" sz="2000" b="1" dirty="0">
              <a:solidFill>
                <a:srgbClr val="57C3FF"/>
              </a:solidFill>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n"/>
            </a:pPr>
            <a:r>
              <a:rPr lang="en-US" sz="2000" b="1" i="0" strike="noStrike" cap="none" spc="0" baseline="0" dirty="0">
                <a:solidFill>
                  <a:srgbClr val="57C3FF"/>
                </a:solidFill>
                <a:effectLst/>
                <a:latin typeface="Times New Roman"/>
                <a:ea typeface="Times New Roman"/>
                <a:cs typeface="Times New Roman"/>
              </a:rPr>
              <a:t>Remote disaster recovery</a:t>
            </a:r>
            <a:r>
              <a:rPr lang="en-US" sz="2000" b="0" i="0" strike="noStrike" cap="none" spc="0" baseline="0" dirty="0">
                <a:solidFill>
                  <a:srgbClr val="000000"/>
                </a:solidFill>
                <a:effectLst/>
                <a:latin typeface="Times New Roman"/>
                <a:ea typeface="Times New Roman"/>
                <a:cs typeface="Times New Roman"/>
              </a:rPr>
              <a:t> meets the finance-grade requirements for cross-region disaster recovery;</a:t>
            </a:r>
            <a:endParaRPr lang="en-US" altLang="zh-CN" sz="2000" dirty="0">
              <a:latin typeface="腾讯体 W7" panose="020C08030202040F0204" pitchFamily="34" charset="-122"/>
              <a:ea typeface="腾讯体 W7" panose="020C08030202040F0204" pitchFamily="34" charset="-122"/>
            </a:endParaRPr>
          </a:p>
          <a:p>
            <a:pPr marL="742950" lvl="1" indent="-285750">
              <a:buClr>
                <a:srgbClr val="57C3FF"/>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Multiple regions connect with each other through Direct Connect, with a delay of only 30 </a:t>
            </a:r>
            <a:r>
              <a:rPr lang="en-US" sz="2000" b="0" i="0" strike="noStrike" cap="none" spc="0" baseline="0" dirty="0" err="1">
                <a:solidFill>
                  <a:srgbClr val="000000"/>
                </a:solidFill>
                <a:effectLst/>
                <a:latin typeface="Times New Roman"/>
                <a:ea typeface="Times New Roman"/>
                <a:cs typeface="Times New Roman"/>
              </a:rPr>
              <a:t>ms</a:t>
            </a:r>
            <a:r>
              <a:rPr lang="en-US" sz="2000" b="0" i="0" strike="noStrike" cap="none" spc="0" baseline="0" dirty="0">
                <a:solidFill>
                  <a:srgbClr val="000000"/>
                </a:solidFill>
                <a:effectLst/>
                <a:latin typeface="Times New Roman"/>
                <a:ea typeface="Times New Roman"/>
                <a:cs typeface="Times New Roman"/>
              </a:rPr>
              <a:t> in sync between Guangzhou and Shanghai</a:t>
            </a:r>
          </a:p>
        </p:txBody>
      </p:sp>
    </p:spTree>
    <p:extLst>
      <p:ext uri="{BB962C8B-B14F-4D97-AF65-F5344CB8AC3E}">
        <p14:creationId xmlns:p14="http://schemas.microsoft.com/office/powerpoint/2010/main" val="9540786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1.2 Overall planning for high availability</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119336" y="1136946"/>
            <a:ext cx="10658399" cy="5040560"/>
          </a:xfrm>
        </p:spPr>
        <p:txBody>
          <a:bodyPr/>
          <a:lstStyle/>
          <a:p>
            <a:r>
              <a:rPr lang="en-US" sz="2400" b="0" i="0" strike="noStrike" cap="none" spc="0" baseline="0" dirty="0">
                <a:solidFill>
                  <a:srgbClr val="000000"/>
                </a:solidFill>
                <a:effectLst/>
                <a:latin typeface="Times New Roman"/>
                <a:ea typeface="Times New Roman"/>
                <a:cs typeface="Times New Roman"/>
              </a:rPr>
              <a:t>Overall planning for high availability:</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What level of high availability should the system achieve?</a:t>
            </a:r>
          </a:p>
          <a:p>
            <a:pPr lvl="1"/>
            <a:r>
              <a:rPr lang="en-US" sz="2000" b="0" i="0" strike="noStrike" cap="none" spc="0" baseline="0" dirty="0">
                <a:solidFill>
                  <a:srgbClr val="000000"/>
                </a:solidFill>
                <a:effectLst/>
                <a:latin typeface="Times New Roman"/>
                <a:ea typeface="Times New Roman"/>
                <a:cs typeface="Times New Roman"/>
              </a:rPr>
              <a:t>What factors are related to the development of a high</a:t>
            </a:r>
          </a:p>
          <a:p>
            <a:pPr marL="480472" lvl="1" indent="0">
              <a:buNone/>
            </a:pPr>
            <a:r>
              <a:rPr lang="zh-CN" altLang="en-US" dirty="0">
                <a:solidFill>
                  <a:srgbClr val="000000"/>
                </a:solidFill>
                <a:latin typeface="Times New Roman"/>
                <a:ea typeface="Times New Roman"/>
                <a:cs typeface="Times New Roman"/>
              </a:rPr>
              <a:t>      </a:t>
            </a:r>
            <a:r>
              <a:rPr lang="en-US" sz="2000" b="0" i="0" strike="noStrike" cap="none" spc="0" baseline="0" dirty="0">
                <a:solidFill>
                  <a:srgbClr val="000000"/>
                </a:solidFill>
                <a:effectLst/>
                <a:latin typeface="Times New Roman"/>
                <a:ea typeface="Times New Roman"/>
                <a:cs typeface="Times New Roman"/>
              </a:rPr>
              <a:t> availability policy?</a:t>
            </a:r>
          </a:p>
          <a:p>
            <a:pPr lvl="1"/>
            <a:r>
              <a:rPr lang="en-US" sz="2000" b="0" i="0" strike="noStrike" cap="none" spc="0" baseline="0" dirty="0">
                <a:solidFill>
                  <a:srgbClr val="000000"/>
                </a:solidFill>
                <a:effectLst/>
                <a:latin typeface="Times New Roman"/>
                <a:ea typeface="Times New Roman"/>
                <a:cs typeface="Times New Roman"/>
              </a:rPr>
              <a:t>How do we implement schemes for disaster recovery </a:t>
            </a:r>
          </a:p>
          <a:p>
            <a:pPr marL="480472" lvl="1" indent="0">
              <a:buNone/>
            </a:pPr>
            <a:r>
              <a:rPr lang="zh-CN" altLang="en-US" dirty="0">
                <a:solidFill>
                  <a:srgbClr val="000000"/>
                </a:solidFill>
                <a:latin typeface="Times New Roman"/>
                <a:ea typeface="Times New Roman"/>
                <a:cs typeface="Times New Roman"/>
              </a:rPr>
              <a:t>     </a:t>
            </a:r>
            <a:r>
              <a:rPr lang="en-US" sz="2000" b="0" i="0" strike="noStrike" cap="none" spc="0" baseline="0" dirty="0">
                <a:solidFill>
                  <a:srgbClr val="000000"/>
                </a:solidFill>
                <a:effectLst/>
                <a:latin typeface="Times New Roman"/>
                <a:ea typeface="Times New Roman"/>
                <a:cs typeface="Times New Roman"/>
              </a:rPr>
              <a:t>of data, application, and data center as well as </a:t>
            </a:r>
          </a:p>
          <a:p>
            <a:pPr marL="480472" lvl="1" indent="0">
              <a:buNone/>
            </a:pPr>
            <a:r>
              <a:rPr lang="zh-CN" altLang="en-US" sz="2000" b="0" i="0" strike="noStrike" cap="none" spc="0" baseline="0" dirty="0">
                <a:solidFill>
                  <a:srgbClr val="000000"/>
                </a:solidFill>
                <a:effectLst/>
                <a:latin typeface="Times New Roman"/>
                <a:ea typeface="Times New Roman"/>
                <a:cs typeface="Times New Roman"/>
              </a:rPr>
              <a:t>     </a:t>
            </a:r>
            <a:r>
              <a:rPr lang="en-US" sz="2000" b="0" i="0" strike="noStrike" cap="none" spc="0" baseline="0" dirty="0">
                <a:solidFill>
                  <a:srgbClr val="000000"/>
                </a:solidFill>
                <a:effectLst/>
                <a:latin typeface="Times New Roman"/>
                <a:ea typeface="Times New Roman"/>
                <a:cs typeface="Times New Roman"/>
              </a:rPr>
              <a:t>active-active schemes?</a:t>
            </a:r>
            <a:endParaRPr lang="en-US" altLang="zh-CN" dirty="0"/>
          </a:p>
          <a:p>
            <a:pPr marL="480472" lvl="1" indent="0">
              <a:buNone/>
            </a:pPr>
            <a:r>
              <a:rPr lang="en-US" sz="2000" b="0" i="0" strike="noStrike" cap="none" spc="0" baseline="0" dirty="0">
                <a:solidFill>
                  <a:srgbClr val="000000"/>
                </a:solidFill>
                <a:effectLst/>
                <a:latin typeface="Times New Roman"/>
                <a:ea typeface="Times New Roman"/>
                <a:cs typeface="Times New Roman"/>
              </a:rPr>
              <a:t>      </a:t>
            </a:r>
          </a:p>
          <a:p>
            <a:pPr lvl="1"/>
            <a:r>
              <a:rPr lang="en-US" sz="2000" b="0" i="0" strike="noStrike" cap="none" spc="0" baseline="0" dirty="0">
                <a:solidFill>
                  <a:srgbClr val="000000"/>
                </a:solidFill>
                <a:effectLst/>
                <a:latin typeface="Times New Roman"/>
                <a:ea typeface="Times New Roman"/>
                <a:cs typeface="Times New Roman"/>
              </a:rPr>
              <a:t>How do we plan an emergency failover drill for high-availability disaster recovery?</a:t>
            </a:r>
          </a:p>
          <a:p>
            <a:pPr lvl="1"/>
            <a:endParaRPr lang="zh-CN" altLang="en-US" dirty="0"/>
          </a:p>
        </p:txBody>
      </p:sp>
      <p:pic>
        <p:nvPicPr>
          <p:cNvPr id="25" name="图片 24" descr="成本损失曲线.jpg">
            <a:extLst>
              <a:ext uri="{FF2B5EF4-FFF2-40B4-BE49-F238E27FC236}">
                <a16:creationId xmlns:a16="http://schemas.microsoft.com/office/drawing/2014/main" id="{3238BD9D-2709-4BE7-A83D-EAE7FE5E5CE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982879" y="2217946"/>
            <a:ext cx="3669004" cy="2878560"/>
          </a:xfrm>
          <a:prstGeom prst="rect">
            <a:avLst/>
          </a:prstGeom>
          <a:noFill/>
          <a:ln>
            <a:noFill/>
          </a:ln>
        </p:spPr>
      </p:pic>
    </p:spTree>
    <p:extLst>
      <p:ext uri="{BB962C8B-B14F-4D97-AF65-F5344CB8AC3E}">
        <p14:creationId xmlns:p14="http://schemas.microsoft.com/office/powerpoint/2010/main" val="1725192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High availability of TencentDB</a:t>
            </a:r>
            <a:endParaRPr lang="en-US" altLang="zh-CN"/>
          </a:p>
        </p:txBody>
      </p:sp>
      <p:pic>
        <p:nvPicPr>
          <p:cNvPr id="5" name="图片 4">
            <a:extLst>
              <a:ext uri="{FF2B5EF4-FFF2-40B4-BE49-F238E27FC236}">
                <a16:creationId xmlns:a16="http://schemas.microsoft.com/office/drawing/2014/main" id="{CFAE0213-3811-47E3-A4CF-8D5A79ADD9A7}"/>
              </a:ext>
            </a:extLst>
          </p:cNvPr>
          <p:cNvPicPr>
            <a:picLocks noChangeAspect="1"/>
          </p:cNvPicPr>
          <p:nvPr/>
        </p:nvPicPr>
        <p:blipFill>
          <a:blip r:embed="rId3"/>
          <a:stretch>
            <a:fillRect/>
          </a:stretch>
        </p:blipFill>
        <p:spPr>
          <a:xfrm>
            <a:off x="1962244" y="2022301"/>
            <a:ext cx="8267511" cy="4254307"/>
          </a:xfrm>
          <a:prstGeom prst="rect">
            <a:avLst/>
          </a:prstGeom>
        </p:spPr>
      </p:pic>
    </p:spTree>
    <p:extLst>
      <p:ext uri="{BB962C8B-B14F-4D97-AF65-F5344CB8AC3E}">
        <p14:creationId xmlns:p14="http://schemas.microsoft.com/office/powerpoint/2010/main" val="421930972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Read/Write separation of </a:t>
            </a:r>
            <a:r>
              <a:rPr lang="en-US" sz="2400" b="0" i="0" strike="noStrike" cap="none" spc="0" baseline="0" dirty="0" err="1">
                <a:solidFill>
                  <a:srgbClr val="000000"/>
                </a:solidFill>
                <a:effectLst/>
                <a:latin typeface="Times New Roman"/>
                <a:ea typeface="Times New Roman"/>
                <a:cs typeface="Times New Roman"/>
              </a:rPr>
              <a:t>TencentDB</a:t>
            </a:r>
            <a:endParaRPr lang="en-US" altLang="zh-CN" dirty="0"/>
          </a:p>
        </p:txBody>
      </p:sp>
      <p:pic>
        <p:nvPicPr>
          <p:cNvPr id="4" name="图片 3">
            <a:extLst>
              <a:ext uri="{FF2B5EF4-FFF2-40B4-BE49-F238E27FC236}">
                <a16:creationId xmlns:a16="http://schemas.microsoft.com/office/drawing/2014/main" id="{1F501C87-4964-4383-B7B8-0E0F835FE678}"/>
              </a:ext>
            </a:extLst>
          </p:cNvPr>
          <p:cNvPicPr>
            <a:picLocks noChangeAspect="1"/>
          </p:cNvPicPr>
          <p:nvPr/>
        </p:nvPicPr>
        <p:blipFill>
          <a:blip r:embed="rId3"/>
          <a:stretch>
            <a:fillRect/>
          </a:stretch>
        </p:blipFill>
        <p:spPr>
          <a:xfrm>
            <a:off x="779452" y="2053260"/>
            <a:ext cx="5829743" cy="3592499"/>
          </a:xfrm>
          <a:prstGeom prst="rect">
            <a:avLst/>
          </a:prstGeom>
        </p:spPr>
      </p:pic>
      <p:sp>
        <p:nvSpPr>
          <p:cNvPr id="6" name="矩形 5">
            <a:extLst>
              <a:ext uri="{FF2B5EF4-FFF2-40B4-BE49-F238E27FC236}">
                <a16:creationId xmlns:a16="http://schemas.microsoft.com/office/drawing/2014/main" id="{D293FB00-17DF-4188-BAD4-21C2D0906910}"/>
              </a:ext>
            </a:extLst>
          </p:cNvPr>
          <p:cNvSpPr/>
          <p:nvPr/>
        </p:nvSpPr>
        <p:spPr>
          <a:xfrm>
            <a:off x="6424230" y="2053261"/>
            <a:ext cx="5077442" cy="4198201"/>
          </a:xfrm>
          <a:prstGeom prst="rect">
            <a:avLst/>
          </a:prstGeom>
        </p:spPr>
        <p:txBody>
          <a:bodyPr wrap="square">
            <a:spAutoFit/>
          </a:bodyPr>
          <a:lstStyle/>
          <a:p>
            <a:pPr marL="742950" lvl="1" indent="-285750">
              <a:lnSpc>
                <a:spcPct val="150000"/>
              </a:lnSpc>
              <a:buClr>
                <a:srgbClr val="57C3FF"/>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You can achieve RO load balancing in the RO group and customize weights;</a:t>
            </a:r>
            <a:endParaRPr lang="en-US" altLang="zh-CN" dirty="0">
              <a:latin typeface="腾讯体 W7" panose="020C08030202040F0204" pitchFamily="34" charset="-122"/>
              <a:ea typeface="腾讯体 W7" panose="020C08030202040F0204" pitchFamily="34" charset="-122"/>
            </a:endParaRPr>
          </a:p>
          <a:p>
            <a:pPr marL="742950" lvl="1" indent="-285750">
              <a:lnSpc>
                <a:spcPct val="150000"/>
              </a:lnSpc>
              <a:buClr>
                <a:srgbClr val="57C3FF"/>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You can remove delayed or failed RO instances and customize the delay threshold;</a:t>
            </a:r>
            <a:endParaRPr lang="en-US" altLang="zh-CN" dirty="0">
              <a:latin typeface="腾讯体 W7" panose="020C08030202040F0204" pitchFamily="34" charset="-122"/>
              <a:ea typeface="腾讯体 W7" panose="020C08030202040F0204" pitchFamily="34" charset="-122"/>
            </a:endParaRPr>
          </a:p>
          <a:p>
            <a:pPr marL="742950" lvl="1" indent="-285750">
              <a:lnSpc>
                <a:spcPct val="150000"/>
              </a:lnSpc>
              <a:buClr>
                <a:srgbClr val="57C3FF"/>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You can mount up to 5 RO instances;</a:t>
            </a:r>
            <a:endParaRPr lang="en-US" altLang="zh-CN" dirty="0">
              <a:latin typeface="腾讯体 W7" panose="020C08030202040F0204" pitchFamily="34" charset="-122"/>
              <a:ea typeface="腾讯体 W7" panose="020C08030202040F0204" pitchFamily="34" charset="-122"/>
            </a:endParaRPr>
          </a:p>
          <a:p>
            <a:pPr marL="742950" lvl="1" indent="-285750">
              <a:lnSpc>
                <a:spcPct val="150000"/>
              </a:lnSpc>
              <a:buClr>
                <a:srgbClr val="57C3FF"/>
              </a:buClr>
              <a:buFont typeface="Wingdings" panose="05000000000000000000" pitchFamily="2" charset="2"/>
              <a:buChar char="n"/>
            </a:pPr>
            <a:r>
              <a:rPr lang="en-US" b="0" i="0" strike="noStrike" cap="none" spc="0" baseline="0" dirty="0">
                <a:solidFill>
                  <a:srgbClr val="000000"/>
                </a:solidFill>
                <a:effectLst/>
                <a:latin typeface="Times New Roman"/>
                <a:ea typeface="Times New Roman"/>
                <a:cs typeface="Times New Roman"/>
              </a:rPr>
              <a:t>Read-only instances can help easily implement a one-primary-multiple-secondary and read/write separation architecture to sustain high volumes of business requests.</a:t>
            </a:r>
            <a:endParaRPr lang="en-US" altLang="zh-CN"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54576173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Remote disaster recovery of TencentDB</a:t>
            </a:r>
            <a:endParaRPr lang="en-US" altLang="zh-CN"/>
          </a:p>
        </p:txBody>
      </p:sp>
      <p:sp>
        <p:nvSpPr>
          <p:cNvPr id="6" name="矩形 5">
            <a:extLst>
              <a:ext uri="{FF2B5EF4-FFF2-40B4-BE49-F238E27FC236}">
                <a16:creationId xmlns:a16="http://schemas.microsoft.com/office/drawing/2014/main" id="{D293FB00-17DF-4188-BAD4-21C2D0906910}"/>
              </a:ext>
            </a:extLst>
          </p:cNvPr>
          <p:cNvSpPr/>
          <p:nvPr/>
        </p:nvSpPr>
        <p:spPr>
          <a:xfrm>
            <a:off x="6443245" y="2558189"/>
            <a:ext cx="5077442" cy="3142580"/>
          </a:xfrm>
          <a:prstGeom prst="rect">
            <a:avLst/>
          </a:prstGeom>
        </p:spPr>
        <p:txBody>
          <a:bodyPr wrap="square">
            <a:spAutoFit/>
          </a:bodyPr>
          <a:lstStyle/>
          <a:p>
            <a:pPr marL="742950" lvl="1" indent="-285750">
              <a:lnSpc>
                <a:spcPct val="200000"/>
              </a:lnSpc>
              <a:buClr>
                <a:srgbClr val="57C3FF"/>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Data-Level disaster recovery</a:t>
            </a:r>
            <a:endParaRPr lang="en-US" altLang="zh-CN" sz="2000">
              <a:latin typeface="腾讯体 W7" panose="020C08030202040F0204" pitchFamily="34" charset="-122"/>
              <a:ea typeface="腾讯体 W7" panose="020C08030202040F0204" pitchFamily="34" charset="-122"/>
            </a:endParaRPr>
          </a:p>
          <a:p>
            <a:pPr marL="742950" lvl="1" indent="-285750">
              <a:lnSpc>
                <a:spcPct val="200000"/>
              </a:lnSpc>
              <a:buClr>
                <a:srgbClr val="57C3FF"/>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Intra-Region multi-AZ disaster recovery</a:t>
            </a:r>
            <a:endParaRPr lang="en-US" altLang="zh-CN" sz="2000">
              <a:latin typeface="腾讯体 W7" panose="020C08030202040F0204" pitchFamily="34" charset="-122"/>
              <a:ea typeface="腾讯体 W7" panose="020C08030202040F0204" pitchFamily="34" charset="-122"/>
            </a:endParaRPr>
          </a:p>
          <a:p>
            <a:pPr marL="742950" lvl="1" indent="-285750">
              <a:lnSpc>
                <a:spcPct val="200000"/>
              </a:lnSpc>
              <a:buClr>
                <a:srgbClr val="57C3FF"/>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Remote disaster recovery</a:t>
            </a:r>
            <a:endParaRPr lang="en-US" altLang="zh-CN" sz="2000">
              <a:latin typeface="腾讯体 W7" panose="020C08030202040F0204" pitchFamily="34" charset="-122"/>
              <a:ea typeface="腾讯体 W7" panose="020C08030202040F0204" pitchFamily="34" charset="-122"/>
            </a:endParaRPr>
          </a:p>
          <a:p>
            <a:pPr marL="742950" lvl="1" indent="-285750">
              <a:lnSpc>
                <a:spcPct val="200000"/>
              </a:lnSpc>
              <a:buClr>
                <a:srgbClr val="57C3FF"/>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2-Region-3-DC</a:t>
            </a:r>
            <a:endParaRPr lang="en-US" altLang="zh-CN" sz="2000">
              <a:latin typeface="腾讯体 W7" panose="020C08030202040F0204" pitchFamily="34" charset="-122"/>
              <a:ea typeface="腾讯体 W7" panose="020C08030202040F0204" pitchFamily="34" charset="-122"/>
            </a:endParaRPr>
          </a:p>
        </p:txBody>
      </p:sp>
      <p:pic>
        <p:nvPicPr>
          <p:cNvPr id="5" name="图片 4">
            <a:extLst>
              <a:ext uri="{FF2B5EF4-FFF2-40B4-BE49-F238E27FC236}">
                <a16:creationId xmlns:a16="http://schemas.microsoft.com/office/drawing/2014/main" id="{3B82C0FC-A3BB-4117-B6E4-CEDDC8818C32}"/>
              </a:ext>
            </a:extLst>
          </p:cNvPr>
          <p:cNvPicPr>
            <a:picLocks noChangeAspect="1"/>
          </p:cNvPicPr>
          <p:nvPr/>
        </p:nvPicPr>
        <p:blipFill>
          <a:blip r:embed="rId3"/>
          <a:stretch>
            <a:fillRect/>
          </a:stretch>
        </p:blipFill>
        <p:spPr>
          <a:xfrm>
            <a:off x="1158753" y="2243222"/>
            <a:ext cx="4590004" cy="3091635"/>
          </a:xfrm>
          <a:prstGeom prst="rect">
            <a:avLst/>
          </a:prstGeom>
        </p:spPr>
      </p:pic>
      <p:sp>
        <p:nvSpPr>
          <p:cNvPr id="8" name="文本框 7">
            <a:extLst>
              <a:ext uri="{FF2B5EF4-FFF2-40B4-BE49-F238E27FC236}">
                <a16:creationId xmlns:a16="http://schemas.microsoft.com/office/drawing/2014/main" id="{291AE276-69E8-46DB-873E-823B3DD14521}"/>
              </a:ext>
            </a:extLst>
          </p:cNvPr>
          <p:cNvSpPr txBox="1"/>
          <p:nvPr/>
        </p:nvSpPr>
        <p:spPr>
          <a:xfrm>
            <a:off x="1158754" y="5584484"/>
            <a:ext cx="3925414" cy="707886"/>
          </a:xfrm>
          <a:prstGeom prst="rect">
            <a:avLst/>
          </a:prstGeom>
          <a:noFill/>
        </p:spPr>
        <p:txBody>
          <a:bodyPr wrap="square" rtlCol="0">
            <a:spAutoFit/>
          </a:bodyPr>
          <a:lstStyle/>
          <a:p>
            <a:r>
              <a:rPr lang="en-US" sz="2000" b="1" i="0" strike="noStrike" cap="none" spc="0" baseline="0" dirty="0">
                <a:solidFill>
                  <a:srgbClr val="000000"/>
                </a:solidFill>
                <a:effectLst/>
                <a:latin typeface="Times New Roman"/>
                <a:ea typeface="Times New Roman"/>
                <a:cs typeface="Times New Roman"/>
              </a:rPr>
              <a:t>High-Availability architecture for cross-region disaster recovery</a:t>
            </a:r>
          </a:p>
        </p:txBody>
      </p:sp>
    </p:spTree>
    <p:extLst>
      <p:ext uri="{BB962C8B-B14F-4D97-AF65-F5344CB8AC3E}">
        <p14:creationId xmlns:p14="http://schemas.microsoft.com/office/powerpoint/2010/main" val="105393970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Backup and rollback of </a:t>
            </a:r>
            <a:r>
              <a:rPr lang="en-US" sz="2400" b="0" i="0" strike="noStrike" cap="none" spc="0" baseline="0" dirty="0" err="1">
                <a:solidFill>
                  <a:srgbClr val="000000"/>
                </a:solidFill>
                <a:effectLst/>
                <a:latin typeface="Times New Roman"/>
                <a:ea typeface="Times New Roman"/>
                <a:cs typeface="Times New Roman"/>
              </a:rPr>
              <a:t>TencentDB</a:t>
            </a:r>
            <a:endParaRPr lang="en-US" altLang="zh-CN" dirty="0"/>
          </a:p>
        </p:txBody>
      </p:sp>
      <p:pic>
        <p:nvPicPr>
          <p:cNvPr id="4" name="图片 3">
            <a:extLst>
              <a:ext uri="{FF2B5EF4-FFF2-40B4-BE49-F238E27FC236}">
                <a16:creationId xmlns:a16="http://schemas.microsoft.com/office/drawing/2014/main" id="{6FC28745-7DA2-4B77-9D42-21A983C2716C}"/>
              </a:ext>
            </a:extLst>
          </p:cNvPr>
          <p:cNvPicPr>
            <a:picLocks noChangeAspect="1"/>
          </p:cNvPicPr>
          <p:nvPr/>
        </p:nvPicPr>
        <p:blipFill>
          <a:blip r:embed="rId3"/>
          <a:stretch>
            <a:fillRect/>
          </a:stretch>
        </p:blipFill>
        <p:spPr>
          <a:xfrm>
            <a:off x="2909646" y="1764224"/>
            <a:ext cx="6372708" cy="2390364"/>
          </a:xfrm>
          <a:prstGeom prst="rect">
            <a:avLst/>
          </a:prstGeom>
        </p:spPr>
      </p:pic>
      <p:sp>
        <p:nvSpPr>
          <p:cNvPr id="9" name="文本框 8">
            <a:extLst>
              <a:ext uri="{FF2B5EF4-FFF2-40B4-BE49-F238E27FC236}">
                <a16:creationId xmlns:a16="http://schemas.microsoft.com/office/drawing/2014/main" id="{BDD33D22-BEF7-42B8-B6C7-8B070F756A91}"/>
              </a:ext>
            </a:extLst>
          </p:cNvPr>
          <p:cNvSpPr txBox="1"/>
          <p:nvPr/>
        </p:nvSpPr>
        <p:spPr>
          <a:xfrm>
            <a:off x="1378868" y="4154588"/>
            <a:ext cx="9586642" cy="2308324"/>
          </a:xfrm>
          <a:prstGeom prst="rect">
            <a:avLst/>
          </a:prstGeom>
          <a:noFill/>
        </p:spPr>
        <p:txBody>
          <a:bodyPr wrap="square" rtlCol="0">
            <a:spAutoFit/>
          </a:bodyPr>
          <a:lstStyle/>
          <a:p>
            <a:pPr marL="285750" indent="-285750">
              <a:buClr>
                <a:srgbClr val="57C3FF"/>
              </a:buClr>
              <a:buFont typeface="Wingdings" panose="05000000000000000000" pitchFamily="2" charset="2"/>
              <a:buChar char="n"/>
            </a:pP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for MySQL supports two backup modes: logical backup and physical backup;</a:t>
            </a:r>
            <a:endParaRPr lang="en-US" altLang="zh-CN"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Logical backup supports exporting SQL files and enables the rollback of certain tables; therefore, it is suitable for scenarios that require fine-grained rollback;</a:t>
            </a:r>
            <a:endParaRPr lang="en-US" altLang="zh-CN"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Physical backup is fast and supports incremental backup, but it is necessary to roll back the entire instance; therefore, physical backup is suitable for scenarios where frequent data backup is needed;</a:t>
            </a:r>
            <a:endParaRPr lang="en-US" altLang="zh-CN"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The number of backups in both backup modes is three replicas by default, and both of them deliver a 99.9996% data reliability;</a:t>
            </a:r>
            <a:endParaRPr lang="en-US" altLang="zh-CN" dirty="0">
              <a:latin typeface="腾讯体 W7" panose="020C08030202040F0204" pitchFamily="34" charset="-122"/>
              <a:ea typeface="腾讯体 W7" panose="020C08030202040F0204" pitchFamily="34" charset="-122"/>
            </a:endParaRPr>
          </a:p>
          <a:p>
            <a:pPr marL="285750" indent="-285750">
              <a:buClr>
                <a:srgbClr val="57C3FF"/>
              </a:buClr>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The rollback feature of </a:t>
            </a: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for MySQL supports performing batch operations on instances.</a:t>
            </a:r>
          </a:p>
        </p:txBody>
      </p:sp>
    </p:spTree>
    <p:extLst>
      <p:ext uri="{BB962C8B-B14F-4D97-AF65-F5344CB8AC3E}">
        <p14:creationId xmlns:p14="http://schemas.microsoft.com/office/powerpoint/2010/main" val="333151886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Success story 1:</a:t>
            </a:r>
            <a:endParaRPr lang="en-US" altLang="zh-CN"/>
          </a:p>
        </p:txBody>
      </p:sp>
      <p:pic>
        <p:nvPicPr>
          <p:cNvPr id="5" name="图片 4">
            <a:extLst>
              <a:ext uri="{FF2B5EF4-FFF2-40B4-BE49-F238E27FC236}">
                <a16:creationId xmlns:a16="http://schemas.microsoft.com/office/drawing/2014/main" id="{A9628A73-7BCF-48DE-9085-DF2D3CCC6A0F}"/>
              </a:ext>
            </a:extLst>
          </p:cNvPr>
          <p:cNvPicPr>
            <a:picLocks noChangeAspect="1"/>
          </p:cNvPicPr>
          <p:nvPr/>
        </p:nvPicPr>
        <p:blipFill>
          <a:blip r:embed="rId3"/>
          <a:stretch>
            <a:fillRect/>
          </a:stretch>
        </p:blipFill>
        <p:spPr>
          <a:xfrm>
            <a:off x="1199456" y="2060848"/>
            <a:ext cx="5328592" cy="4177760"/>
          </a:xfrm>
          <a:prstGeom prst="rect">
            <a:avLst/>
          </a:prstGeom>
        </p:spPr>
      </p:pic>
      <p:sp>
        <p:nvSpPr>
          <p:cNvPr id="6" name="文本框 5">
            <a:extLst>
              <a:ext uri="{FF2B5EF4-FFF2-40B4-BE49-F238E27FC236}">
                <a16:creationId xmlns:a16="http://schemas.microsoft.com/office/drawing/2014/main" id="{101B5DCB-CF3C-418E-B652-B8E32D66E75E}"/>
              </a:ext>
            </a:extLst>
          </p:cNvPr>
          <p:cNvSpPr txBox="1"/>
          <p:nvPr/>
        </p:nvSpPr>
        <p:spPr>
          <a:xfrm>
            <a:off x="7132331" y="1424661"/>
            <a:ext cx="4725524" cy="4585871"/>
          </a:xfrm>
          <a:prstGeom prst="rect">
            <a:avLst/>
          </a:prstGeom>
          <a:noFill/>
        </p:spPr>
        <p:txBody>
          <a:bodyPr wrap="square" rtlCol="0">
            <a:spAutoFit/>
          </a:bodyPr>
          <a:lstStyle/>
          <a:p>
            <a:r>
              <a:rPr lang="en-US" sz="2000" b="1" i="0" strike="noStrike" cap="none" spc="0" baseline="0" dirty="0">
                <a:solidFill>
                  <a:srgbClr val="57C3FF"/>
                </a:solidFill>
                <a:effectLst/>
                <a:latin typeface="Times New Roman"/>
                <a:ea typeface="Times New Roman"/>
                <a:cs typeface="Times New Roman"/>
              </a:rPr>
              <a:t>[Background]</a:t>
            </a:r>
          </a:p>
          <a:p>
            <a:r>
              <a:rPr lang="en-US" sz="1800" b="0" i="0" strike="noStrike" cap="none" spc="0" baseline="0" dirty="0">
                <a:solidFill>
                  <a:srgbClr val="000000"/>
                </a:solidFill>
                <a:effectLst/>
                <a:latin typeface="Times New Roman"/>
                <a:ea typeface="Times New Roman"/>
                <a:cs typeface="Times New Roman"/>
              </a:rPr>
              <a:t>      A well-known O2O company migrated its business to Tencent Cloud in 2015. After it experienced explosive business growth, its original self-built databases could no longer sustain the rapid growth of its business.</a:t>
            </a:r>
            <a:endParaRPr lang="en-US" altLang="zh-CN" dirty="0">
              <a:latin typeface="腾讯体 W7" panose="020C08030202040F0204" pitchFamily="34" charset="-122"/>
              <a:ea typeface="腾讯体 W7" panose="020C08030202040F0204" pitchFamily="34" charset="-122"/>
            </a:endParaRPr>
          </a:p>
          <a:p>
            <a:endParaRPr lang="en-US" altLang="zh-CN" dirty="0">
              <a:latin typeface="腾讯体 W7" panose="020C08030202040F0204" pitchFamily="34" charset="-122"/>
              <a:ea typeface="腾讯体 W7" panose="020C08030202040F0204" pitchFamily="34" charset="-122"/>
            </a:endParaRPr>
          </a:p>
          <a:p>
            <a:r>
              <a:rPr lang="en-US" sz="2000" b="1" i="0" strike="noStrike" cap="none" spc="0" baseline="0" dirty="0">
                <a:solidFill>
                  <a:srgbClr val="57C3FF"/>
                </a:solidFill>
                <a:effectLst/>
                <a:latin typeface="Times New Roman"/>
                <a:ea typeface="Times New Roman"/>
                <a:cs typeface="Times New Roman"/>
              </a:rPr>
              <a:t>[Solution]</a:t>
            </a:r>
          </a:p>
          <a:p>
            <a:r>
              <a:rPr lang="en-US" sz="1800" b="0" i="0" strike="noStrike" cap="none" spc="0" baseline="0" dirty="0">
                <a:solidFill>
                  <a:srgbClr val="000000"/>
                </a:solidFill>
                <a:effectLst/>
                <a:latin typeface="Times New Roman"/>
                <a:ea typeface="Times New Roman"/>
                <a:cs typeface="Times New Roman"/>
              </a:rPr>
              <a:t>      In view of the characteristics of O2O business, databases of the highest specification were deployed for the user, order, and merchant systems, and seven read-only instances were created for each database;</a:t>
            </a:r>
            <a:endParaRPr lang="en-US" altLang="zh-CN" dirty="0">
              <a:latin typeface="腾讯体 W7" panose="020C08030202040F0204" pitchFamily="34" charset="-122"/>
              <a:ea typeface="腾讯体 W7" panose="020C08030202040F0204" pitchFamily="34" charset="-122"/>
            </a:endParaRPr>
          </a:p>
          <a:p>
            <a:r>
              <a:rPr lang="en-US" sz="1800" b="0" i="0" strike="noStrike" cap="none" spc="0" baseline="0" dirty="0">
                <a:solidFill>
                  <a:srgbClr val="000000"/>
                </a:solidFill>
                <a:effectLst/>
                <a:latin typeface="Times New Roman"/>
                <a:ea typeface="Times New Roman"/>
                <a:cs typeface="Times New Roman"/>
              </a:rPr>
              <a:t>One read-only instance was created for the user behavior log database for internal business queries and real-time data analysis.</a:t>
            </a:r>
          </a:p>
        </p:txBody>
      </p:sp>
    </p:spTree>
    <p:extLst>
      <p:ext uri="{BB962C8B-B14F-4D97-AF65-F5344CB8AC3E}">
        <p14:creationId xmlns:p14="http://schemas.microsoft.com/office/powerpoint/2010/main" val="426125232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1ACF1"/>
                </a:solidFill>
                <a:effectLst/>
                <a:latin typeface="Times New Roman"/>
                <a:ea typeface="Times New Roman"/>
                <a:cs typeface="Times New Roman"/>
              </a:rPr>
              <a:t>6.3 Design of the data layer based on Tencent Cloud services (continued)</a:t>
            </a:r>
            <a:endParaRPr lang="zh-CN" altLang="en-US" sz="3200" dirty="0"/>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Success story 2:</a:t>
            </a:r>
            <a:endParaRPr lang="en-US" altLang="zh-CN"/>
          </a:p>
        </p:txBody>
      </p:sp>
      <p:sp>
        <p:nvSpPr>
          <p:cNvPr id="6" name="文本框 5">
            <a:extLst>
              <a:ext uri="{FF2B5EF4-FFF2-40B4-BE49-F238E27FC236}">
                <a16:creationId xmlns:a16="http://schemas.microsoft.com/office/drawing/2014/main" id="{101B5DCB-CF3C-418E-B652-B8E32D66E75E}"/>
              </a:ext>
            </a:extLst>
          </p:cNvPr>
          <p:cNvSpPr txBox="1"/>
          <p:nvPr/>
        </p:nvSpPr>
        <p:spPr>
          <a:xfrm>
            <a:off x="6327008" y="1295540"/>
            <a:ext cx="5864992" cy="5109091"/>
          </a:xfrm>
          <a:prstGeom prst="rect">
            <a:avLst/>
          </a:prstGeom>
          <a:noFill/>
        </p:spPr>
        <p:txBody>
          <a:bodyPr wrap="square" rtlCol="0">
            <a:spAutoFit/>
          </a:bodyPr>
          <a:lstStyle/>
          <a:p>
            <a:r>
              <a:rPr lang="en-US" sz="2000" b="1" i="0" strike="noStrike" cap="none" spc="0" baseline="0" dirty="0">
                <a:solidFill>
                  <a:srgbClr val="57C3FF"/>
                </a:solidFill>
                <a:effectLst/>
                <a:latin typeface="Times New Roman"/>
                <a:ea typeface="Times New Roman"/>
                <a:cs typeface="Times New Roman"/>
              </a:rPr>
              <a:t>[Background]</a:t>
            </a:r>
          </a:p>
          <a:p>
            <a:r>
              <a:rPr lang="en-US" sz="1600" b="0" i="0" strike="noStrike" cap="none" spc="0" baseline="0" dirty="0">
                <a:solidFill>
                  <a:srgbClr val="000000"/>
                </a:solidFill>
                <a:effectLst/>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A well-known gaming company received complaints from some users for the total loss of their gears, points, and coins, but the historical orders could not be accessed. Finally, this was found to be caused by the bugs in the new release, which led to confusion about the basic data of users above a certain level. As the game was zone-specific and server-specific, over 100 </a:t>
            </a: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instances and approximately 90 self-built MySQL instances were involved.</a:t>
            </a:r>
            <a:endParaRPr lang="en-US" altLang="zh-CN" dirty="0">
              <a:latin typeface="腾讯体 W7" panose="020C08030202040F0204" pitchFamily="34" charset="-122"/>
              <a:ea typeface="腾讯体 W7" panose="020C08030202040F0204" pitchFamily="34" charset="-122"/>
            </a:endParaRPr>
          </a:p>
          <a:p>
            <a:endParaRPr lang="en-US" altLang="zh-CN" sz="1600" dirty="0">
              <a:latin typeface="腾讯体 W7" panose="020C08030202040F0204" pitchFamily="34" charset="-122"/>
              <a:ea typeface="腾讯体 W7" panose="020C08030202040F0204" pitchFamily="34" charset="-122"/>
            </a:endParaRPr>
          </a:p>
          <a:p>
            <a:r>
              <a:rPr lang="en-US" sz="2000" b="1" i="0" strike="noStrike" cap="none" spc="0" baseline="0" dirty="0">
                <a:solidFill>
                  <a:srgbClr val="57C3FF"/>
                </a:solidFill>
                <a:effectLst/>
                <a:latin typeface="Times New Roman"/>
                <a:ea typeface="Times New Roman"/>
                <a:cs typeface="Times New Roman"/>
              </a:rPr>
              <a:t>[Solution]</a:t>
            </a:r>
          </a:p>
          <a:p>
            <a:pPr marL="285750" indent="-285750">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As </a:t>
            </a: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could be rolled back to any time point and supports batch operations, a rollback operation was initiated on over 100 </a:t>
            </a: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instances at the same time;</a:t>
            </a:r>
            <a:endParaRPr lang="en-US" altLang="zh-CN" dirty="0">
              <a:latin typeface="腾讯体 W7" panose="020C08030202040F0204" pitchFamily="34" charset="-122"/>
              <a:ea typeface="腾讯体 W7" panose="020C08030202040F0204" pitchFamily="34" charset="-122"/>
            </a:endParaRPr>
          </a:p>
          <a:p>
            <a:pPr marL="285750" indent="-285750">
              <a:buFont typeface="Wingdings" panose="05000000000000000000" pitchFamily="2" charset="2"/>
              <a:buChar char="n"/>
            </a:pPr>
            <a:r>
              <a:rPr lang="en-US" sz="1800" b="0" i="0" strike="noStrike" cap="none" spc="0" baseline="0" dirty="0">
                <a:solidFill>
                  <a:srgbClr val="000000"/>
                </a:solidFill>
                <a:effectLst/>
                <a:latin typeface="Times New Roman"/>
                <a:ea typeface="Times New Roman"/>
                <a:cs typeface="Times New Roman"/>
              </a:rPr>
              <a:t>Concurrent replication was supported during </a:t>
            </a:r>
            <a:r>
              <a:rPr lang="en-US" sz="1800" b="0" i="0" strike="noStrike" cap="none" spc="0" baseline="0" dirty="0" err="1">
                <a:solidFill>
                  <a:srgbClr val="000000"/>
                </a:solidFill>
                <a:effectLst/>
                <a:latin typeface="Times New Roman"/>
                <a:ea typeface="Times New Roman"/>
                <a:cs typeface="Times New Roman"/>
              </a:rPr>
              <a:t>TencentDB</a:t>
            </a:r>
            <a:r>
              <a:rPr lang="en-US" sz="1800" b="0" i="0" strike="noStrike" cap="none" spc="0" baseline="0" dirty="0">
                <a:solidFill>
                  <a:srgbClr val="000000"/>
                </a:solidFill>
                <a:effectLst/>
                <a:latin typeface="Times New Roman"/>
                <a:ea typeface="Times New Roman"/>
                <a:cs typeface="Times New Roman"/>
              </a:rPr>
              <a:t> rollbacks, which greatly reduced the time required for rollbacks.</a:t>
            </a:r>
            <a:endParaRPr lang="en-US" altLang="zh-CN" dirty="0">
              <a:latin typeface="腾讯体 W7" panose="020C08030202040F0204" pitchFamily="34" charset="-122"/>
              <a:ea typeface="腾讯体 W7" panose="020C08030202040F0204" pitchFamily="34" charset="-122"/>
            </a:endParaRPr>
          </a:p>
        </p:txBody>
      </p:sp>
      <p:pic>
        <p:nvPicPr>
          <p:cNvPr id="7" name="图片 6">
            <a:extLst>
              <a:ext uri="{FF2B5EF4-FFF2-40B4-BE49-F238E27FC236}">
                <a16:creationId xmlns:a16="http://schemas.microsoft.com/office/drawing/2014/main" id="{571315B3-FABB-485B-8221-376CE49BAA37}"/>
              </a:ext>
            </a:extLst>
          </p:cNvPr>
          <p:cNvPicPr>
            <a:picLocks noChangeAspect="1"/>
          </p:cNvPicPr>
          <p:nvPr/>
        </p:nvPicPr>
        <p:blipFill>
          <a:blip r:embed="rId3"/>
          <a:stretch>
            <a:fillRect/>
          </a:stretch>
        </p:blipFill>
        <p:spPr>
          <a:xfrm>
            <a:off x="905701" y="2272095"/>
            <a:ext cx="5421306" cy="3033890"/>
          </a:xfrm>
          <a:prstGeom prst="rect">
            <a:avLst/>
          </a:prstGeom>
        </p:spPr>
      </p:pic>
    </p:spTree>
    <p:extLst>
      <p:ext uri="{BB962C8B-B14F-4D97-AF65-F5344CB8AC3E}">
        <p14:creationId xmlns:p14="http://schemas.microsoft.com/office/powerpoint/2010/main" val="429281198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542E6C-845A-47C9-9CDE-86D9C8B35773}"/>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Reflection questions</a:t>
            </a:r>
          </a:p>
        </p:txBody>
      </p:sp>
      <p:sp>
        <p:nvSpPr>
          <p:cNvPr id="3" name="内容占位符 2">
            <a:extLst>
              <a:ext uri="{FF2B5EF4-FFF2-40B4-BE49-F238E27FC236}">
                <a16:creationId xmlns:a16="http://schemas.microsoft.com/office/drawing/2014/main" id="{CFA4D323-DF37-4F42-8BD0-F2C79256DDF1}"/>
              </a:ext>
            </a:extLst>
          </p:cNvPr>
          <p:cNvSpPr>
            <a:spLocks noGrp="1"/>
          </p:cNvSpPr>
          <p:nvPr>
            <p:ph idx="1"/>
          </p:nvPr>
        </p:nvSpPr>
        <p:spPr/>
        <p:txBody>
          <a:bodyPr/>
          <a:lstStyle/>
          <a:p>
            <a:r>
              <a:rPr lang="en-US" sz="2000" b="0" i="0" strike="noStrike" cap="none" spc="0" baseline="0" dirty="0">
                <a:solidFill>
                  <a:srgbClr val="000000"/>
                </a:solidFill>
                <a:effectLst/>
                <a:latin typeface="Times New Roman"/>
                <a:ea typeface="Times New Roman"/>
                <a:cs typeface="Times New Roman"/>
              </a:rPr>
              <a:t>Q1: what are the basic principles of designing a high-availability architecture in Tencent Cloud?</a:t>
            </a:r>
          </a:p>
          <a:p>
            <a:r>
              <a:rPr lang="en-US" sz="2000" b="0" i="0" strike="noStrike" cap="none" spc="0" baseline="0" dirty="0">
                <a:solidFill>
                  <a:srgbClr val="000000"/>
                </a:solidFill>
                <a:effectLst/>
                <a:latin typeface="Times New Roman"/>
                <a:ea typeface="Times New Roman"/>
                <a:cs typeface="Times New Roman"/>
              </a:rPr>
              <a:t>Q2: how do we design a high-availability architecture for the outer layer network?</a:t>
            </a:r>
          </a:p>
          <a:p>
            <a:r>
              <a:rPr lang="en-US" sz="2000" b="0" i="0" strike="noStrike" cap="none" spc="0" baseline="0" dirty="0">
                <a:solidFill>
                  <a:srgbClr val="000000"/>
                </a:solidFill>
                <a:effectLst/>
                <a:latin typeface="Times New Roman"/>
                <a:ea typeface="Times New Roman"/>
                <a:cs typeface="Times New Roman"/>
              </a:rPr>
              <a:t>Q3: how do we design a high-availability architecture for the access layer?</a:t>
            </a:r>
            <a:endParaRPr lang="en-US" altLang="zh-CN" sz="2000" dirty="0"/>
          </a:p>
          <a:p>
            <a:r>
              <a:rPr lang="en-US" sz="2000" b="0" i="0" strike="noStrike" cap="none" spc="0" baseline="0" dirty="0">
                <a:solidFill>
                  <a:srgbClr val="000000"/>
                </a:solidFill>
                <a:effectLst/>
                <a:latin typeface="Times New Roman"/>
                <a:ea typeface="Times New Roman"/>
                <a:cs typeface="Times New Roman"/>
              </a:rPr>
              <a:t>Q4: how do we design a high-availability architecture for the application layer?</a:t>
            </a:r>
            <a:endParaRPr lang="en-US" altLang="zh-CN" sz="2000" dirty="0"/>
          </a:p>
          <a:p>
            <a:r>
              <a:rPr lang="en-US" sz="2000" b="0" i="0" strike="noStrike" cap="none" spc="0" baseline="0" dirty="0">
                <a:solidFill>
                  <a:srgbClr val="000000"/>
                </a:solidFill>
                <a:effectLst/>
                <a:latin typeface="Times New Roman"/>
                <a:ea typeface="Times New Roman"/>
                <a:cs typeface="Times New Roman"/>
              </a:rPr>
              <a:t>Q5: how do we design a high-availability architecture for the middleware layer?</a:t>
            </a:r>
            <a:endParaRPr lang="en-US" altLang="zh-CN" sz="2000" dirty="0"/>
          </a:p>
          <a:p>
            <a:r>
              <a:rPr lang="en-US" sz="2000" b="0" i="0" strike="noStrike" cap="none" spc="0" baseline="0" dirty="0">
                <a:solidFill>
                  <a:srgbClr val="000000"/>
                </a:solidFill>
                <a:effectLst/>
                <a:latin typeface="Times New Roman"/>
                <a:ea typeface="Times New Roman"/>
                <a:cs typeface="Times New Roman"/>
              </a:rPr>
              <a:t>Q6: how do we design a high-availability architecture for the data layer?</a:t>
            </a:r>
            <a:endParaRPr lang="en-US" altLang="zh-CN" sz="2000" dirty="0"/>
          </a:p>
          <a:p>
            <a:endParaRPr lang="zh-CN" altLang="en-US" sz="2000" dirty="0"/>
          </a:p>
        </p:txBody>
      </p:sp>
    </p:spTree>
    <p:extLst>
      <p:ext uri="{BB962C8B-B14F-4D97-AF65-F5344CB8AC3E}">
        <p14:creationId xmlns:p14="http://schemas.microsoft.com/office/powerpoint/2010/main" val="133655980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9C08D-2873-436E-9147-139186EE2CC7}"/>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Course summary</a:t>
            </a:r>
          </a:p>
        </p:txBody>
      </p:sp>
      <p:sp>
        <p:nvSpPr>
          <p:cNvPr id="3" name="内容占位符 2">
            <a:extLst>
              <a:ext uri="{FF2B5EF4-FFF2-40B4-BE49-F238E27FC236}">
                <a16:creationId xmlns:a16="http://schemas.microsoft.com/office/drawing/2014/main" id="{CD792713-F4D3-4A3A-B5C6-3C089A283EC6}"/>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This course covers:</a:t>
            </a:r>
            <a:endParaRPr lang="en-US" altLang="zh-CN"/>
          </a:p>
          <a:p>
            <a:pPr lvl="1"/>
            <a:r>
              <a:rPr lang="en-US" sz="2000" b="0" i="0" strike="noStrike" cap="none" spc="0" baseline="0">
                <a:solidFill>
                  <a:srgbClr val="000000"/>
                </a:solidFill>
                <a:effectLst/>
                <a:latin typeface="Times New Roman"/>
                <a:ea typeface="Times New Roman"/>
                <a:cs typeface="Times New Roman"/>
              </a:rPr>
              <a:t>Principles of designing a high-availability architecture</a:t>
            </a:r>
            <a:endParaRPr lang="en-US" altLang="zh-CN"/>
          </a:p>
          <a:p>
            <a:pPr lvl="1"/>
            <a:r>
              <a:rPr lang="en-US" sz="2000" b="0" i="0" strike="noStrike" cap="none" spc="0" baseline="0">
                <a:solidFill>
                  <a:srgbClr val="000000"/>
                </a:solidFill>
                <a:effectLst/>
                <a:latin typeface="Times New Roman"/>
                <a:ea typeface="Times New Roman"/>
                <a:cs typeface="Times New Roman"/>
              </a:rPr>
              <a:t>How to design a high-availability architecture for the outer layer network</a:t>
            </a:r>
            <a:endParaRPr lang="en-US" altLang="zh-CN"/>
          </a:p>
          <a:p>
            <a:pPr lvl="1"/>
            <a:r>
              <a:rPr lang="en-US" sz="2000" b="0" i="0" strike="noStrike" cap="none" spc="0" baseline="0">
                <a:solidFill>
                  <a:srgbClr val="000000"/>
                </a:solidFill>
                <a:effectLst/>
                <a:latin typeface="Times New Roman"/>
                <a:ea typeface="Times New Roman"/>
                <a:cs typeface="Times New Roman"/>
              </a:rPr>
              <a:t>How to design a high-availability architecture for the access layer</a:t>
            </a:r>
            <a:endParaRPr lang="en-US" altLang="zh-CN"/>
          </a:p>
          <a:p>
            <a:pPr lvl="1"/>
            <a:r>
              <a:rPr lang="en-US" sz="2000" b="0" i="0" strike="noStrike" cap="none" spc="0" baseline="0">
                <a:solidFill>
                  <a:srgbClr val="000000"/>
                </a:solidFill>
                <a:effectLst/>
                <a:latin typeface="Times New Roman"/>
                <a:ea typeface="Times New Roman"/>
                <a:cs typeface="Times New Roman"/>
              </a:rPr>
              <a:t>How to design a high-availability architecture for the application layer</a:t>
            </a:r>
            <a:endParaRPr lang="en-US" altLang="zh-CN"/>
          </a:p>
          <a:p>
            <a:pPr lvl="1"/>
            <a:r>
              <a:rPr lang="en-US" sz="2000" b="0" i="0" strike="noStrike" cap="none" spc="0" baseline="0">
                <a:solidFill>
                  <a:srgbClr val="000000"/>
                </a:solidFill>
                <a:effectLst/>
                <a:latin typeface="Times New Roman"/>
                <a:ea typeface="Times New Roman"/>
                <a:cs typeface="Times New Roman"/>
              </a:rPr>
              <a:t>How to design a high-availability architecture for the middleware layer</a:t>
            </a:r>
            <a:endParaRPr lang="en-US" altLang="zh-CN"/>
          </a:p>
          <a:p>
            <a:pPr lvl="1"/>
            <a:r>
              <a:rPr lang="en-US" sz="2000" b="0" i="0" strike="noStrike" cap="none" spc="0" baseline="0">
                <a:solidFill>
                  <a:srgbClr val="000000"/>
                </a:solidFill>
                <a:effectLst/>
                <a:latin typeface="Times New Roman"/>
                <a:ea typeface="Times New Roman"/>
                <a:cs typeface="Times New Roman"/>
              </a:rPr>
              <a:t>How to design a high-availability architecture for the data layer</a:t>
            </a:r>
            <a:endParaRPr lang="en-US" altLang="zh-CN"/>
          </a:p>
          <a:p>
            <a:endParaRPr lang="en-US" altLang="zh-CN"/>
          </a:p>
        </p:txBody>
      </p:sp>
    </p:spTree>
    <p:extLst>
      <p:ext uri="{BB962C8B-B14F-4D97-AF65-F5344CB8AC3E}">
        <p14:creationId xmlns:p14="http://schemas.microsoft.com/office/powerpoint/2010/main" val="330810845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518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1.2 Overall planning for high availability (continued)</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Recommended disaster recovery schemes for customers at different stages:</a:t>
            </a:r>
            <a:endParaRPr lang="en-US" altLang="zh-CN"/>
          </a:p>
          <a:p>
            <a:endParaRPr lang="en-US" altLang="zh-CN"/>
          </a:p>
        </p:txBody>
      </p:sp>
      <p:graphicFrame>
        <p:nvGraphicFramePr>
          <p:cNvPr id="12" name="图表 4">
            <a:extLst>
              <a:ext uri="{FF2B5EF4-FFF2-40B4-BE49-F238E27FC236}">
                <a16:creationId xmlns:a16="http://schemas.microsoft.com/office/drawing/2014/main" id="{A2BD9407-2397-4731-8E76-E03F53F01635}"/>
              </a:ext>
            </a:extLst>
          </p:cNvPr>
          <p:cNvGraphicFramePr/>
          <p:nvPr>
            <p:extLst>
              <p:ext uri="{D42A27DB-BD31-4B8C-83A1-F6EECF244321}">
                <p14:modId xmlns:p14="http://schemas.microsoft.com/office/powerpoint/2010/main" val="1379322450"/>
              </p:ext>
            </p:extLst>
          </p:nvPr>
        </p:nvGraphicFramePr>
        <p:xfrm>
          <a:off x="1527875" y="2420888"/>
          <a:ext cx="9279050" cy="3492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a:extLst>
              <a:ext uri="{FF2B5EF4-FFF2-40B4-BE49-F238E27FC236}">
                <a16:creationId xmlns:a16="http://schemas.microsoft.com/office/drawing/2014/main" id="{606E27D2-3EA1-4668-A6D1-C3DDB3F7D956}"/>
              </a:ext>
            </a:extLst>
          </p:cNvPr>
          <p:cNvSpPr txBox="1"/>
          <p:nvPr/>
        </p:nvSpPr>
        <p:spPr>
          <a:xfrm>
            <a:off x="2350756" y="3308791"/>
            <a:ext cx="1657840" cy="701741"/>
          </a:xfrm>
          <a:prstGeom prst="rect">
            <a:avLst/>
          </a:prstGeom>
          <a:noFill/>
        </p:spPr>
        <p:txBody>
          <a:bodyPr wrap="square" rtlCol="0">
            <a:spAutoFit/>
          </a:bodyPr>
          <a:lstStyle/>
          <a:p>
            <a:pPr algn="ctr"/>
            <a:r>
              <a:rPr lang="en-US" sz="2000" b="0" i="0" strike="noStrike" cap="none" spc="0" baseline="0">
                <a:solidFill>
                  <a:srgbClr val="000000"/>
                </a:solidFill>
                <a:effectLst/>
                <a:latin typeface="Times New Roman"/>
                <a:ea typeface="Times New Roman"/>
                <a:cs typeface="Times New Roman"/>
              </a:rPr>
              <a:t>Startup stage</a:t>
            </a:r>
          </a:p>
        </p:txBody>
      </p:sp>
      <p:sp>
        <p:nvSpPr>
          <p:cNvPr id="14" name="文本框 13">
            <a:extLst>
              <a:ext uri="{FF2B5EF4-FFF2-40B4-BE49-F238E27FC236}">
                <a16:creationId xmlns:a16="http://schemas.microsoft.com/office/drawing/2014/main" id="{BBF88A92-8FE4-4E06-9B0D-B58BF4FED1DE}"/>
              </a:ext>
            </a:extLst>
          </p:cNvPr>
          <p:cNvSpPr txBox="1"/>
          <p:nvPr/>
        </p:nvSpPr>
        <p:spPr>
          <a:xfrm>
            <a:off x="5267080" y="2600913"/>
            <a:ext cx="1657840" cy="701741"/>
          </a:xfrm>
          <a:prstGeom prst="rect">
            <a:avLst/>
          </a:prstGeom>
          <a:noFill/>
        </p:spPr>
        <p:txBody>
          <a:bodyPr wrap="square" rtlCol="0">
            <a:spAutoFit/>
          </a:bodyPr>
          <a:lstStyle/>
          <a:p>
            <a:pPr algn="ctr"/>
            <a:r>
              <a:rPr lang="en-US" sz="2000" b="0" i="0" strike="noStrike" cap="none" spc="0" baseline="0">
                <a:solidFill>
                  <a:srgbClr val="000000"/>
                </a:solidFill>
                <a:effectLst/>
                <a:latin typeface="Times New Roman"/>
                <a:ea typeface="Times New Roman"/>
                <a:cs typeface="Times New Roman"/>
              </a:rPr>
              <a:t>Growth stage</a:t>
            </a:r>
          </a:p>
        </p:txBody>
      </p:sp>
      <p:sp>
        <p:nvSpPr>
          <p:cNvPr id="15" name="文本框 14">
            <a:extLst>
              <a:ext uri="{FF2B5EF4-FFF2-40B4-BE49-F238E27FC236}">
                <a16:creationId xmlns:a16="http://schemas.microsoft.com/office/drawing/2014/main" id="{B5145BDB-79DD-4031-817E-6EB5AD7DB4C5}"/>
              </a:ext>
            </a:extLst>
          </p:cNvPr>
          <p:cNvSpPr txBox="1"/>
          <p:nvPr/>
        </p:nvSpPr>
        <p:spPr>
          <a:xfrm>
            <a:off x="7967380" y="1954871"/>
            <a:ext cx="1657840" cy="701741"/>
          </a:xfrm>
          <a:prstGeom prst="rect">
            <a:avLst/>
          </a:prstGeom>
          <a:noFill/>
        </p:spPr>
        <p:txBody>
          <a:bodyPr wrap="square" rtlCol="0">
            <a:spAutoFit/>
          </a:bodyPr>
          <a:lstStyle/>
          <a:p>
            <a:pPr algn="ctr"/>
            <a:r>
              <a:rPr lang="en-US" sz="2000" b="0" i="0" strike="noStrike" cap="none" spc="0" baseline="0">
                <a:solidFill>
                  <a:srgbClr val="000000"/>
                </a:solidFill>
                <a:effectLst/>
                <a:latin typeface="Times New Roman"/>
                <a:ea typeface="Times New Roman"/>
                <a:cs typeface="Times New Roman"/>
              </a:rPr>
              <a:t>Stability stage</a:t>
            </a:r>
          </a:p>
        </p:txBody>
      </p:sp>
    </p:spTree>
    <p:extLst>
      <p:ext uri="{BB962C8B-B14F-4D97-AF65-F5344CB8AC3E}">
        <p14:creationId xmlns:p14="http://schemas.microsoft.com/office/powerpoint/2010/main" val="179519415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1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1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1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3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3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3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heme/theme1.xml><?xml version="1.0" encoding="utf-8"?>
<a:theme xmlns:a="http://schemas.openxmlformats.org/drawingml/2006/main" name="2_主题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常用">
      <a:majorFont>
        <a:latin typeface="Arial"/>
        <a:ea typeface="微软雅黑"/>
        <a:cs typeface="Arial"/>
      </a:majorFont>
      <a:minorFont>
        <a:latin typeface="Arial"/>
        <a:ea typeface="微软雅黑"/>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校企合作平台ppt模板2.potx" id="{1EC17C97-BDAC-4CC8-A1ED-37FEB56DAD4E}" vid="{A7D7765D-A88D-4014-A1BC-BEBCA6C931C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课件模板(1)</Template>
  <TotalTime>22297</TotalTime>
  <Words>15964</Words>
  <Application>Microsoft Macintosh PowerPoint</Application>
  <PresentationFormat>宽屏</PresentationFormat>
  <Paragraphs>1114</Paragraphs>
  <Slides>88</Slides>
  <Notes>88</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88</vt:i4>
      </vt:variant>
    </vt:vector>
  </HeadingPairs>
  <TitlesOfParts>
    <vt:vector size="96" baseType="lpstr">
      <vt:lpstr>等线</vt:lpstr>
      <vt:lpstr>腾讯体 W7</vt:lpstr>
      <vt:lpstr>微软雅黑</vt:lpstr>
      <vt:lpstr>TTTGB Medium</vt:lpstr>
      <vt:lpstr>Arial</vt:lpstr>
      <vt:lpstr>Times New Roman</vt:lpstr>
      <vt:lpstr>Wingdings</vt:lpstr>
      <vt:lpstr>2_主题1</vt:lpstr>
      <vt:lpstr>PowerPoint 演示文稿</vt:lpstr>
      <vt:lpstr>Objectives</vt:lpstr>
      <vt:lpstr>PowerPoint 演示文稿</vt:lpstr>
      <vt:lpstr>PowerPoint 演示文稿</vt:lpstr>
      <vt:lpstr>1.1 Challenges faced by high availability</vt:lpstr>
      <vt:lpstr>1.1 Challenges faced by high availability (continued)</vt:lpstr>
      <vt:lpstr>1.1 Challenges faced by high availability (continued)</vt:lpstr>
      <vt:lpstr>1.2 Overall planning for high availability</vt:lpstr>
      <vt:lpstr>1.2 Overall planning for high availability (continued)</vt:lpstr>
      <vt:lpstr>1.2 Overall planning for high availability (continued)</vt:lpstr>
      <vt:lpstr>1.2 Overall planning for high availability (continued)</vt:lpstr>
      <vt:lpstr>1.2 Overall planning for high availability (continued)</vt:lpstr>
      <vt:lpstr>PowerPoint 演示文稿</vt:lpstr>
      <vt:lpstr>2.1 Challenges faced by the outer layer network</vt:lpstr>
      <vt:lpstr>2.1 Challenges faced by the outer layer network (continued)</vt:lpstr>
      <vt:lpstr>2.1 Challenges faced by the outer layer network (continued)</vt:lpstr>
      <vt:lpstr>2.2 High-Availability design for the outer layer network</vt:lpstr>
      <vt:lpstr>2.2 High-Availability design for the outer layer network (continued)</vt:lpstr>
      <vt:lpstr>2.2 High-Availability design for the outer layer network (continued)</vt:lpstr>
      <vt:lpstr>2.3 Design of the outer layer network based on Tencent Cloud services</vt:lpstr>
      <vt:lpstr>2.3 Design of the outer layer network based on Tencent Cloud services (continued)</vt:lpstr>
      <vt:lpstr>2.3 Design of the outer layer network based on Tencent Cloud services (continued)</vt:lpstr>
      <vt:lpstr>2.3 Design of the outer layer network based on Tencent Cloud services (continued)</vt:lpstr>
      <vt:lpstr>2.3 Design of the outer layer network based on Tencent Cloud services (continued)</vt:lpstr>
      <vt:lpstr>2.3 Design of the outer layer network based on Tencent Cloud services (continued)</vt:lpstr>
      <vt:lpstr>2.3 Design of the outer layer network based on Tencent Cloud services (continued)</vt:lpstr>
      <vt:lpstr>2.3 Design of the outer layer network based on Tencent Cloud services (continued)</vt:lpstr>
      <vt:lpstr>PowerPoint 演示文稿</vt:lpstr>
      <vt:lpstr>2.3 Design of the outer layer network based on Tencent Cloud services (continued)</vt:lpstr>
      <vt:lpstr>2.3 Design of the outer layer network based on Tencent Cloud services (continued)</vt:lpstr>
      <vt:lpstr>PowerPoint 演示文稿</vt:lpstr>
      <vt:lpstr>3.1 Challenges faced by the access layer</vt:lpstr>
      <vt:lpstr>3.2 High-Availability design for the access layer</vt:lpstr>
      <vt:lpstr>3.3 Design of the access layer based on Tencent Cloud services</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3.3 Design of the access layer based on Tencent Cloud services (continued)</vt:lpstr>
      <vt:lpstr>PowerPoint 演示文稿</vt:lpstr>
      <vt:lpstr>4.1 Challenges faced by the design of the application layer</vt:lpstr>
      <vt:lpstr>4.2 High-Availability design for the application layer</vt:lpstr>
      <vt:lpstr>4.3 Design of the application layer based on Tencent Cloud services</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4.3 Design of the application layer based on Tencent Cloud services (continued)</vt:lpstr>
      <vt:lpstr>PowerPoint 演示文稿</vt:lpstr>
      <vt:lpstr>5.1 Challenges faced by the middleware layer</vt:lpstr>
      <vt:lpstr>5.2 High-Availability design for the middleware layer</vt:lpstr>
      <vt:lpstr>5.2 High-Availability design for the middleware layer (continued)</vt:lpstr>
      <vt:lpstr>5.3 Design of the middleware layer based on Tencent Cloud services</vt:lpstr>
      <vt:lpstr>5.3 Design of the middleware layer based on Tencent Cloud services (continued)</vt:lpstr>
      <vt:lpstr>5.3 Design of the middleware layer based on Tencent Cloud services (continued)</vt:lpstr>
      <vt:lpstr>5.3 Design of the middleware layer based on Tencent Cloud services (continued)</vt:lpstr>
      <vt:lpstr>5.3 Design of the middleware layer based on Tencent Cloud services (continued)</vt:lpstr>
      <vt:lpstr>5.3 Design of the middleware layer based on Tencent Cloud services (continued)</vt:lpstr>
      <vt:lpstr>5.3 Design of the middleware layer based on Tencent Cloud services (continued)</vt:lpstr>
      <vt:lpstr>5.3 Design of the middleware layer based on Tencent Cloud services (continued)</vt:lpstr>
      <vt:lpstr>PowerPoint 演示文稿</vt:lpstr>
      <vt:lpstr>6.1 Challenges faced by the high availability of the data layer</vt:lpstr>
      <vt:lpstr>6.2 High-Availability design for the data layer</vt:lpstr>
      <vt:lpstr>6.2 High-Availability design for the data layer</vt:lpstr>
      <vt:lpstr>6.3 Design of the data layer based on Tencent Cloud services</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6.3 Design of the data layer based on Tencent Cloud services (continued)</vt:lpstr>
      <vt:lpstr>Reflection questions</vt:lpstr>
      <vt:lpstr>Course 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T137638</dc:creator>
  <cp:lastModifiedBy>Microsoft Office User</cp:lastModifiedBy>
  <cp:revision>365</cp:revision>
  <cp:lastPrinted>2018-04-27T06:45:20Z</cp:lastPrinted>
  <dcterms:created xsi:type="dcterms:W3CDTF">2019-04-15T10:11:37Z</dcterms:created>
  <dcterms:modified xsi:type="dcterms:W3CDTF">2021-06-30T07:52:52Z</dcterms:modified>
</cp:coreProperties>
</file>